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7" r:id="rId2"/>
    <p:sldId id="258" r:id="rId3"/>
    <p:sldId id="259" r:id="rId4"/>
    <p:sldId id="661" r:id="rId5"/>
    <p:sldId id="811" r:id="rId6"/>
    <p:sldId id="955" r:id="rId7"/>
    <p:sldId id="957" r:id="rId8"/>
    <p:sldId id="956" r:id="rId9"/>
    <p:sldId id="958" r:id="rId10"/>
    <p:sldId id="959" r:id="rId11"/>
    <p:sldId id="961" r:id="rId12"/>
    <p:sldId id="962" r:id="rId13"/>
    <p:sldId id="963" r:id="rId14"/>
    <p:sldId id="964" r:id="rId15"/>
    <p:sldId id="965" r:id="rId16"/>
    <p:sldId id="960" r:id="rId17"/>
    <p:sldId id="897" r:id="rId18"/>
    <p:sldId id="898" r:id="rId19"/>
    <p:sldId id="952" r:id="rId20"/>
    <p:sldId id="899" r:id="rId21"/>
    <p:sldId id="900" r:id="rId22"/>
    <p:sldId id="901" r:id="rId23"/>
    <p:sldId id="281" r:id="rId24"/>
    <p:sldId id="845" r:id="rId25"/>
    <p:sldId id="851" r:id="rId26"/>
    <p:sldId id="903" r:id="rId27"/>
    <p:sldId id="904" r:id="rId28"/>
    <p:sldId id="905" r:id="rId29"/>
    <p:sldId id="906" r:id="rId30"/>
    <p:sldId id="907" r:id="rId31"/>
    <p:sldId id="908" r:id="rId32"/>
    <p:sldId id="909" r:id="rId33"/>
    <p:sldId id="910" r:id="rId34"/>
    <p:sldId id="911" r:id="rId35"/>
    <p:sldId id="914" r:id="rId36"/>
    <p:sldId id="912" r:id="rId37"/>
    <p:sldId id="913" r:id="rId38"/>
    <p:sldId id="915" r:id="rId39"/>
    <p:sldId id="916" r:id="rId40"/>
    <p:sldId id="917" r:id="rId41"/>
    <p:sldId id="918" r:id="rId42"/>
    <p:sldId id="925" r:id="rId43"/>
    <p:sldId id="929" r:id="rId44"/>
    <p:sldId id="927" r:id="rId45"/>
    <p:sldId id="953" r:id="rId46"/>
    <p:sldId id="374" r:id="rId47"/>
    <p:sldId id="795" r:id="rId48"/>
    <p:sldId id="919" r:id="rId49"/>
    <p:sldId id="920" r:id="rId50"/>
    <p:sldId id="921" r:id="rId51"/>
    <p:sldId id="922" r:id="rId52"/>
    <p:sldId id="923" r:id="rId53"/>
    <p:sldId id="924" r:id="rId54"/>
    <p:sldId id="932" r:id="rId55"/>
    <p:sldId id="933" r:id="rId56"/>
    <p:sldId id="934" r:id="rId57"/>
    <p:sldId id="935" r:id="rId58"/>
    <p:sldId id="936" r:id="rId59"/>
    <p:sldId id="937" r:id="rId60"/>
    <p:sldId id="930" r:id="rId61"/>
    <p:sldId id="931" r:id="rId62"/>
    <p:sldId id="938" r:id="rId63"/>
    <p:sldId id="939" r:id="rId64"/>
    <p:sldId id="941" r:id="rId65"/>
    <p:sldId id="942" r:id="rId66"/>
    <p:sldId id="940" r:id="rId67"/>
    <p:sldId id="950" r:id="rId68"/>
    <p:sldId id="951" r:id="rId69"/>
    <p:sldId id="943" r:id="rId70"/>
    <p:sldId id="944" r:id="rId71"/>
    <p:sldId id="945" r:id="rId72"/>
    <p:sldId id="946" r:id="rId73"/>
    <p:sldId id="947" r:id="rId74"/>
    <p:sldId id="948" r:id="rId75"/>
    <p:sldId id="949" r:id="rId76"/>
    <p:sldId id="759" r:id="rId77"/>
    <p:sldId id="760" r:id="rId78"/>
    <p:sldId id="954" r:id="rId79"/>
    <p:sldId id="893" r:id="rId80"/>
    <p:sldId id="895" r:id="rId81"/>
    <p:sldId id="275" r:id="rId82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C50BB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75" autoAdjust="0"/>
  </p:normalViewPr>
  <p:slideViewPr>
    <p:cSldViewPr>
      <p:cViewPr varScale="1">
        <p:scale>
          <a:sx n="67" d="100"/>
          <a:sy n="67" d="100"/>
        </p:scale>
        <p:origin x="95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2023-05-13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D98C3E1-0944-40F4-F276-BC2632E20DB5}"/>
              </a:ext>
            </a:extLst>
          </p:cNvPr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4E2B849-0C40-FD6D-6731-0F029831B26B}"/>
              </a:ext>
            </a:extLst>
          </p:cNvPr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3.png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3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microsoft.com/office/2007/relationships/hdphoto" Target="../media/hdphoto3.wdp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571500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문자기반 </a:t>
            </a:r>
            <a:r>
              <a:rPr lang="ko-KR" altLang="en-US" sz="4800" dirty="0" err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스트림클래스의</a:t>
            </a:r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관계도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" name="그룹 1018">
            <a:extLst>
              <a:ext uri="{FF2B5EF4-FFF2-40B4-BE49-F238E27FC236}">
                <a16:creationId xmlns=""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2115229" y="3959607"/>
            <a:ext cx="3980770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=""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7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2038675" y="1874862"/>
            <a:ext cx="4057323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1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2081892" y="5477014"/>
            <a:ext cx="4014108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2954436" y="2063958"/>
            <a:ext cx="330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Reader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2778576" y="4264895"/>
            <a:ext cx="3393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FileReader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2688609" y="5773852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PipedReader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3514406" y="3200209"/>
            <a:ext cx="720996" cy="587007"/>
            <a:chOff x="9011713" y="5350533"/>
            <a:chExt cx="720996" cy="587007"/>
          </a:xfrm>
        </p:grpSpPr>
        <p:grpSp>
          <p:nvGrpSpPr>
            <p:cNvPr id="18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3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2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1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4" name="그룹 1018">
            <a:extLst>
              <a:ext uri="{FF2B5EF4-FFF2-40B4-BE49-F238E27FC236}">
                <a16:creationId xmlns=""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8229953" y="3951645"/>
            <a:ext cx="4266845" cy="1114286"/>
            <a:chOff x="2803727" y="4828571"/>
            <a:chExt cx="3393622" cy="1114286"/>
          </a:xfrm>
        </p:grpSpPr>
        <p:pic>
          <p:nvPicPr>
            <p:cNvPr id="25" name="Object 61">
              <a:extLst>
                <a:ext uri="{FF2B5EF4-FFF2-40B4-BE49-F238E27FC236}">
                  <a16:creationId xmlns=""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6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8153400" y="1866900"/>
            <a:ext cx="4343398" cy="1114286"/>
            <a:chOff x="2803727" y="4828571"/>
            <a:chExt cx="3393622" cy="1114286"/>
          </a:xfrm>
        </p:grpSpPr>
        <p:pic>
          <p:nvPicPr>
            <p:cNvPr id="27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30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8196617" y="5469052"/>
            <a:ext cx="4300182" cy="1114286"/>
            <a:chOff x="2803727" y="4828571"/>
            <a:chExt cx="3393622" cy="1114286"/>
          </a:xfrm>
        </p:grpSpPr>
        <p:pic>
          <p:nvPicPr>
            <p:cNvPr id="31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9337327" y="2044060"/>
            <a:ext cx="372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Writer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9257620" y="4293487"/>
            <a:ext cx="2629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FileWriter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9038323" y="5733807"/>
            <a:ext cx="2925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PipedWriter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6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9629131" y="3192247"/>
            <a:ext cx="720996" cy="587007"/>
            <a:chOff x="9011713" y="5350533"/>
            <a:chExt cx="720996" cy="587007"/>
          </a:xfrm>
        </p:grpSpPr>
        <p:grpSp>
          <p:nvGrpSpPr>
            <p:cNvPr id="37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2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8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1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9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0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675720" y="8267700"/>
            <a:ext cx="15163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문자기반의 </a:t>
            </a:r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스트림은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모두 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Reader, Writer 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상속받는다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611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5715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 </a:t>
            </a:r>
            <a:r>
              <a:rPr lang="ko-KR" altLang="en-US" sz="4800" dirty="0" err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057400" y="1402497"/>
            <a:ext cx="1470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스트림의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부가적인 기능이나 성능 </a:t>
            </a:r>
            <a:r>
              <a:rPr lang="ko-KR" alt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향상등을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도와주는 </a:t>
            </a:r>
            <a:r>
              <a:rPr lang="ko-KR" alt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</a:t>
            </a:r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혼자서는 데이터를 주고 받을 수 없다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739158"/>
            <a:ext cx="17875224" cy="529054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801100" y="5753100"/>
            <a:ext cx="12192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16824" y="6322516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통신의 기본이 되는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넘겨 줘야 한다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0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=""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6324954" y="3265845"/>
            <a:ext cx="3980770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=""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6248400" y="1181100"/>
            <a:ext cx="4057323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5301017" y="5893321"/>
            <a:ext cx="5900383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6407931" y="1355990"/>
            <a:ext cx="389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6324600" y="3498724"/>
            <a:ext cx="4077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FilterOutPutStream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5809925" y="6154558"/>
            <a:ext cx="5086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BufferedOutputStream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7724131" y="2506447"/>
            <a:ext cx="720996" cy="587007"/>
            <a:chOff x="9011713" y="5350533"/>
            <a:chExt cx="720996" cy="587007"/>
          </a:xfrm>
        </p:grpSpPr>
        <p:grpSp>
          <p:nvGrpSpPr>
            <p:cNvPr id="16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1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0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9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2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7724131" y="4929468"/>
            <a:ext cx="720996" cy="587007"/>
            <a:chOff x="9011713" y="5350533"/>
            <a:chExt cx="720996" cy="587007"/>
          </a:xfrm>
        </p:grpSpPr>
        <p:grpSp>
          <p:nvGrpSpPr>
            <p:cNvPr id="23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8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4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7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6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057400" y="7987591"/>
            <a:ext cx="15163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결국 </a:t>
            </a:r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보조스트림들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역시 </a:t>
            </a:r>
            <a:r>
              <a:rPr lang="en-US" altLang="ko-KR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InputStream,OutputStream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Writer, Reader 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 받는다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64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17875224" cy="529054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438400" y="3423642"/>
            <a:ext cx="42672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3957042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FileOutputStream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사용법이 동일하다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0" y="7894349"/>
            <a:ext cx="1642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모두 같은 부모로부터 상속된 것이기에 모두 동일한 사용법을 지닌다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9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=""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794430"/>
              </p:ext>
            </p:extLst>
          </p:nvPr>
        </p:nvGraphicFramePr>
        <p:xfrm>
          <a:off x="3200400" y="1104900"/>
          <a:ext cx="11506200" cy="671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862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3244971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5055367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입력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출력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설명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ea typeface="G마켓 산스 Medium" panose="02000000000000000000"/>
                        </a:rPr>
                        <a:t>FilterInputStream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 smtClean="0">
                          <a:ea typeface="G마켓 산스 Medium" panose="02000000000000000000"/>
                        </a:rPr>
                        <a:t>FilterOutputStream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ea typeface="G마켓 산스 Medium" panose="02000000000000000000"/>
                        </a:rPr>
                        <a:t>필터를 이용한 입출력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1452526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ea typeface="G마켓 산스 Medium" panose="02000000000000000000"/>
                        </a:rPr>
                        <a:t>BufferedInputStream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ea typeface="G마켓 산스 Medium" panose="02000000000000000000"/>
                        </a:rPr>
                        <a:t>BufferedOutputStream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ea typeface="G마켓 산스 Medium" panose="02000000000000000000"/>
                        </a:rPr>
                        <a:t>버퍼를 이용한 성능향상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064171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ea typeface="G마켓 산스 Medium" panose="02000000000000000000"/>
                        </a:rPr>
                        <a:t>DataInputStream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ea typeface="G마켓 산스 Medium" panose="02000000000000000000"/>
                        </a:rPr>
                        <a:t>DataOutputStream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ea typeface="G마켓 산스 Medium" panose="02000000000000000000"/>
                        </a:rPr>
                        <a:t>기본타입으로 데이터를 처리</a:t>
                      </a:r>
                      <a:r>
                        <a:rPr lang="en-US" altLang="ko-KR" sz="2000" dirty="0" smtClean="0">
                          <a:ea typeface="G마켓 산스 Medium" panose="02000000000000000000"/>
                        </a:rPr>
                        <a:t>(</a:t>
                      </a:r>
                      <a:r>
                        <a:rPr lang="en-US" altLang="ko-KR" sz="2000" dirty="0" err="1" smtClean="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000" baseline="0" dirty="0" smtClean="0">
                          <a:ea typeface="G마켓 산스 Medium" panose="02000000000000000000"/>
                        </a:rPr>
                        <a:t> , double)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2120283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ea typeface="G마켓 산스 Medium" panose="02000000000000000000"/>
                        </a:rPr>
                        <a:t>SequenceInputStream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ea typeface="G마켓 산스 Medium" panose="02000000000000000000"/>
                        </a:rPr>
                        <a:t>없음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 smtClean="0">
                          <a:ea typeface="G마켓 산스 Medium" panose="02000000000000000000"/>
                        </a:rPr>
                        <a:t>두개의</a:t>
                      </a:r>
                      <a:r>
                        <a:rPr lang="ko-KR" altLang="en-US" sz="2000" dirty="0" smtClean="0">
                          <a:ea typeface="G마켓 산스 Medium" panose="02000000000000000000"/>
                        </a:rPr>
                        <a:t>  </a:t>
                      </a:r>
                      <a:r>
                        <a:rPr lang="ko-KR" altLang="en-US" sz="2000" dirty="0" err="1" smtClean="0">
                          <a:ea typeface="G마켓 산스 Medium" panose="02000000000000000000"/>
                        </a:rPr>
                        <a:t>스트림을</a:t>
                      </a:r>
                      <a:r>
                        <a:rPr lang="ko-KR" altLang="en-US" sz="2000" dirty="0" smtClean="0">
                          <a:ea typeface="G마켓 산스 Medium" panose="02000000000000000000"/>
                        </a:rPr>
                        <a:t> 하나로 연결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2299918"/>
                  </a:ext>
                </a:extLst>
              </a:tr>
              <a:tr h="792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ea typeface="G마켓 산스 Medium" panose="02000000000000000000"/>
                        </a:rPr>
                        <a:t>ObjectInputStream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ea typeface="G마켓 산스 Medium" panose="02000000000000000000"/>
                        </a:rPr>
                        <a:t>ObjectOutputStream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ea typeface="G마켓 산스 Medium" panose="02000000000000000000"/>
                        </a:rPr>
                        <a:t>객체 단위로 </a:t>
                      </a:r>
                      <a:r>
                        <a:rPr lang="ko-KR" altLang="en-US" sz="2000" baseline="0" dirty="0" smtClean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baseline="0" dirty="0" smtClean="0">
                          <a:ea typeface="G마켓 산스 Medium" panose="02000000000000000000"/>
                        </a:rPr>
                        <a:t>I/O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2365449"/>
                  </a:ext>
                </a:extLst>
              </a:tr>
              <a:tr h="8155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ea typeface="G마켓 산스 Medium" panose="02000000000000000000"/>
                        </a:rPr>
                        <a:t>없음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ea typeface="G마켓 산스 Medium" panose="02000000000000000000"/>
                        </a:rPr>
                        <a:t>PrintStream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ea typeface="G마켓 산스 Medium" panose="02000000000000000000"/>
                        </a:rPr>
                        <a:t>Print</a:t>
                      </a:r>
                      <a:r>
                        <a:rPr lang="ko-KR" altLang="en-US" sz="2000" dirty="0" smtClean="0">
                          <a:ea typeface="G마켓 산스 Medium" panose="02000000000000000000"/>
                        </a:rPr>
                        <a:t>관련기능</a:t>
                      </a:r>
                      <a:r>
                        <a:rPr lang="en-US" altLang="ko-KR" sz="2000" dirty="0" smtClean="0">
                          <a:ea typeface="G마켓 산스 Medium" panose="02000000000000000000"/>
                        </a:rPr>
                        <a:t>( </a:t>
                      </a:r>
                      <a:r>
                        <a:rPr lang="ko-KR" altLang="en-US" sz="2000" dirty="0" smtClean="0">
                          <a:ea typeface="G마켓 산스 Medium" panose="02000000000000000000"/>
                        </a:rPr>
                        <a:t>버퍼를</a:t>
                      </a:r>
                      <a:r>
                        <a:rPr lang="ko-KR" altLang="en-US" sz="2000" baseline="0" dirty="0" smtClean="0">
                          <a:ea typeface="G마켓 산스 Medium" panose="02000000000000000000"/>
                        </a:rPr>
                        <a:t> 사용함</a:t>
                      </a:r>
                      <a:r>
                        <a:rPr lang="en-US" altLang="ko-KR" sz="2000" baseline="0" dirty="0" smtClean="0">
                          <a:ea typeface="G마켓 산스 Medium" panose="02000000000000000000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2000" baseline="0" dirty="0" smtClean="0">
                          <a:ea typeface="G마켓 산스 Medium" panose="02000000000000000000"/>
                        </a:rPr>
                        <a:t>print, </a:t>
                      </a:r>
                      <a:r>
                        <a:rPr lang="en-US" altLang="ko-KR" sz="2000" baseline="0" dirty="0" err="1" smtClean="0">
                          <a:ea typeface="G마켓 산스 Medium" panose="02000000000000000000"/>
                        </a:rPr>
                        <a:t>println</a:t>
                      </a:r>
                      <a:endParaRPr lang="en-US" altLang="ko-KR" sz="2000" dirty="0" smtClean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74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ea typeface="G마켓 산스 Medium" panose="02000000000000000000"/>
                        </a:rPr>
                        <a:t>PushbackInputStream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ea typeface="G마켓 산스 Medium" panose="02000000000000000000"/>
                        </a:rPr>
                        <a:t>없음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ea typeface="G마켓 산스 Medium" panose="02000000000000000000"/>
                        </a:rPr>
                        <a:t>버퍼를 이용해 읽은 데이터를 다시 되돌린다</a:t>
                      </a:r>
                      <a:r>
                        <a:rPr lang="en-US" altLang="ko-KR" sz="2000" dirty="0" smtClean="0">
                          <a:ea typeface="G마켓 산스 Medium" panose="0200000000000000000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71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495300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r>
              <a:rPr lang="en-US" altLang="ko-KR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, </a:t>
            </a:r>
            <a:r>
              <a:rPr lang="en-US" altLang="ko-KR" sz="4800" dirty="0" err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371600" y="1562100"/>
            <a:ext cx="1394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바이트 기반 </a:t>
            </a:r>
            <a:r>
              <a:rPr lang="ko-KR" alt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포함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부모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636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85900"/>
            <a:ext cx="14975741" cy="6553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753600" y="3314700"/>
            <a:ext cx="114300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972800" y="37719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AudioOutputStream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변경 된다면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85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143000" y="2667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2500"/>
            <a:ext cx="11555975" cy="814264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267200" y="1104900"/>
            <a:ext cx="12192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448886" y="629334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 이름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543800" y="2161353"/>
            <a:ext cx="1371600" cy="10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920088" y="1838187"/>
            <a:ext cx="319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 멤버들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8200" y="3086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590800" y="2838600"/>
            <a:ext cx="99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056362" y="2860881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타입이 열거형의 타입이다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열거형의 멤버가 아니면 들어갈수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648200" y="5880065"/>
            <a:ext cx="1639838" cy="635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477000" y="5654846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문에서는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열거형이름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없이 멤버를 바로 사용한다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251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143000" y="2667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요소의 값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562099"/>
            <a:ext cx="8517921" cy="2514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569676"/>
            <a:ext cx="3219568" cy="18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600200" y="7962900"/>
            <a:ext cx="168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열거형의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멤버변수들에 내가 특정한 값을 주고 싶으면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638300"/>
            <a:ext cx="11970000" cy="2286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806" y="4160103"/>
            <a:ext cx="1949548" cy="2677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143000" y="266700"/>
            <a:ext cx="944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순서정보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45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10113720" y="1595232"/>
            <a:ext cx="67473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Part15 </a:t>
            </a:r>
            <a:r>
              <a:rPr lang="ko-KR" altLang="en-US" sz="7200" dirty="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입출력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바이트스트림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문자스트림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14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171700"/>
            <a:ext cx="11963400" cy="4267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305800" y="4305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601200" y="40005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이거 혹시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 아냐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20000" y="242140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915400" y="2116604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그러면 이거는 클래스명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46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66700"/>
            <a:ext cx="11963400" cy="4267200"/>
          </a:xfrm>
          <a:prstGeom prst="rect">
            <a:avLst/>
          </a:prstGeom>
        </p:spPr>
      </p:pic>
      <p:grpSp>
        <p:nvGrpSpPr>
          <p:cNvPr id="5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8477689" y="47532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200" y="5451155"/>
            <a:ext cx="7924800" cy="46630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201400" y="605790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변수라서 자기자신의 객체를 담을수 없지만  열거형은 이러한 사항을 특별히 처리해놓은 형태인것이다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3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04900"/>
            <a:ext cx="8263298" cy="3276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906000" y="2019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201400" y="17145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참조변수이름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717760"/>
            <a:ext cx="12853131" cy="28956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601200" y="4449691"/>
            <a:ext cx="1066800" cy="617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744200" y="4144891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049000" y="7048500"/>
            <a:ext cx="990600" cy="649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448800" y="8020929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941716" y="7092657"/>
            <a:ext cx="621884" cy="458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258800" y="7545169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8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571500"/>
            <a:ext cx="7620000" cy="7274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2667000" y="8572500"/>
            <a:ext cx="1417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데이터들을 효율적으로 관리하기 위한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8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447800" y="495300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인터페이스들의 계층도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6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2634915" y="6848614"/>
            <a:ext cx="3393622" cy="1114286"/>
            <a:chOff x="2803727" y="4828571"/>
            <a:chExt cx="3393622" cy="1114286"/>
          </a:xfrm>
        </p:grpSpPr>
        <p:pic>
          <p:nvPicPr>
            <p:cNvPr id="17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8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5486400" y="3953014"/>
            <a:ext cx="3393622" cy="1114286"/>
            <a:chOff x="2803727" y="4828571"/>
            <a:chExt cx="3393622" cy="1114286"/>
          </a:xfrm>
        </p:grpSpPr>
        <p:pic>
          <p:nvPicPr>
            <p:cNvPr id="19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flipH="1">
            <a:off x="4331726" y="5067300"/>
            <a:ext cx="2851485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7183211" y="5067300"/>
            <a:ext cx="2895600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8382000" y="6848614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4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2877800" y="5638891"/>
            <a:ext cx="3393622" cy="1114286"/>
            <a:chOff x="2803727" y="4828571"/>
            <a:chExt cx="3393622" cy="1114286"/>
          </a:xfrm>
        </p:grpSpPr>
        <p:pic>
          <p:nvPicPr>
            <p:cNvPr id="25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5638800" y="4156214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Collection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3706802" y="7051814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9653100" y="7070035"/>
            <a:ext cx="148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3867291" y="5842091"/>
            <a:ext cx="1505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Map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1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5486400" y="1638300"/>
            <a:ext cx="3393622" cy="1114286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5943600" y="18415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Iterable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32" idx="2"/>
            <a:endCxn id="19" idx="0"/>
          </p:cNvCxnSpPr>
          <p:nvPr/>
        </p:nvCxnSpPr>
        <p:spPr>
          <a:xfrm>
            <a:off x="7183211" y="2752586"/>
            <a:ext cx="0" cy="120042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955872" y="8705890"/>
            <a:ext cx="12245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자료구조들은 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개중 하나의 자식들이다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7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635316"/>
              </p:ext>
            </p:extLst>
          </p:nvPr>
        </p:nvGraphicFramePr>
        <p:xfrm>
          <a:off x="3505200" y="2400300"/>
          <a:ext cx="111252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6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인터페이스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설명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4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List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>
                          <a:ea typeface="G마켓 산스 Medium" panose="02000000000000000000"/>
                        </a:rPr>
                        <a:t>차례대로 모여 있는 데이터</a:t>
                      </a:r>
                      <a:endParaRPr lang="en-US" altLang="ko-KR" sz="2800">
                        <a:ea typeface="G마켓 산스 Medium" panose="0200000000000000000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>
                          <a:ea typeface="G마켓 산스 Medium" panose="02000000000000000000"/>
                        </a:rPr>
                        <a:t>중복허용</a:t>
                      </a:r>
                      <a:endParaRPr lang="en-US" altLang="ko-KR" sz="2800">
                        <a:ea typeface="G마켓 산스 Medium" panose="0200000000000000000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ArrayList</a:t>
                      </a:r>
                      <a:r>
                        <a:rPr lang="en-US" altLang="ko-KR" sz="2800" baseline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, LinkedList, Stack, Vector </a:t>
                      </a:r>
                      <a:r>
                        <a:rPr lang="ko-KR" altLang="en-US" sz="2800" baseline="0">
                          <a:ea typeface="G마켓 산스 Medium" panose="02000000000000000000"/>
                        </a:rPr>
                        <a:t>등등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4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Set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ea typeface="G마켓 산스 Medium" panose="02000000000000000000"/>
                        </a:rPr>
                        <a:t>순서가 없는 데이터</a:t>
                      </a:r>
                      <a:endParaRPr lang="en-US" altLang="ko-KR" sz="28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800">
                          <a:ea typeface="G마켓 산스 Medium" panose="02000000000000000000"/>
                        </a:rPr>
                        <a:t>중복허용 안함</a:t>
                      </a:r>
                      <a:endParaRPr lang="en-US" altLang="ko-KR" sz="28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en-US" altLang="ko-KR" sz="280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HashSet,</a:t>
                      </a:r>
                      <a:r>
                        <a:rPr lang="en-US" altLang="ko-KR" sz="2800" baseline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 TreeSet</a:t>
                      </a:r>
                      <a:endParaRPr lang="ko-KR" altLang="en-US" sz="2800" dirty="0">
                        <a:solidFill>
                          <a:srgbClr val="FF0000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4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map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ea typeface="G마켓 산스 Medium" panose="02000000000000000000"/>
                        </a:rPr>
                        <a:t>키와 값의</a:t>
                      </a:r>
                      <a:r>
                        <a:rPr lang="ko-KR" altLang="en-US" sz="2800" baseline="0">
                          <a:ea typeface="G마켓 산스 Medium" panose="02000000000000000000"/>
                        </a:rPr>
                        <a:t> 쌍으로 이루어진 데이터</a:t>
                      </a:r>
                      <a:endParaRPr lang="en-US" altLang="ko-KR" sz="2800" baseline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800" baseline="0">
                          <a:ea typeface="G마켓 산스 Medium" panose="02000000000000000000"/>
                        </a:rPr>
                        <a:t>키는 중복허용 안함</a:t>
                      </a:r>
                      <a:endParaRPr lang="en-US" altLang="ko-KR" sz="2800" baseline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en-US" altLang="ko-KR" sz="2800" baseline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HashMap, TreeMap, Hashtable, Properties</a:t>
                      </a:r>
                      <a:endParaRPr lang="ko-KR" altLang="en-US" sz="2800" dirty="0">
                        <a:solidFill>
                          <a:srgbClr val="FF0000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5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990600" y="419100"/>
            <a:ext cx="8592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 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506311" y="1273007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중복허용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저장순서 있음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2286000" y="4927819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6858000" y="2032219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3982811" y="3146505"/>
            <a:ext cx="4572000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8554811" y="3146505"/>
            <a:ext cx="4454978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11312978" y="4927819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8038465" y="2235419"/>
            <a:ext cx="1544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2748287" y="5131019"/>
            <a:ext cx="2541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Vector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11465378" y="5149240"/>
            <a:ext cx="3927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6951889" y="4927819"/>
            <a:ext cx="3393622" cy="1114286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8554811" y="3146505"/>
            <a:ext cx="93889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7315199" y="5131019"/>
            <a:ext cx="318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2286000" y="7266276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3982811" y="6042105"/>
            <a:ext cx="0" cy="1224171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2748287" y="7469476"/>
            <a:ext cx="2541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Stack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1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990600" y="4191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828800" y="1265923"/>
            <a:ext cx="1691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Vector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개선한것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따라서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vector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권장한다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89635"/>
            <a:ext cx="9829800" cy="433531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048500"/>
            <a:ext cx="2652000" cy="19812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1973808"/>
            <a:ext cx="8418005" cy="294109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0800" y="5219700"/>
            <a:ext cx="2438400" cy="450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7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943100"/>
            <a:ext cx="8313854" cy="419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029200" y="71247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배열을 사용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55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39800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1723381" y="5295900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바이트스트림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70815"/>
            <a:ext cx="7771336" cy="44392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6819900"/>
            <a:ext cx="11615174" cy="1219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705600" y="7886700"/>
            <a:ext cx="1371600" cy="434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153400" y="801624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잦은 배열교체는 성능저하를 불러온다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200400" y="3771900"/>
            <a:ext cx="1447800" cy="36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724400" y="3467100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내부적으로 배열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[20]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만들어 교체한다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462" y="4838700"/>
            <a:ext cx="1404938" cy="13630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590800" y="5944969"/>
            <a:ext cx="1447800" cy="36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114800" y="5640169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그렇다고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사이즈가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인건 아니다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85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990600" y="2667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828800" y="1265923"/>
            <a:ext cx="1539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연속되지 않은공간에 데이터를 할당하여 앞뒤로 링크 시켜놓음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5943600" y="24003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5753100" y="6351314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2590800" y="3862645"/>
            <a:ext cx="2590800" cy="976055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2971800" y="4065845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1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5181600" y="3862645"/>
            <a:ext cx="2590800" cy="976055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5562600" y="4065845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0x0002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7772400" y="3848100"/>
            <a:ext cx="2590800" cy="976055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8153400" y="4051300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0x0003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0363200" y="3848100"/>
            <a:ext cx="2590800" cy="976055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744200" y="4051300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0x0004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6538469" y="4650620"/>
            <a:ext cx="1135634" cy="675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772400" y="5146882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중간 삭제시 뒤의 요소들을 앞으로 당기는 작업을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6" name="Picture 2" descr="n개의 노드를 가지고 연결된 리스트의 표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2" y="7371916"/>
            <a:ext cx="11873374" cy="257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85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104900"/>
            <a:ext cx="11385698" cy="5715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72400" y="1790700"/>
            <a:ext cx="1219200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991600" y="22479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이역시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상속받아 구현한 클래스 이기에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사용법이 똑같다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590800" y="84963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다형성을 습관화 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91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5410200" y="2026106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VS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5"/>
          <p:cNvGrpSpPr/>
          <p:nvPr/>
        </p:nvGrpSpPr>
        <p:grpSpPr>
          <a:xfrm>
            <a:off x="2011952" y="5295900"/>
            <a:ext cx="121648" cy="121648"/>
            <a:chOff x="2538912" y="5995179"/>
            <a:chExt cx="121648" cy="121648"/>
          </a:xfrm>
        </p:grpSpPr>
        <p:pic>
          <p:nvPicPr>
            <p:cNvPr id="7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8" name="그룹 1016"/>
          <p:cNvGrpSpPr/>
          <p:nvPr/>
        </p:nvGrpSpPr>
        <p:grpSpPr>
          <a:xfrm>
            <a:off x="2011952" y="6155533"/>
            <a:ext cx="121648" cy="121648"/>
            <a:chOff x="2538912" y="6854812"/>
            <a:chExt cx="121648" cy="121648"/>
          </a:xfrm>
        </p:grpSpPr>
        <p:pic>
          <p:nvPicPr>
            <p:cNvPr id="9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10" name="그룹 1017"/>
          <p:cNvGrpSpPr/>
          <p:nvPr/>
        </p:nvGrpSpPr>
        <p:grpSpPr>
          <a:xfrm>
            <a:off x="2011952" y="7015167"/>
            <a:ext cx="121648" cy="121648"/>
            <a:chOff x="2538912" y="7714446"/>
            <a:chExt cx="121648" cy="121648"/>
          </a:xfrm>
        </p:grpSpPr>
        <p:pic>
          <p:nvPicPr>
            <p:cNvPr id="11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12" name="그룹 1018"/>
          <p:cNvGrpSpPr/>
          <p:nvPr/>
        </p:nvGrpSpPr>
        <p:grpSpPr>
          <a:xfrm>
            <a:off x="2011952" y="7874801"/>
            <a:ext cx="121648" cy="121648"/>
            <a:chOff x="2538912" y="8574080"/>
            <a:chExt cx="121648" cy="121648"/>
          </a:xfrm>
        </p:grpSpPr>
        <p:pic>
          <p:nvPicPr>
            <p:cNvPr id="13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14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15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6" name="그룹 1029"/>
          <p:cNvGrpSpPr/>
          <p:nvPr/>
        </p:nvGrpSpPr>
        <p:grpSpPr>
          <a:xfrm>
            <a:off x="10622335" y="5219700"/>
            <a:ext cx="121648" cy="121648"/>
            <a:chOff x="10622335" y="6002381"/>
            <a:chExt cx="121648" cy="121648"/>
          </a:xfrm>
        </p:grpSpPr>
        <p:pic>
          <p:nvPicPr>
            <p:cNvPr id="17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18" name="그룹 1030"/>
          <p:cNvGrpSpPr/>
          <p:nvPr/>
        </p:nvGrpSpPr>
        <p:grpSpPr>
          <a:xfrm>
            <a:off x="10622335" y="6079334"/>
            <a:ext cx="121648" cy="121648"/>
            <a:chOff x="10622335" y="6862015"/>
            <a:chExt cx="121648" cy="121648"/>
          </a:xfrm>
        </p:grpSpPr>
        <p:pic>
          <p:nvPicPr>
            <p:cNvPr id="19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20" name="그룹 1031"/>
          <p:cNvGrpSpPr/>
          <p:nvPr/>
        </p:nvGrpSpPr>
        <p:grpSpPr>
          <a:xfrm>
            <a:off x="10622335" y="6938967"/>
            <a:ext cx="121648" cy="121648"/>
            <a:chOff x="10622335" y="7721648"/>
            <a:chExt cx="121648" cy="121648"/>
          </a:xfrm>
        </p:grpSpPr>
        <p:pic>
          <p:nvPicPr>
            <p:cNvPr id="21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22" name="그룹 1032"/>
          <p:cNvGrpSpPr/>
          <p:nvPr/>
        </p:nvGrpSpPr>
        <p:grpSpPr>
          <a:xfrm>
            <a:off x="10622335" y="7798601"/>
            <a:ext cx="121648" cy="121648"/>
            <a:chOff x="10622335" y="8581282"/>
            <a:chExt cx="121648" cy="121648"/>
          </a:xfrm>
        </p:grpSpPr>
        <p:pic>
          <p:nvPicPr>
            <p:cNvPr id="23" name="Object 10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grpSp>
        <p:nvGrpSpPr>
          <p:cNvPr id="24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5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6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7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8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362200" y="494701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연속된 공간을 할당하고 서로의 주소를 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보관할 변수를 사용하지 않아 메모리가 절약된다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125200" y="4941225"/>
            <a:ext cx="674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서로의 주소를 가지고 있어야 하기에 메모리를 상대적으로 많이 차지 않다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362200" y="5912703"/>
            <a:ext cx="674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</a:t>
            </a:r>
            <a:r>
              <a:rPr lang="ko-KR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가장뒤에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값이 추가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삭제  되는 경우에 빠르다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190017" y="5924700"/>
            <a:ext cx="648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중간에 추가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삭제시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빠르다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398363" y="6861949"/>
            <a:ext cx="423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접근시간이 빠르다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172983" y="6829783"/>
            <a:ext cx="423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접근시간이 느리다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3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Stack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Picture 2" descr="https://search.pstatic.net/common/?src=http%3A%2F%2Fblogfiles.naver.net%2FMjAyMjExMThfODAg%2FMDAxNjY4NzU1NzUzMTgy.IufyU8flFlViE7MlhP4NK5M8FUFGYLVHkSXVS86iCi4g.Q6Q3kUWEZ979zGEeiSJMQZlSJKji4_VA3cReb580LZ4g.PNG.wjddkfla20%2Fimage.pn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47900"/>
            <a:ext cx="5867400" cy="59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828800" y="1326297"/>
            <a:ext cx="1539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후입선출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나중에 들어간것이 먼저 나온다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방식의 자료구조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11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38300"/>
            <a:ext cx="1284748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Queue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828800" y="1326297"/>
            <a:ext cx="1539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선입선출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먼저들어간것이 먼저 나온다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방식의 자료구조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50" name="Picture 2" descr="https://search.pstatic.net/common/?src=http%3A%2F%2Fblogfiles.naver.net%2FMjAyMjEwMjNfOTcg%2FMDAxNjY2NTMxMjkzMjc1.1OyRT3SEMB1DlOQpHWkIH7Kfl_ALhzFZM-dtZYFjOjkg.SMgQ79qi7PLMcJBUwJfkJQNDNKIsTaBRfUJ2mcvsg8Qg.PNG.cjy2103%2Fimage.pn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314700"/>
            <a:ext cx="10566397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65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52500"/>
            <a:ext cx="9241332" cy="4876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6515099"/>
            <a:ext cx="1676400" cy="164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1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2971800" y="168024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Stack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276600" y="2781300"/>
            <a:ext cx="1501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뒤에 들어간 요소에서 지속적으로 추가 삭제가 일어난다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276600" y="3521214"/>
            <a:ext cx="1280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구현하는것이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적합하다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2743200" y="53721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Queue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276600" y="6416814"/>
            <a:ext cx="1501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먼저 </a:t>
            </a:r>
            <a:r>
              <a:rPr lang="ko-KR" alt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들어간것이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먼저 삭제된다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만들면 뒤에 있는 요소들이 전부 이동해야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구현하는것이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적합하다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760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HashSet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209800" y="1485900"/>
            <a:ext cx="1607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구현하고 요소들의 값이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18990"/>
            <a:ext cx="5576250" cy="33055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6134100"/>
            <a:ext cx="241737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5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7696200" y="3009900"/>
            <a:ext cx="1905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I/O</a:t>
            </a:r>
            <a:endParaRPr lang="en-US" altLang="ko-KR" sz="66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5486400" y="4533900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 / Output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약자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6" name="Picture 2" descr="https://search.pstatic.net/common/?src=http%3A%2F%2Fshop1.phinf.naver.net%2F20230407_156%2F1680851079622nkFWr_JPEG%2F81986859343781772_1262867453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681602"/>
            <a:ext cx="38862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earch.pstatic.net/common/?src=http%3A%2F%2Fshop1.phinf.naver.net%2F20230414_148%2F1681433429315NNFA7_JPEG%2Fplus0_1000071974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921332"/>
            <a:ext cx="3655934" cy="365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0482262" y="6667500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Scanner 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0482262" y="7812226"/>
            <a:ext cx="7686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System.out.println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25" y="342900"/>
            <a:ext cx="8510716" cy="441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325" y="5448300"/>
            <a:ext cx="15361920" cy="167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286000" y="8267700"/>
            <a:ext cx="13547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 숫자를 중복되지 않게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25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뽑는다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09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HashMap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209800" y="1485900"/>
            <a:ext cx="1554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Map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구현하고 중복되지 않는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value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이루어져 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73584"/>
            <a:ext cx="6781800" cy="50153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8115300"/>
            <a:ext cx="5858850" cy="145461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6819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448800" y="65151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검색 속도가 빠르다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30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533400" y="2667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FFEA572-0493-CB52-6BE5-4BCEFE8076B6}"/>
              </a:ext>
            </a:extLst>
          </p:cNvPr>
          <p:cNvSpPr txBox="1"/>
          <p:nvPr/>
        </p:nvSpPr>
        <p:spPr>
          <a:xfrm>
            <a:off x="1157287" y="1028700"/>
            <a:ext cx="165211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</a:t>
            </a:r>
            <a:r>
              <a:rPr lang="ko-KR" altLang="en-US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열거형을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사용하여 취미를 저장하는 멤버변수를 만들어 보자</a:t>
            </a:r>
            <a:r>
              <a:rPr lang="en-US" altLang="ko-KR" sz="40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취미는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soccer,baseball,cook,running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있다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1" y="3314700"/>
            <a:ext cx="10920543" cy="2895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6569928"/>
            <a:ext cx="3809196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28700"/>
            <a:ext cx="16931470" cy="510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00" y="1028700"/>
            <a:ext cx="1693147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8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939" y="2633662"/>
            <a:ext cx="1647413" cy="21697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628900"/>
            <a:ext cx="11366517" cy="5137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FEA572-0493-CB52-6BE5-4BCEFE8076B6}"/>
              </a:ext>
            </a:extLst>
          </p:cNvPr>
          <p:cNvSpPr txBox="1"/>
          <p:nvPr/>
        </p:nvSpPr>
        <p:spPr>
          <a:xfrm>
            <a:off x="762000" y="190500"/>
            <a:ext cx="15925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제네릭을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활용하여 나만의 </a:t>
            </a:r>
            <a:r>
              <a:rPr lang="en-US" altLang="ko-KR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MyStack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자료구조를 만들자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void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push(T value), T pop() 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구현하자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실질적으로 데이터는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관리하자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push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내부는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사용하여 요소를 추가한다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31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300"/>
            <a:ext cx="12725400" cy="99632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1" t="36711" r="1198" b="57170"/>
          <a:stretch/>
        </p:blipFill>
        <p:spPr>
          <a:xfrm>
            <a:off x="990600" y="3924300"/>
            <a:ext cx="125730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t="55066" r="-150" b="5929"/>
          <a:stretch/>
        </p:blipFill>
        <p:spPr>
          <a:xfrm>
            <a:off x="819150" y="5600700"/>
            <a:ext cx="127444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1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4364958" y="5254704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85900"/>
            <a:ext cx="6905625" cy="6148702"/>
          </a:xfrm>
          <a:prstGeom prst="rect">
            <a:avLst/>
          </a:prstGeom>
        </p:spPr>
      </p:pic>
      <p:pic>
        <p:nvPicPr>
          <p:cNvPr id="5122" name="Picture 2" descr="https://search.pstatic.net/common/?src=http%3A%2F%2Fblogfiles.naver.net%2FMjAyMTA3MTNfMTM1%2FMDAxNjI2MTA2NTM5OTEy.eDrzGvfpbzbPMYEy_w5gFPmQY7gTf-Xa_4Z0h5v9i5kg.F9BraMd7SEyYdRM3LVQfHvUYv5ZeF_XqUmrogYaRj04g.JPEG.yadomii%2F%25B8%25DE%25B8%25F0%25B8%25AE_%25BF%25B5%25BF%25AA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1485900"/>
            <a:ext cx="5181600" cy="63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935502" y="8343900"/>
            <a:ext cx="1074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실행되고 있는 프로그램이다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65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00100"/>
            <a:ext cx="12768720" cy="510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2057400" y="7658100"/>
            <a:ext cx="1074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메모장을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띄워 놨다면 메모장 프로세스가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개가 돌고 있는것이다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0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209800" y="14859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 내부에서의 실행흐름 단위이다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프로세스는 최소한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개이상의 쓰레드를 가진다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6705600" y="27813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4114800" y="3612297"/>
            <a:ext cx="8561154" cy="5257800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10200" y="4229100"/>
            <a:ext cx="0" cy="3505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419600" y="7885628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(main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889058"/>
            <a:ext cx="6611316" cy="33308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971800" y="9146858"/>
            <a:ext cx="1485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쓰레드를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사용하고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있었던것이다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509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028700" y="379452"/>
            <a:ext cx="464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err="1" smtClean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스트림</a:t>
            </a:r>
            <a:endParaRPr lang="en-US" altLang="ko-KR" sz="66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574735" y="1487448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입출력을 위한 </a:t>
            </a:r>
            <a:r>
              <a:rPr lang="ko-KR" alt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단방향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통로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415" y="3390900"/>
            <a:ext cx="6097585" cy="35052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4300"/>
            <a:ext cx="8646981" cy="297180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705600" y="4533900"/>
            <a:ext cx="5791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763000" y="3601134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676900" y="5715000"/>
            <a:ext cx="6972300" cy="419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985185" y="6052451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69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다중쓰레드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7734300" y="1879058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2743200" y="2697897"/>
            <a:ext cx="12725400" cy="5188804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038600" y="3314700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048000" y="66307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982200" y="3314700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258300" y="666479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3333750"/>
            <a:ext cx="5047816" cy="25431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492" y="3314700"/>
            <a:ext cx="5047816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7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409700"/>
            <a:ext cx="9065941" cy="3657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829800" y="4381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125200" y="4076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서버와의 통신으로 행이 걸린다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5495605" y="5362895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781800" y="5428289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서버로 부터 응답을 받은후 진행된다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057400" y="1625484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66800" y="494155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033587" y="6291649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42987" y="960771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8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526715"/>
            <a:ext cx="8305800" cy="638696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05200" y="952500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85814" y="2705100"/>
            <a:ext cx="2543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단일쓰레드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05200" y="3924300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557713" y="3876675"/>
            <a:ext cx="14287" cy="2943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8575" y="7054322"/>
            <a:ext cx="4086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서버의 응답과 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상관없이 진행할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코드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503939" y="3924300"/>
            <a:ext cx="1144261" cy="0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09627" y="3887569"/>
            <a:ext cx="2543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멀티쓰레드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685800" y="3429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981200" y="1145322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1.Thread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 받는 방법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Runnable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구현하는 방법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373" y="2468760"/>
            <a:ext cx="9013427" cy="427494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6" y="2478285"/>
            <a:ext cx="9133006" cy="426541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753224"/>
            <a:ext cx="2971800" cy="340440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399" y="6753224"/>
            <a:ext cx="3636245" cy="340440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7200" y="6819900"/>
            <a:ext cx="2667000" cy="3344801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029200" y="4000500"/>
            <a:ext cx="52578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062537" y="4714651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430000" y="4587865"/>
            <a:ext cx="0" cy="1546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887200" y="4587865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메인쓰레드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8200" y="4152900"/>
            <a:ext cx="0" cy="1546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73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Runnable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14500"/>
            <a:ext cx="9953113" cy="3276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5524500"/>
            <a:ext cx="10289865" cy="1524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267313" y="3619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562712" y="3314700"/>
            <a:ext cx="7725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실행되는 코드이다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73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2667000" y="3924300"/>
            <a:ext cx="1470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그런데 우리가 구현한건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메서드인데 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호출해서 쓰레드를 시작할까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0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4173200" y="2324101"/>
            <a:ext cx="2743201" cy="3428999"/>
            <a:chOff x="10820399" y="2095501"/>
            <a:chExt cx="4343400" cy="5248129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4309891" y="5024563"/>
            <a:ext cx="2454109" cy="652338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4690892" y="5059281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69242"/>
            <a:ext cx="7569585" cy="3948114"/>
          </a:xfrm>
          <a:prstGeom prst="rect">
            <a:avLst/>
          </a:prstGeom>
        </p:spPr>
      </p:pic>
      <p:grpSp>
        <p:nvGrpSpPr>
          <p:cNvPr id="36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4325600" y="4262563"/>
            <a:ext cx="2454109" cy="652338"/>
            <a:chOff x="2803727" y="4828571"/>
            <a:chExt cx="3393622" cy="1114286"/>
          </a:xfrm>
        </p:grpSpPr>
        <p:pic>
          <p:nvPicPr>
            <p:cNvPr id="37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4706601" y="4297281"/>
            <a:ext cx="2454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setItem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grpSp>
        <p:nvGrpSpPr>
          <p:cNvPr id="39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4249400" y="3467101"/>
            <a:ext cx="2454109" cy="652338"/>
            <a:chOff x="2803727" y="4828571"/>
            <a:chExt cx="3393622" cy="1114286"/>
          </a:xfrm>
        </p:grpSpPr>
        <p:pic>
          <p:nvPicPr>
            <p:cNvPr id="40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4630401" y="3501819"/>
            <a:ext cx="1912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getItem()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2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4349412" y="4262563"/>
            <a:ext cx="2454109" cy="652338"/>
            <a:chOff x="2803727" y="4828571"/>
            <a:chExt cx="3393622" cy="1114286"/>
          </a:xfrm>
        </p:grpSpPr>
        <p:pic>
          <p:nvPicPr>
            <p:cNvPr id="43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4730412" y="4297281"/>
            <a:ext cx="2643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println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pic>
        <p:nvPicPr>
          <p:cNvPr id="45" name="Picture 2" descr="https://search.pstatic.net/common/?src=http%3A%2F%2Fblogfiles.naver.net%2FMjAyMTA3MTNfMTM1%2FMDAxNjI2MTA2NTM5OTEy.eDrzGvfpbzbPMYEy_w5gFPmQY7gTf-Xa_4Z0h5v9i5kg.F9BraMd7SEyYdRM3LVQfHvUYv5ZeF_XqUmrogYaRj04g.JPEG.yadomii%2F%25B8%25DE%25B8%25F0%25B8%25AE_%25BF%25B5%25BF%25AA.jpg&amp;type=sc960_8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692" y="378890"/>
            <a:ext cx="5181600" cy="63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1353800" y="4119439"/>
            <a:ext cx="2667000" cy="1633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9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/>
      <p:bldP spid="38" grpId="1"/>
      <p:bldP spid="41" grpId="0"/>
      <p:bldP spid="41" grpId="1"/>
      <p:bldP spid="44" grpId="0"/>
      <p:bldP spid="44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0796"/>
            <a:ext cx="8003313" cy="3360766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610600" y="3771900"/>
            <a:ext cx="2743201" cy="3428999"/>
            <a:chOff x="10820399" y="2095501"/>
            <a:chExt cx="4343400" cy="5248129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8783721" y="6272471"/>
            <a:ext cx="2454109" cy="652338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164722" y="6307189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8763000" y="5329362"/>
            <a:ext cx="2454109" cy="652338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144001" y="5364080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3258800" y="3808364"/>
            <a:ext cx="2743201" cy="3428999"/>
            <a:chOff x="10820399" y="2095501"/>
            <a:chExt cx="4343400" cy="524812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3403346" y="6307189"/>
            <a:ext cx="2454109" cy="652338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4079622" y="6341907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0744200" y="439848"/>
            <a:ext cx="5679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1521909" y="616749"/>
            <a:ext cx="4099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 스케줄러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3273712" y="1319872"/>
            <a:ext cx="1204288" cy="4814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754912" y="8343900"/>
            <a:ext cx="13027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메인쓰레드에서 실행되며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서브쓰레드에서 실행시키기 위해 직접호출하지 않는다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49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4" grpId="0"/>
      <p:bldP spid="2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2667000" y="4000500"/>
            <a:ext cx="1470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말고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직접 실행하면 어떻게 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45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47700"/>
            <a:ext cx="9598231" cy="4038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762500"/>
            <a:ext cx="1828800" cy="506320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2115800" y="3048000"/>
            <a:ext cx="2743201" cy="3428999"/>
            <a:chOff x="10820399" y="2095501"/>
            <a:chExt cx="4343400" cy="524812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2288921" y="5548571"/>
            <a:ext cx="2454109" cy="652338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2669922" y="5583289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2268200" y="4605462"/>
            <a:ext cx="2454109" cy="652338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2649201" y="4640180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202713" y="8107859"/>
            <a:ext cx="13027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쓰레드에서 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 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호출한것이다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99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609600" y="342900"/>
            <a:ext cx="845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바이트기반 </a:t>
            </a:r>
            <a:r>
              <a:rPr lang="ko-KR" altLang="en-US" sz="6600" dirty="0" err="1" smtClean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스트림</a:t>
            </a:r>
            <a:endParaRPr lang="en-US" altLang="ko-KR" sz="66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9410" y="5396789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9410" y="6231677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0" y="4991100"/>
            <a:ext cx="1670268" cy="2672429"/>
          </a:xfrm>
          <a:prstGeom prst="rect">
            <a:avLst/>
          </a:prstGeom>
        </p:spPr>
      </p:pic>
      <p:pic>
        <p:nvPicPr>
          <p:cNvPr id="1026" name="Picture 2" descr="https://search.pstatic.net/common/?src=http%3A%2F%2Fblogfiles.naver.net%2FMjAyMjEwMThfMjM4%2FMDAxNjY2MDY1NjA0Nzc3.YR0EgQOhGF1Wnqb6DK0_JRHwg7PVQMX9HbXpjFwm14og.O4HZPdIVn_AfYWoWc4Ilz9YK-axxRxZVBgdRl-PQ0ysg.PNG.jdockko1%2FFASFA.pn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586" y="1760653"/>
            <a:ext cx="8109569" cy="280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658658" y="5461946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1318604" y="5522385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8300" y="4836870"/>
            <a:ext cx="3934313" cy="30607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483556" y="4369195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6896100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7730988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656248" y="6961257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9" name="그룹 1008">
            <a:extLst>
              <a:ext uri="{FF2B5EF4-FFF2-40B4-BE49-F238E27FC236}">
                <a16:creationId xmlns=""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5527404" y="7071092"/>
            <a:ext cx="720996" cy="587007"/>
            <a:chOff x="9011713" y="5350533"/>
            <a:chExt cx="720996" cy="587007"/>
          </a:xfrm>
        </p:grpSpPr>
        <p:grpSp>
          <p:nvGrpSpPr>
            <p:cNvPr id="30" name="그룹 1009">
              <a:extLst>
                <a:ext uri="{FF2B5EF4-FFF2-40B4-BE49-F238E27FC236}">
                  <a16:creationId xmlns=""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5" name="Object 29">
                <a:extLst>
                  <a:ext uri="{FF2B5EF4-FFF2-40B4-BE49-F238E27FC236}">
                    <a16:creationId xmlns=""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1" name="그룹 1010">
              <a:extLst>
                <a:ext uri="{FF2B5EF4-FFF2-40B4-BE49-F238E27FC236}">
                  <a16:creationId xmlns=""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4" name="Object 32">
                <a:extLst>
                  <a:ext uri="{FF2B5EF4-FFF2-40B4-BE49-F238E27FC236}">
                    <a16:creationId xmlns=""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2" name="그룹 1011">
              <a:extLst>
                <a:ext uri="{FF2B5EF4-FFF2-40B4-BE49-F238E27FC236}">
                  <a16:creationId xmlns=""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3" name="Object 35">
                <a:extLst>
                  <a:ext uri="{FF2B5EF4-FFF2-40B4-BE49-F238E27FC236}">
                    <a16:creationId xmlns=""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656248" y="7877383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28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1" grpId="0"/>
      <p:bldP spid="3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057400" y="1409700"/>
            <a:ext cx="1310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OS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쓰레드 스케쥴러를 통해 언제 실행 할지를 결정한다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90900"/>
            <a:ext cx="4078705" cy="20574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343400" y="4991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638800" y="46863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 사용한 쓰레드를 재사용 불가능하다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905500"/>
            <a:ext cx="6896100" cy="2638425"/>
          </a:xfrm>
          <a:prstGeom prst="rect">
            <a:avLst/>
          </a:prstGeom>
        </p:spPr>
      </p:pic>
      <p:grpSp>
        <p:nvGrpSpPr>
          <p:cNvPr id="10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915400" y="6931208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9400" y="5924550"/>
            <a:ext cx="5870372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6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762000" y="1143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서브쓰레드의 예외발생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952500"/>
            <a:ext cx="7242888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67300"/>
            <a:ext cx="6915920" cy="4648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876300"/>
            <a:ext cx="8808600" cy="403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986712" y="8801100"/>
            <a:ext cx="1068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예외는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메인쓰레드에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영향이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420600" y="6934200"/>
            <a:ext cx="3200400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3563600" y="4494431"/>
            <a:ext cx="228600" cy="23635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353800" y="27813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호출스택에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메서드가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별도의 호출스택을 가지는것이다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43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762000" y="426303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쓰레드의 이름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1100"/>
            <a:ext cx="11551338" cy="518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438900"/>
            <a:ext cx="10716626" cy="3657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0" y="1257300"/>
            <a:ext cx="3213516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381000" y="285868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쓰레드의 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116865"/>
            <a:ext cx="5791199" cy="5050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0" y="269140"/>
            <a:ext cx="7181850" cy="5657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0" y="8648700"/>
            <a:ext cx="1865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다이얼로그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띄우고 움직이고 등등의 일을 하는 동안 서브쓰레드는 카운트를 세고 있는다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8" y="6246474"/>
            <a:ext cx="9714369" cy="186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1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8153400" y="276433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운영체제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088" y="4494575"/>
            <a:ext cx="1000657" cy="10738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0" y="4498793"/>
            <a:ext cx="1081088" cy="11119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588" y="4533900"/>
            <a:ext cx="2192311" cy="1143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709862" y="1107430"/>
            <a:ext cx="1478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시분할 방식으로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CPU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각각의 프로그램에게  번갈아 가면서 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방문하여 소스코드를 수행해준다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480291" y="7052080"/>
            <a:ext cx="135769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CPU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메인쓰레드를 우리 프로그램에 할당해줬는데  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중간에 끊을수 없는 작업으로 계속 잡고 있는다면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12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search.pstatic.net/common/?src=http%3A%2F%2Fblogfiles.naver.net%2FMjAyMDAzMThfMzMg%2FMDAxNTg0NTE1NTEzNjE2.hylcyENNuiq2Q6GtBiokmrF-bNGZYOZdRmJfwnjyDwIg.NtgzkX-0JGhq3MFlWl8p5dNG4W8n-fQGRt0Rv6v66xkg.JPEG.kkhboo1004%2F2020-03-18_101743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71700"/>
            <a:ext cx="719849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514600" y="7886700"/>
            <a:ext cx="1447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운영체제에서 응답없음으로 간주하고 제한시간 지나면 가버린다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24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762000" y="3429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쓰레드의 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133600" y="4000500"/>
            <a:ext cx="15163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쓰레드가 없다면 서버와의 통신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프린터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 남기기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등등 백그라운드에서 처리해야 하는 일을 수행할때 마다 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멈춘다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53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762000" y="3429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쓰레드의 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543300" y="262890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쓰레드를 쓰고싶을때 마다 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Runnable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구현하는 클래스를 생성 해야 하나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073253"/>
            <a:ext cx="5538651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924800" y="5219700"/>
            <a:ext cx="998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게다가 이것들은 다 기능들 아닌가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이건 하나의 객체라고 볼수 없는데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단위여야 하는거 아닌가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전혀 객체지향적이지 않아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19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676400" y="7810500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무명클래스를 자주 이용한다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19099"/>
            <a:ext cx="10668000" cy="692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6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35693"/>
            <a:ext cx="9906000" cy="965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762000" y="3429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데몬 쓰레드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681787" y="1028700"/>
            <a:ext cx="0" cy="1219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096000" y="521031"/>
            <a:ext cx="990600" cy="431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971800" y="2439472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서브쓰레드가 종료되지 않아 프로그램이 끝나지 않았다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77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343400" y="4076700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크기는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2981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133600" y="4000500"/>
            <a:ext cx="15163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서브쓰레드가 무한루프로 계속 돌다가 메인쓰레드가 끝날때 자동으로 같이 끝내고 싶다면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문서프로그램 자동저장기능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8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800100"/>
            <a:ext cx="9714155" cy="4800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285701" y="3836803"/>
            <a:ext cx="1648499" cy="773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819400" y="3379603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162800" y="4380413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데몬쓰레드로 지정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이전에 셋팅해줘야 한다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880850" y="8176125"/>
            <a:ext cx="1417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자신을 호출한 부모 쓰레드가 종료되면 자동으로 본인도 종료된다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4" y="5829300"/>
            <a:ext cx="2886076" cy="205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2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086100"/>
            <a:ext cx="7696200" cy="47557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143000" y="4953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임계영역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26297"/>
            <a:ext cx="6712865" cy="678900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3924300"/>
            <a:ext cx="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048000" y="5550841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금액이 마이너스가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69830"/>
            <a:ext cx="7982857" cy="27432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8360509"/>
            <a:ext cx="3076686" cy="165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4103429"/>
            <a:ext cx="7982857" cy="2743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69830"/>
            <a:ext cx="7982857" cy="2743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800100"/>
            <a:ext cx="6712865" cy="678900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629400" y="1866900"/>
            <a:ext cx="4843462" cy="12079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782167" y="6235231"/>
            <a:ext cx="8600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아직 첫번째 쓰레드가 인출을 하지 않았다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천원 인출이 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876800" y="3206356"/>
            <a:ext cx="6435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6560465" y="3327344"/>
            <a:ext cx="4759997" cy="257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019800" y="3206356"/>
            <a:ext cx="2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876800" y="4762500"/>
            <a:ext cx="6435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019800" y="4762500"/>
            <a:ext cx="2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95400" y="8688169"/>
            <a:ext cx="1645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쓰레드끼리 공유해서 쓰는 자원일경우 한번에 하나의 쓰레드만 쓰는것이 안전하다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66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866900"/>
            <a:ext cx="9321352" cy="5791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696200" y="1543734"/>
            <a:ext cx="2057400" cy="189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753600" y="666571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withdraw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전체를 임계영역 설정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(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블록으로 특정영역만 설정도 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6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3505200" y="3619500"/>
            <a:ext cx="1211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외에도 쓰레드에 관해 상태제어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동기화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데드락 등등 많은 내용들이 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813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1905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FFEA572-0493-CB52-6BE5-4BCEFE8076B6}"/>
              </a:ext>
            </a:extLst>
          </p:cNvPr>
          <p:cNvSpPr txBox="1"/>
          <p:nvPr/>
        </p:nvSpPr>
        <p:spPr>
          <a:xfrm>
            <a:off x="1066800" y="924461"/>
            <a:ext cx="1615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다이얼로그를 띄우고 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있는 과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동시에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console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창으로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초마다 카운트를 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 </a:t>
            </a:r>
            <a:r>
              <a:rPr lang="ko-KR" altLang="en-US" sz="36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하도록하자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</a:t>
            </a:r>
            <a:r>
              <a:rPr lang="ko-KR" altLang="en-US" sz="36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쓰레드를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활용할 것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카운트는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초까지 나온다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086100"/>
            <a:ext cx="8610600" cy="71826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t="2122" r="885" b="9823"/>
          <a:stretch/>
        </p:blipFill>
        <p:spPr>
          <a:xfrm>
            <a:off x="76200" y="3238500"/>
            <a:ext cx="8534400" cy="6324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6837" y="3095625"/>
            <a:ext cx="8905874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FFEA572-0493-CB52-6BE5-4BCEFE8076B6}"/>
              </a:ext>
            </a:extLst>
          </p:cNvPr>
          <p:cNvSpPr txBox="1"/>
          <p:nvPr/>
        </p:nvSpPr>
        <p:spPr>
          <a:xfrm>
            <a:off x="685800" y="419100"/>
            <a:ext cx="1722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2. 1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문제의 카운트가 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다이얼 </a:t>
            </a:r>
            <a:r>
              <a:rPr lang="ko-KR" altLang="en-US" sz="40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로그창을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닫을때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까지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계속 나오게 하고 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다이얼로그 창을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닫으면 프로그램이 종료되도록 하자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4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300"/>
            <a:ext cx="7696200" cy="8094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1600" y="114300"/>
            <a:ext cx="7696200" cy="80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609600" y="342900"/>
            <a:ext cx="845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문자기반 </a:t>
            </a:r>
            <a:r>
              <a:rPr lang="ko-KR" altLang="en-US" sz="6600" dirty="0" err="1" smtClean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스트림</a:t>
            </a:r>
            <a:endParaRPr lang="en-US" altLang="ko-KR" sz="66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9410" y="5396789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9410" y="6231677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0" y="4991100"/>
            <a:ext cx="1670268" cy="26724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658658" y="5461946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가나다라</a:t>
            </a:r>
            <a:r>
              <a:rPr lang="en-US" altLang="ko-KR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abcd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1318604" y="5522385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8300" y="4836870"/>
            <a:ext cx="3934313" cy="30607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483556" y="4369195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OutputWriter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6896100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7730988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656248" y="6961257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가나다라</a:t>
            </a:r>
            <a:r>
              <a:rPr lang="en-US" altLang="ko-KR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abcd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08">
            <a:extLst>
              <a:ext uri="{FF2B5EF4-FFF2-40B4-BE49-F238E27FC236}">
                <a16:creationId xmlns=""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5527404" y="7071092"/>
            <a:ext cx="720996" cy="587007"/>
            <a:chOff x="9011713" y="5350533"/>
            <a:chExt cx="720996" cy="587007"/>
          </a:xfrm>
        </p:grpSpPr>
        <p:grpSp>
          <p:nvGrpSpPr>
            <p:cNvPr id="23" name="그룹 1009">
              <a:extLst>
                <a:ext uri="{FF2B5EF4-FFF2-40B4-BE49-F238E27FC236}">
                  <a16:creationId xmlns=""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8" name="Object 29">
                <a:extLst>
                  <a:ext uri="{FF2B5EF4-FFF2-40B4-BE49-F238E27FC236}">
                    <a16:creationId xmlns=""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4" name="그룹 1010">
              <a:extLst>
                <a:ext uri="{FF2B5EF4-FFF2-40B4-BE49-F238E27FC236}">
                  <a16:creationId xmlns=""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7" name="Object 32">
                <a:extLst>
                  <a:ext uri="{FF2B5EF4-FFF2-40B4-BE49-F238E27FC236}">
                    <a16:creationId xmlns=""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1">
              <a:extLst>
                <a:ext uri="{FF2B5EF4-FFF2-40B4-BE49-F238E27FC236}">
                  <a16:creationId xmlns=""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6" name="Object 35">
                <a:extLst>
                  <a:ext uri="{FF2B5EF4-FFF2-40B4-BE49-F238E27FC236}">
                    <a16:creationId xmlns=""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656248" y="7877383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InputReader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15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1" grpId="0"/>
      <p:bldP spid="2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66700"/>
            <a:ext cx="8077200" cy="90373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5400" y="266700"/>
            <a:ext cx="8077200" cy="903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3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571500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바이트기반 </a:t>
            </a:r>
            <a:r>
              <a:rPr lang="ko-KR" altLang="en-US" sz="4800" dirty="0" err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스트림클래스의</a:t>
            </a:r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관계도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" name="그룹 1018">
            <a:extLst>
              <a:ext uri="{FF2B5EF4-FFF2-40B4-BE49-F238E27FC236}">
                <a16:creationId xmlns=""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2115229" y="3959607"/>
            <a:ext cx="3980770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=""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7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2038675" y="1874862"/>
            <a:ext cx="4057323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18">
            <a:extLst>
              <a:ext uri="{FF2B5EF4-FFF2-40B4-BE49-F238E27FC236}">
                <a16:creationId xmlns=""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2081892" y="5306772"/>
            <a:ext cx="4014107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=""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2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2081892" y="6587083"/>
            <a:ext cx="4014108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2198206" y="2049752"/>
            <a:ext cx="330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2228495" y="4192486"/>
            <a:ext cx="3393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FileInputStream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2081892" y="5552131"/>
            <a:ext cx="4829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AudioInputStream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2057400" y="6891883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PipedInputStream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3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3514406" y="3200209"/>
            <a:ext cx="720996" cy="587007"/>
            <a:chOff x="9011713" y="5350533"/>
            <a:chExt cx="720996" cy="587007"/>
          </a:xfrm>
        </p:grpSpPr>
        <p:grpSp>
          <p:nvGrpSpPr>
            <p:cNvPr id="24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30" name="그룹 1018">
            <a:extLst>
              <a:ext uri="{FF2B5EF4-FFF2-40B4-BE49-F238E27FC236}">
                <a16:creationId xmlns=""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8229953" y="3951645"/>
            <a:ext cx="4266845" cy="1114286"/>
            <a:chOff x="2803727" y="4828571"/>
            <a:chExt cx="3393622" cy="1114286"/>
          </a:xfrm>
        </p:grpSpPr>
        <p:pic>
          <p:nvPicPr>
            <p:cNvPr id="31" name="Object 61">
              <a:extLst>
                <a:ext uri="{FF2B5EF4-FFF2-40B4-BE49-F238E27FC236}">
                  <a16:creationId xmlns=""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32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8153400" y="1866900"/>
            <a:ext cx="4343398" cy="1114286"/>
            <a:chOff x="2803727" y="4828571"/>
            <a:chExt cx="3393622" cy="1114286"/>
          </a:xfrm>
        </p:grpSpPr>
        <p:pic>
          <p:nvPicPr>
            <p:cNvPr id="33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34" name="그룹 1018">
            <a:extLst>
              <a:ext uri="{FF2B5EF4-FFF2-40B4-BE49-F238E27FC236}">
                <a16:creationId xmlns=""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8196617" y="5298810"/>
            <a:ext cx="4300182" cy="1114286"/>
            <a:chOff x="2803727" y="4828571"/>
            <a:chExt cx="3393622" cy="1114286"/>
          </a:xfrm>
        </p:grpSpPr>
        <p:pic>
          <p:nvPicPr>
            <p:cNvPr id="35" name="Object 61">
              <a:extLst>
                <a:ext uri="{FF2B5EF4-FFF2-40B4-BE49-F238E27FC236}">
                  <a16:creationId xmlns=""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36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8196617" y="6579121"/>
            <a:ext cx="4300182" cy="1114286"/>
            <a:chOff x="2803727" y="4828571"/>
            <a:chExt cx="3393622" cy="1114286"/>
          </a:xfrm>
        </p:grpSpPr>
        <p:pic>
          <p:nvPicPr>
            <p:cNvPr id="37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8312930" y="2041790"/>
            <a:ext cx="372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8343220" y="4184524"/>
            <a:ext cx="4001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FileOutputStream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8196617" y="5544169"/>
            <a:ext cx="4829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AudioOutputStream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8172124" y="6883921"/>
            <a:ext cx="4324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PipedOutputStream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2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9629131" y="3192247"/>
            <a:ext cx="720996" cy="587007"/>
            <a:chOff x="9011713" y="5350533"/>
            <a:chExt cx="720996" cy="587007"/>
          </a:xfrm>
        </p:grpSpPr>
        <p:grpSp>
          <p:nvGrpSpPr>
            <p:cNvPr id="43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8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4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7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5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6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524000" y="8520403"/>
            <a:ext cx="15163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 기반의 </a:t>
            </a:r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스트림은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모두 </a:t>
            </a:r>
            <a:r>
              <a:rPr lang="en-US" altLang="ko-KR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상속받는다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7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31230</TotalTime>
  <Words>1092</Words>
  <Application>Microsoft Office PowerPoint</Application>
  <PresentationFormat>사용자 지정</PresentationFormat>
  <Paragraphs>266</Paragraphs>
  <Slides>81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81</vt:i4>
      </vt:variant>
    </vt:vector>
  </HeadingPairs>
  <TitlesOfParts>
    <vt:vector size="90" baseType="lpstr">
      <vt:lpstr>?? ??</vt:lpstr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Microsoft 계정</cp:lastModifiedBy>
  <cp:revision>2797</cp:revision>
  <cp:lastPrinted>2023-03-12T07:02:51Z</cp:lastPrinted>
  <dcterms:created xsi:type="dcterms:W3CDTF">2022-10-23T12:09:39Z</dcterms:created>
  <dcterms:modified xsi:type="dcterms:W3CDTF">2023-05-12T15:42:52Z</dcterms:modified>
</cp:coreProperties>
</file>