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258" r:id="rId3"/>
    <p:sldId id="259" r:id="rId4"/>
    <p:sldId id="565" r:id="rId5"/>
    <p:sldId id="530" r:id="rId6"/>
    <p:sldId id="564" r:id="rId7"/>
    <p:sldId id="281" r:id="rId8"/>
    <p:sldId id="566" r:id="rId9"/>
    <p:sldId id="567" r:id="rId10"/>
    <p:sldId id="572" r:id="rId11"/>
    <p:sldId id="568" r:id="rId12"/>
    <p:sldId id="571" r:id="rId13"/>
    <p:sldId id="569" r:id="rId14"/>
    <p:sldId id="570" r:id="rId15"/>
    <p:sldId id="374" r:id="rId16"/>
    <p:sldId id="573" r:id="rId17"/>
    <p:sldId id="575" r:id="rId18"/>
    <p:sldId id="576" r:id="rId19"/>
    <p:sldId id="577" r:id="rId20"/>
    <p:sldId id="579" r:id="rId21"/>
    <p:sldId id="581" r:id="rId22"/>
    <p:sldId id="582" r:id="rId23"/>
    <p:sldId id="584" r:id="rId24"/>
    <p:sldId id="574" r:id="rId25"/>
    <p:sldId id="583" r:id="rId26"/>
    <p:sldId id="578" r:id="rId27"/>
    <p:sldId id="580" r:id="rId28"/>
    <p:sldId id="275" r:id="rId2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4D4848"/>
    <a:srgbClr val="4C5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55" autoAdjust="0"/>
  </p:normalViewPr>
  <p:slideViewPr>
    <p:cSldViewPr>
      <p:cViewPr varScale="1">
        <p:scale>
          <a:sx n="66" d="100"/>
          <a:sy n="66" d="100"/>
        </p:scale>
        <p:origin x="1014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F2C30-10E1-4C46-91DC-BBDB9629E720}" type="datetimeFigureOut">
              <a:rPr lang="ko-KR" altLang="en-US" smtClean="0"/>
              <a:t>2023-02-04 Saturday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40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485900"/>
            <a:ext cx="7093132" cy="41148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276600" y="2781300"/>
            <a:ext cx="202256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938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838200" y="571500"/>
            <a:ext cx="670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변수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363188"/>
            <a:ext cx="4552950" cy="594248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905000" y="1736985"/>
            <a:ext cx="609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828800" y="5219700"/>
            <a:ext cx="685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505200" y="6286500"/>
            <a:ext cx="695325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2832130" y="5446807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206386" y="5031293"/>
            <a:ext cx="82142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내 어디서든 사용가능하다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8047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766" y="1409700"/>
            <a:ext cx="6477000" cy="80132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831166" y="419100"/>
            <a:ext cx="125800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변수 와 지역변수 이름이 같다면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905000" y="1714500"/>
            <a:ext cx="1676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807343" y="1879328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181600" y="1463814"/>
            <a:ext cx="327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변수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286000" y="2892014"/>
            <a:ext cx="1676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188343" y="3056842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562600" y="2641328"/>
            <a:ext cx="236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지역변수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0313" y="2892014"/>
            <a:ext cx="1744687" cy="150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304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838200" y="571500"/>
            <a:ext cx="723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변수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(static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638300"/>
            <a:ext cx="5638800" cy="461901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752600" y="2781300"/>
            <a:ext cx="1828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52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4572000" y="4229100"/>
            <a:ext cx="952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변수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vs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변수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0545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D99763A-FC24-23F5-5BA9-D7B042E0F323}"/>
              </a:ext>
            </a:extLst>
          </p:cNvPr>
          <p:cNvSpPr txBox="1"/>
          <p:nvPr/>
        </p:nvSpPr>
        <p:spPr>
          <a:xfrm>
            <a:off x="12725400" y="5254704"/>
            <a:ext cx="449353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메모리 영역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762000" y="647700"/>
            <a:ext cx="594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JVM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메모리 구조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884220"/>
              </p:ext>
            </p:extLst>
          </p:nvPr>
        </p:nvGraphicFramePr>
        <p:xfrm>
          <a:off x="4572000" y="3009900"/>
          <a:ext cx="8001001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9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330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rgbClr val="4C50BC"/>
                          </a:solidFill>
                        </a:rPr>
                        <a:t>메서드 </a:t>
                      </a:r>
                      <a:endParaRPr lang="ko-KR" altLang="en-US" sz="3200" dirty="0">
                        <a:solidFill>
                          <a:srgbClr val="4C50B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rgbClr val="4C50BC"/>
                          </a:solidFill>
                        </a:rPr>
                        <a:t>클래스 정보</a:t>
                      </a:r>
                      <a:r>
                        <a:rPr lang="en-US" altLang="ko-KR" sz="3200">
                          <a:solidFill>
                            <a:srgbClr val="4C50BC"/>
                          </a:solidFill>
                        </a:rPr>
                        <a:t>, static</a:t>
                      </a:r>
                      <a:endParaRPr lang="ko-KR" altLang="en-US" sz="3200" dirty="0">
                        <a:solidFill>
                          <a:srgbClr val="4C50B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60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rgbClr val="4C50BC"/>
                          </a:solidFill>
                        </a:rPr>
                        <a:t>스택</a:t>
                      </a:r>
                      <a:endParaRPr lang="ko-KR" altLang="en-US" sz="3200" dirty="0">
                        <a:solidFill>
                          <a:srgbClr val="4C50B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200">
                          <a:solidFill>
                            <a:srgbClr val="4C50BC"/>
                          </a:solidFill>
                        </a:rPr>
                        <a:t>지역변수</a:t>
                      </a:r>
                      <a:r>
                        <a:rPr lang="en-US" altLang="ko-KR" sz="3200">
                          <a:solidFill>
                            <a:srgbClr val="4C50BC"/>
                          </a:solidFill>
                        </a:rPr>
                        <a:t>, </a:t>
                      </a:r>
                      <a:r>
                        <a:rPr lang="ko-KR" altLang="en-US" sz="3200">
                          <a:solidFill>
                            <a:srgbClr val="4C50BC"/>
                          </a:solidFill>
                        </a:rPr>
                        <a:t>연산 중간결과</a:t>
                      </a:r>
                      <a:endParaRPr lang="ko-KR" altLang="en-US" sz="3200" dirty="0">
                        <a:solidFill>
                          <a:srgbClr val="4C50B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60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rgbClr val="4C50BC"/>
                          </a:solidFill>
                        </a:rPr>
                        <a:t>힙</a:t>
                      </a:r>
                      <a:endParaRPr lang="ko-KR" altLang="en-US" sz="3200" dirty="0">
                        <a:solidFill>
                          <a:srgbClr val="4C50B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dirty="0">
                          <a:solidFill>
                            <a:srgbClr val="4C50BC"/>
                          </a:solidFill>
                        </a:rPr>
                        <a:t>객체</a:t>
                      </a:r>
                      <a:r>
                        <a:rPr lang="en-US" altLang="ko-KR" sz="3200" dirty="0">
                          <a:solidFill>
                            <a:srgbClr val="4C50BC"/>
                          </a:solidFill>
                        </a:rPr>
                        <a:t>, </a:t>
                      </a:r>
                      <a:r>
                        <a:rPr lang="ko-KR" altLang="en-US" sz="3200" dirty="0">
                          <a:solidFill>
                            <a:srgbClr val="4C50BC"/>
                          </a:solidFill>
                        </a:rPr>
                        <a:t>인스턴스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3245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270322"/>
              </p:ext>
            </p:extLst>
          </p:nvPr>
        </p:nvGraphicFramePr>
        <p:xfrm>
          <a:off x="457200" y="6134100"/>
          <a:ext cx="8001001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8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330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rgbClr val="4C50BC"/>
                          </a:solidFill>
                        </a:rPr>
                        <a:t>메서드 </a:t>
                      </a:r>
                      <a:endParaRPr lang="ko-KR" altLang="en-US" sz="3200" dirty="0">
                        <a:solidFill>
                          <a:srgbClr val="4C50B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rgbClr val="4C50BC"/>
                          </a:solidFill>
                        </a:rPr>
                        <a:t>shootingRange</a:t>
                      </a:r>
                      <a:endParaRPr lang="ko-KR" altLang="en-US" sz="3200" dirty="0">
                        <a:solidFill>
                          <a:srgbClr val="4C50B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60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rgbClr val="4C50BC"/>
                          </a:solidFill>
                        </a:rPr>
                        <a:t>스택</a:t>
                      </a:r>
                      <a:endParaRPr lang="ko-KR" altLang="en-US" sz="3200" dirty="0">
                        <a:solidFill>
                          <a:srgbClr val="4C50B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3200" dirty="0">
                        <a:solidFill>
                          <a:srgbClr val="4C50B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60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rgbClr val="4C50BC"/>
                          </a:solidFill>
                        </a:rPr>
                        <a:t>힙</a:t>
                      </a:r>
                      <a:endParaRPr lang="ko-KR" altLang="en-US" sz="3200" dirty="0">
                        <a:solidFill>
                          <a:srgbClr val="4C50B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rgbClr val="4C50BC"/>
                          </a:solidFill>
                        </a:rPr>
                        <a:t>m1, m2, m3</a:t>
                      </a:r>
                      <a:endParaRPr lang="ko-KR" altLang="en-US" sz="3200" dirty="0">
                        <a:solidFill>
                          <a:srgbClr val="4C50B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8100"/>
            <a:ext cx="7636351" cy="563880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3657600" y="6591300"/>
            <a:ext cx="685800" cy="1828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424289" y="6591300"/>
            <a:ext cx="223911" cy="1981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4888522" y="6591300"/>
            <a:ext cx="304800" cy="1828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421B7850-86E6-2E37-A077-8E29CE8A7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0574" y="38100"/>
            <a:ext cx="4985425" cy="555518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E016463-6B92-6D08-CD48-A6E5194D60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0574" y="6183086"/>
            <a:ext cx="6395057" cy="269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74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762000" y="571500"/>
            <a:ext cx="693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스코프와 라이프사이클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104737"/>
              </p:ext>
            </p:extLst>
          </p:nvPr>
        </p:nvGraphicFramePr>
        <p:xfrm>
          <a:off x="7848600" y="2324100"/>
          <a:ext cx="10287000" cy="4876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0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9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847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변수종류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스코프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라이프사이클</a:t>
                      </a:r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92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지역변수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>
                          <a:ea typeface="G마켓 산스 Medium" panose="02000000000000000000"/>
                        </a:rPr>
                        <a:t>해당지역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>
                          <a:ea typeface="G마켓 산스 Medium" panose="02000000000000000000"/>
                        </a:rPr>
                        <a:t>생성 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해당 영역이 수행될때</a:t>
                      </a:r>
                      <a:endParaRPr lang="en-US" altLang="ko-KR" sz="2000">
                        <a:ea typeface="G마켓 산스 Medium" panose="0200000000000000000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>
                          <a:ea typeface="G마켓 산스 Medium" panose="02000000000000000000"/>
                        </a:rPr>
                        <a:t>소멸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</a:t>
                      </a:r>
                      <a:r>
                        <a:rPr lang="ko-KR" altLang="en-US" sz="2000" baseline="0">
                          <a:ea typeface="G마켓 산스 Medium" panose="02000000000000000000"/>
                        </a:rPr>
                        <a:t> 해당 영역 수행이 끝나고 즉시</a:t>
                      </a:r>
                      <a:endParaRPr lang="en-US" altLang="ko-KR" sz="200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013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ea typeface="G마켓 산스 Medium" panose="02000000000000000000"/>
                        </a:rPr>
                        <a:t>인스턴스변수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ea typeface="G마켓 산스 Medium" panose="02000000000000000000"/>
                        </a:rPr>
                        <a:t>접근제어에 따라 다름</a:t>
                      </a:r>
                      <a:endParaRPr lang="en-US" altLang="ko-KR" sz="220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200">
                          <a:ea typeface="G마켓 산스 Medium" panose="02000000000000000000"/>
                        </a:rPr>
                        <a:t>최소 클래스 내부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ea typeface="G마켓 산스 Medium" panose="02000000000000000000"/>
                        </a:rPr>
                        <a:t>생성</a:t>
                      </a:r>
                      <a:r>
                        <a:rPr lang="en-US" altLang="ko-KR" sz="2000" baseline="0">
                          <a:ea typeface="G마켓 산스 Medium" panose="02000000000000000000"/>
                        </a:rPr>
                        <a:t> : </a:t>
                      </a:r>
                      <a:r>
                        <a:rPr lang="ko-KR" altLang="en-US" sz="2000" baseline="0">
                          <a:ea typeface="G마켓 산스 Medium" panose="02000000000000000000"/>
                        </a:rPr>
                        <a:t>객체 생성시</a:t>
                      </a:r>
                      <a:endParaRPr lang="en-US" altLang="ko-KR" sz="2000" baseline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baseline="0">
                          <a:ea typeface="G마켓 산스 Medium" panose="02000000000000000000"/>
                        </a:rPr>
                        <a:t>소멸</a:t>
                      </a:r>
                      <a:r>
                        <a:rPr lang="en-US" altLang="ko-KR" sz="2000" baseline="0">
                          <a:ea typeface="G마켓 산스 Medium" panose="02000000000000000000"/>
                        </a:rPr>
                        <a:t> : </a:t>
                      </a:r>
                      <a:r>
                        <a:rPr lang="ko-KR" altLang="en-US" sz="2000" baseline="0">
                          <a:ea typeface="G마켓 산스 Medium" panose="02000000000000000000"/>
                        </a:rPr>
                        <a:t>객체 소멸시 </a:t>
                      </a:r>
                      <a:endParaRPr lang="en-US" altLang="ko-KR" sz="2000" baseline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13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ea typeface="G마켓 산스 Medium" panose="02000000000000000000"/>
                        </a:rPr>
                        <a:t>클래스변수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ea typeface="G마켓 산스 Medium" panose="02000000000000000000"/>
                        </a:rPr>
                        <a:t>접근제어에 따라 다름</a:t>
                      </a:r>
                      <a:endParaRPr lang="en-US" altLang="ko-KR" sz="220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200">
                          <a:ea typeface="G마켓 산스 Medium" panose="02000000000000000000"/>
                        </a:rPr>
                        <a:t>최소 클래스 내부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생성</a:t>
                      </a:r>
                      <a:r>
                        <a:rPr lang="en-US" altLang="ko-KR" sz="2000" baseline="0" dirty="0">
                          <a:ea typeface="G마켓 산스 Medium" panose="02000000000000000000"/>
                        </a:rPr>
                        <a:t> : </a:t>
                      </a:r>
                      <a:r>
                        <a:rPr lang="ko-KR" altLang="en-US" sz="2000" baseline="0" dirty="0">
                          <a:ea typeface="G마켓 산스 Medium" panose="02000000000000000000"/>
                        </a:rPr>
                        <a:t>프로그램 </a:t>
                      </a:r>
                      <a:r>
                        <a:rPr lang="ko-KR" altLang="en-US" sz="2000" baseline="0" dirty="0" err="1">
                          <a:ea typeface="G마켓 산스 Medium" panose="02000000000000000000"/>
                        </a:rPr>
                        <a:t>실행시</a:t>
                      </a:r>
                      <a:endParaRPr lang="en-US" altLang="ko-KR" sz="2000" baseline="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baseline="0" dirty="0">
                          <a:ea typeface="G마켓 산스 Medium" panose="02000000000000000000"/>
                        </a:rPr>
                        <a:t>소멸 </a:t>
                      </a:r>
                      <a:r>
                        <a:rPr lang="en-US" altLang="ko-KR" sz="2000" baseline="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baseline="0" dirty="0">
                          <a:ea typeface="G마켓 산스 Medium" panose="02000000000000000000"/>
                        </a:rPr>
                        <a:t>프로그램 </a:t>
                      </a:r>
                      <a:r>
                        <a:rPr lang="ko-KR" altLang="en-US" sz="2000" baseline="0" dirty="0" err="1">
                          <a:ea typeface="G마켓 산스 Medium" panose="02000000000000000000"/>
                        </a:rPr>
                        <a:t>종료시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F1EF1BC2-A2D0-61E2-10CD-8EDFACAEC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866900"/>
            <a:ext cx="7620001" cy="624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23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104900"/>
            <a:ext cx="7848600" cy="5489808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684143" y="28158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5257800" y="2575917"/>
            <a:ext cx="3426343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058400" y="2400300"/>
            <a:ext cx="64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클래스변수는 객체생성 없이 쓸수 있다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7048500"/>
            <a:ext cx="7796389" cy="1905000"/>
          </a:xfrm>
          <a:prstGeom prst="rect">
            <a:avLst/>
          </a:prstGeom>
        </p:spPr>
      </p:pic>
      <p:sp>
        <p:nvSpPr>
          <p:cNvPr id="9" name="곱셈 기호 8"/>
          <p:cNvSpPr/>
          <p:nvPr/>
        </p:nvSpPr>
        <p:spPr>
          <a:xfrm>
            <a:off x="4572000" y="7708446"/>
            <a:ext cx="2057400" cy="1698846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672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F88F580-08BE-88C2-D640-13F0026591CB}"/>
              </a:ext>
            </a:extLst>
          </p:cNvPr>
          <p:cNvSpPr txBox="1"/>
          <p:nvPr/>
        </p:nvSpPr>
        <p:spPr>
          <a:xfrm>
            <a:off x="10108755" y="1530396"/>
            <a:ext cx="65790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Part07 </a:t>
            </a:r>
            <a:r>
              <a:rPr lang="ko-KR" altLang="en-US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메모리</a:t>
            </a:r>
            <a:endParaRPr lang="ko-KR" altLang="en-US" sz="72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17620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파일분리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35541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지역변수</a:t>
            </a:r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22717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메모리 영역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762000" y="647700"/>
            <a:ext cx="411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메서드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478697"/>
            <a:ext cx="9063545" cy="76962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524000" y="74295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9400" y="1478697"/>
            <a:ext cx="4870191" cy="160740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9400" y="3390900"/>
            <a:ext cx="4981074" cy="1371600"/>
          </a:xfrm>
          <a:prstGeom prst="rect">
            <a:avLst/>
          </a:prstGeom>
        </p:spPr>
      </p:pic>
      <p:sp>
        <p:nvSpPr>
          <p:cNvPr id="9" name="곱셈 기호 8"/>
          <p:cNvSpPr/>
          <p:nvPr/>
        </p:nvSpPr>
        <p:spPr>
          <a:xfrm>
            <a:off x="10439400" y="3627951"/>
            <a:ext cx="2057400" cy="1698846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68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3962400" y="3924300"/>
            <a:ext cx="1036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메서드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VS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메서드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2605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1015"/>
          <p:cNvGrpSpPr/>
          <p:nvPr/>
        </p:nvGrpSpPr>
        <p:grpSpPr>
          <a:xfrm>
            <a:off x="2011952" y="5022128"/>
            <a:ext cx="121648" cy="121648"/>
            <a:chOff x="2538912" y="5995179"/>
            <a:chExt cx="121648" cy="121648"/>
          </a:xfrm>
        </p:grpSpPr>
        <p:pic>
          <p:nvPicPr>
            <p:cNvPr id="35" name="Object 4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5995179"/>
              <a:ext cx="121648" cy="121648"/>
            </a:xfrm>
            <a:prstGeom prst="rect">
              <a:avLst/>
            </a:prstGeom>
          </p:spPr>
        </p:pic>
      </p:grpSp>
      <p:grpSp>
        <p:nvGrpSpPr>
          <p:cNvPr id="36" name="그룹 1016"/>
          <p:cNvGrpSpPr/>
          <p:nvPr/>
        </p:nvGrpSpPr>
        <p:grpSpPr>
          <a:xfrm>
            <a:off x="2011952" y="5881761"/>
            <a:ext cx="121648" cy="121648"/>
            <a:chOff x="2538912" y="6854812"/>
            <a:chExt cx="121648" cy="121648"/>
          </a:xfrm>
        </p:grpSpPr>
        <p:pic>
          <p:nvPicPr>
            <p:cNvPr id="37" name="Object 4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6854812"/>
              <a:ext cx="121648" cy="121648"/>
            </a:xfrm>
            <a:prstGeom prst="rect">
              <a:avLst/>
            </a:prstGeom>
          </p:spPr>
        </p:pic>
      </p:grpSp>
      <p:grpSp>
        <p:nvGrpSpPr>
          <p:cNvPr id="39" name="그룹 1017"/>
          <p:cNvGrpSpPr/>
          <p:nvPr/>
        </p:nvGrpSpPr>
        <p:grpSpPr>
          <a:xfrm>
            <a:off x="2011952" y="6741395"/>
            <a:ext cx="121648" cy="121648"/>
            <a:chOff x="2538912" y="7714446"/>
            <a:chExt cx="121648" cy="121648"/>
          </a:xfrm>
        </p:grpSpPr>
        <p:pic>
          <p:nvPicPr>
            <p:cNvPr id="40" name="Object 5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7714446"/>
              <a:ext cx="121648" cy="121648"/>
            </a:xfrm>
            <a:prstGeom prst="rect">
              <a:avLst/>
            </a:prstGeom>
          </p:spPr>
        </p:pic>
      </p:grpSp>
      <p:grpSp>
        <p:nvGrpSpPr>
          <p:cNvPr id="42" name="그룹 1018"/>
          <p:cNvGrpSpPr/>
          <p:nvPr/>
        </p:nvGrpSpPr>
        <p:grpSpPr>
          <a:xfrm>
            <a:off x="2011952" y="7601029"/>
            <a:ext cx="121648" cy="121648"/>
            <a:chOff x="2538912" y="8574080"/>
            <a:chExt cx="121648" cy="121648"/>
          </a:xfrm>
        </p:grpSpPr>
        <p:pic>
          <p:nvPicPr>
            <p:cNvPr id="43" name="Object 5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8574080"/>
              <a:ext cx="121648" cy="121648"/>
            </a:xfrm>
            <a:prstGeom prst="rect">
              <a:avLst/>
            </a:prstGeom>
          </p:spPr>
        </p:pic>
      </p:grpSp>
      <p:grpSp>
        <p:nvGrpSpPr>
          <p:cNvPr id="45" name="그룹 1019"/>
          <p:cNvGrpSpPr/>
          <p:nvPr/>
        </p:nvGrpSpPr>
        <p:grpSpPr>
          <a:xfrm>
            <a:off x="6393432" y="5396123"/>
            <a:ext cx="5498850" cy="72326"/>
            <a:chOff x="6393432" y="6369174"/>
            <a:chExt cx="5498850" cy="72326"/>
          </a:xfrm>
        </p:grpSpPr>
        <p:pic>
          <p:nvPicPr>
            <p:cNvPr id="46" name="Object 6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6393432" y="6369174"/>
              <a:ext cx="5498850" cy="72326"/>
            </a:xfrm>
            <a:prstGeom prst="rect">
              <a:avLst/>
            </a:prstGeom>
          </p:spPr>
        </p:pic>
      </p:grpSp>
      <p:grpSp>
        <p:nvGrpSpPr>
          <p:cNvPr id="64" name="그룹 1029"/>
          <p:cNvGrpSpPr/>
          <p:nvPr/>
        </p:nvGrpSpPr>
        <p:grpSpPr>
          <a:xfrm>
            <a:off x="10622335" y="5029330"/>
            <a:ext cx="121648" cy="121648"/>
            <a:chOff x="10622335" y="6002381"/>
            <a:chExt cx="121648" cy="121648"/>
          </a:xfrm>
        </p:grpSpPr>
        <p:pic>
          <p:nvPicPr>
            <p:cNvPr id="65" name="Object 9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6002381"/>
              <a:ext cx="121648" cy="121648"/>
            </a:xfrm>
            <a:prstGeom prst="rect">
              <a:avLst/>
            </a:prstGeom>
          </p:spPr>
        </p:pic>
      </p:grpSp>
      <p:grpSp>
        <p:nvGrpSpPr>
          <p:cNvPr id="67" name="그룹 1030"/>
          <p:cNvGrpSpPr/>
          <p:nvPr/>
        </p:nvGrpSpPr>
        <p:grpSpPr>
          <a:xfrm>
            <a:off x="10622335" y="5888964"/>
            <a:ext cx="121648" cy="121648"/>
            <a:chOff x="10622335" y="6862015"/>
            <a:chExt cx="121648" cy="121648"/>
          </a:xfrm>
        </p:grpSpPr>
        <p:pic>
          <p:nvPicPr>
            <p:cNvPr id="68" name="Object 9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6862015"/>
              <a:ext cx="121648" cy="121648"/>
            </a:xfrm>
            <a:prstGeom prst="rect">
              <a:avLst/>
            </a:prstGeom>
          </p:spPr>
        </p:pic>
      </p:grpSp>
      <p:grpSp>
        <p:nvGrpSpPr>
          <p:cNvPr id="70" name="그룹 1031"/>
          <p:cNvGrpSpPr/>
          <p:nvPr/>
        </p:nvGrpSpPr>
        <p:grpSpPr>
          <a:xfrm>
            <a:off x="10622335" y="6748597"/>
            <a:ext cx="121648" cy="121648"/>
            <a:chOff x="10622335" y="7721648"/>
            <a:chExt cx="121648" cy="121648"/>
          </a:xfrm>
        </p:grpSpPr>
        <p:pic>
          <p:nvPicPr>
            <p:cNvPr id="71" name="Object 9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7721648"/>
              <a:ext cx="121648" cy="121648"/>
            </a:xfrm>
            <a:prstGeom prst="rect">
              <a:avLst/>
            </a:prstGeom>
          </p:spPr>
        </p:pic>
      </p:grpSp>
      <p:grpSp>
        <p:nvGrpSpPr>
          <p:cNvPr id="76" name="그룹 1033"/>
          <p:cNvGrpSpPr/>
          <p:nvPr/>
        </p:nvGrpSpPr>
        <p:grpSpPr>
          <a:xfrm>
            <a:off x="-522334" y="-163985"/>
            <a:ext cx="3464994" cy="3059223"/>
            <a:chOff x="-522334" y="-163985"/>
            <a:chExt cx="3464994" cy="3059223"/>
          </a:xfrm>
        </p:grpSpPr>
        <p:pic>
          <p:nvPicPr>
            <p:cNvPr id="77" name="Object 10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</p:spPr>
        </p:pic>
        <p:pic>
          <p:nvPicPr>
            <p:cNvPr id="78" name="Object 10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</p:spPr>
        </p:pic>
      </p:grpSp>
      <p:grpSp>
        <p:nvGrpSpPr>
          <p:cNvPr id="79" name="그룹 1034"/>
          <p:cNvGrpSpPr/>
          <p:nvPr/>
        </p:nvGrpSpPr>
        <p:grpSpPr>
          <a:xfrm>
            <a:off x="16484345" y="7418616"/>
            <a:ext cx="3042806" cy="2830284"/>
            <a:chOff x="16484345" y="6628571"/>
            <a:chExt cx="3042806" cy="2830284"/>
          </a:xfrm>
        </p:grpSpPr>
        <p:pic>
          <p:nvPicPr>
            <p:cNvPr id="80" name="Object 1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3472379" y="3646841"/>
            <a:ext cx="419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메서드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1434153" y="3630512"/>
            <a:ext cx="50501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메서드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2285999" y="4762500"/>
            <a:ext cx="6553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생성없이 바로 사용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1125200" y="4780049"/>
            <a:ext cx="6553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생성해야 사용가능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2285999" y="5655520"/>
            <a:ext cx="6553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변수 사용 불가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1125200" y="5717646"/>
            <a:ext cx="6553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 변수 다 가능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8" name="그림 8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8400" y="7370849"/>
            <a:ext cx="3524363" cy="988541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2311399" y="6544027"/>
            <a:ext cx="6553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매서드 사용불가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1125199" y="6591300"/>
            <a:ext cx="65532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매서드 둘다 사용 가능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85029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C0A4325-90ED-7A33-4F8B-613180743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9" y="495300"/>
            <a:ext cx="6737681" cy="27432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9B25AD3-5EFB-B896-2A86-7A159C7F0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99" y="3543300"/>
            <a:ext cx="15697201" cy="19850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ADAE1F-E5CF-4F19-A5B2-62AF9B9AF604}"/>
              </a:ext>
            </a:extLst>
          </p:cNvPr>
          <p:cNvSpPr txBox="1"/>
          <p:nvPr/>
        </p:nvSpPr>
        <p:spPr>
          <a:xfrm>
            <a:off x="1142998" y="6972300"/>
            <a:ext cx="169164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매서드는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객체 생성 없이 사용 가능하다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실행 시 아직 객체가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없을수도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or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메서드가 아직 생성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안되었을수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있기에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사용할수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44196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762000" y="647700"/>
            <a:ext cx="899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스택 영역의 메서드 호출 순서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101288"/>
              </p:ext>
            </p:extLst>
          </p:nvPr>
        </p:nvGraphicFramePr>
        <p:xfrm>
          <a:off x="10363200" y="2400300"/>
          <a:ext cx="3200400" cy="5105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9343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93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93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93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93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93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93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0972800" y="6797815"/>
            <a:ext cx="198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main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0996246" y="6089929"/>
            <a:ext cx="1576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first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0972800" y="5382043"/>
            <a:ext cx="23153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second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0972800" y="4599057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println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478697"/>
            <a:ext cx="7315200" cy="832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5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  <p:bldP spid="8" grpId="0"/>
      <p:bldP spid="8" grpId="1"/>
      <p:bldP spid="9" grpId="0"/>
      <p:bldP spid="9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DA0727-3416-90A8-CFD1-503F1A43584D}"/>
              </a:ext>
            </a:extLst>
          </p:cNvPr>
          <p:cNvSpPr txBox="1"/>
          <p:nvPr/>
        </p:nvSpPr>
        <p:spPr>
          <a:xfrm>
            <a:off x="609600" y="38100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퀴즈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4DBC7C-F3DD-2369-9B17-FFC82C613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956079"/>
            <a:ext cx="4667250" cy="917099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74F1171-7AB6-ACDB-7D1C-9460BD827CDD}"/>
              </a:ext>
            </a:extLst>
          </p:cNvPr>
          <p:cNvSpPr/>
          <p:nvPr/>
        </p:nvSpPr>
        <p:spPr>
          <a:xfrm>
            <a:off x="1066800" y="2171700"/>
            <a:ext cx="1752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3A5A730-35DB-821C-D2FB-ECCC9DD140FC}"/>
              </a:ext>
            </a:extLst>
          </p:cNvPr>
          <p:cNvCxnSpPr>
            <a:cxnSpLocks/>
          </p:cNvCxnSpPr>
          <p:nvPr/>
        </p:nvCxnSpPr>
        <p:spPr>
          <a:xfrm>
            <a:off x="2819400" y="23586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A6CCCA9-6EC0-4D95-14E0-C52B8BCB35CD}"/>
              </a:ext>
            </a:extLst>
          </p:cNvPr>
          <p:cNvSpPr txBox="1"/>
          <p:nvPr/>
        </p:nvSpPr>
        <p:spPr>
          <a:xfrm>
            <a:off x="4193657" y="1943100"/>
            <a:ext cx="15975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가능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62E7A12-CAAD-27E1-EECA-CAF1C640863E}"/>
              </a:ext>
            </a:extLst>
          </p:cNvPr>
          <p:cNvSpPr/>
          <p:nvPr/>
        </p:nvSpPr>
        <p:spPr>
          <a:xfrm>
            <a:off x="1066800" y="2705100"/>
            <a:ext cx="2667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3CB0C49-FC4B-3359-955B-AE204EE1E101}"/>
              </a:ext>
            </a:extLst>
          </p:cNvPr>
          <p:cNvCxnSpPr>
            <a:cxnSpLocks/>
          </p:cNvCxnSpPr>
          <p:nvPr/>
        </p:nvCxnSpPr>
        <p:spPr>
          <a:xfrm>
            <a:off x="3733800" y="3098528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5C0A30E-DDBA-9F64-76A3-CF56A3C1944E}"/>
              </a:ext>
            </a:extLst>
          </p:cNvPr>
          <p:cNvSpPr txBox="1"/>
          <p:nvPr/>
        </p:nvSpPr>
        <p:spPr>
          <a:xfrm>
            <a:off x="5108056" y="2683014"/>
            <a:ext cx="121131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변수는 아직 생성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안됐을수도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있다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F0EDF6-1E41-CB51-AFB2-08A6F2144824}"/>
              </a:ext>
            </a:extLst>
          </p:cNvPr>
          <p:cNvCxnSpPr>
            <a:cxnSpLocks/>
          </p:cNvCxnSpPr>
          <p:nvPr/>
        </p:nvCxnSpPr>
        <p:spPr>
          <a:xfrm>
            <a:off x="4800601" y="38481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8D7086E-3277-C9DD-BD08-4715F25C06FE}"/>
              </a:ext>
            </a:extLst>
          </p:cNvPr>
          <p:cNvSpPr txBox="1"/>
          <p:nvPr/>
        </p:nvSpPr>
        <p:spPr>
          <a:xfrm>
            <a:off x="6174857" y="3491925"/>
            <a:ext cx="2054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5CC014E-083D-5A4B-3B0B-98DEC629CB0A}"/>
              </a:ext>
            </a:extLst>
          </p:cNvPr>
          <p:cNvCxnSpPr>
            <a:cxnSpLocks/>
          </p:cNvCxnSpPr>
          <p:nvPr/>
        </p:nvCxnSpPr>
        <p:spPr>
          <a:xfrm>
            <a:off x="4495800" y="76926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3A626AE-FC68-649B-6162-121A7F57563E}"/>
              </a:ext>
            </a:extLst>
          </p:cNvPr>
          <p:cNvSpPr txBox="1"/>
          <p:nvPr/>
        </p:nvSpPr>
        <p:spPr>
          <a:xfrm>
            <a:off x="5870056" y="7454325"/>
            <a:ext cx="2054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AE1C50C-C246-0522-431A-D207CA4DCE7E}"/>
              </a:ext>
            </a:extLst>
          </p:cNvPr>
          <p:cNvCxnSpPr>
            <a:cxnSpLocks/>
          </p:cNvCxnSpPr>
          <p:nvPr/>
        </p:nvCxnSpPr>
        <p:spPr>
          <a:xfrm>
            <a:off x="4800601" y="4202043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B0FB5BC-9C65-5D5F-2FD9-093216A64F5F}"/>
              </a:ext>
            </a:extLst>
          </p:cNvPr>
          <p:cNvSpPr txBox="1"/>
          <p:nvPr/>
        </p:nvSpPr>
        <p:spPr>
          <a:xfrm>
            <a:off x="6174857" y="3897243"/>
            <a:ext cx="2054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OK!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8A897A3-8F13-6ACA-4F2A-7EB45D9D2396}"/>
              </a:ext>
            </a:extLst>
          </p:cNvPr>
          <p:cNvCxnSpPr>
            <a:cxnSpLocks/>
          </p:cNvCxnSpPr>
          <p:nvPr/>
        </p:nvCxnSpPr>
        <p:spPr>
          <a:xfrm>
            <a:off x="4876800" y="56007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A21C7C3-4C50-4A69-5565-E89C2149F435}"/>
              </a:ext>
            </a:extLst>
          </p:cNvPr>
          <p:cNvSpPr txBox="1"/>
          <p:nvPr/>
        </p:nvSpPr>
        <p:spPr>
          <a:xfrm>
            <a:off x="6251056" y="5295900"/>
            <a:ext cx="2054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OK!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3F93734-8BD6-64DE-46E6-E57EBDF30A72}"/>
              </a:ext>
            </a:extLst>
          </p:cNvPr>
          <p:cNvCxnSpPr>
            <a:cxnSpLocks/>
          </p:cNvCxnSpPr>
          <p:nvPr/>
        </p:nvCxnSpPr>
        <p:spPr>
          <a:xfrm>
            <a:off x="4876800" y="60579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F425D1A-0C27-D876-7A56-0FE8EFA87EED}"/>
              </a:ext>
            </a:extLst>
          </p:cNvPr>
          <p:cNvSpPr txBox="1"/>
          <p:nvPr/>
        </p:nvSpPr>
        <p:spPr>
          <a:xfrm>
            <a:off x="6251056" y="5753100"/>
            <a:ext cx="2054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OK!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30A9D0B-3C8F-402A-7BA7-2EC946DB89EE}"/>
              </a:ext>
            </a:extLst>
          </p:cNvPr>
          <p:cNvCxnSpPr>
            <a:cxnSpLocks/>
          </p:cNvCxnSpPr>
          <p:nvPr/>
        </p:nvCxnSpPr>
        <p:spPr>
          <a:xfrm>
            <a:off x="4495800" y="7301925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593069C-50D4-AB1E-0FDB-A518B3D76E09}"/>
              </a:ext>
            </a:extLst>
          </p:cNvPr>
          <p:cNvSpPr txBox="1"/>
          <p:nvPr/>
        </p:nvSpPr>
        <p:spPr>
          <a:xfrm>
            <a:off x="5870056" y="6972300"/>
            <a:ext cx="2054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OK!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C062B0A-8437-0E4A-A6B3-E438A683CDFD}"/>
              </a:ext>
            </a:extLst>
          </p:cNvPr>
          <p:cNvCxnSpPr>
            <a:cxnSpLocks/>
          </p:cNvCxnSpPr>
          <p:nvPr/>
        </p:nvCxnSpPr>
        <p:spPr>
          <a:xfrm>
            <a:off x="4343400" y="89535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11FC0EE-1C95-206E-C15B-D151481BE23D}"/>
              </a:ext>
            </a:extLst>
          </p:cNvPr>
          <p:cNvSpPr txBox="1"/>
          <p:nvPr/>
        </p:nvSpPr>
        <p:spPr>
          <a:xfrm>
            <a:off x="5717656" y="8749725"/>
            <a:ext cx="2054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OK!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987C00D-7664-8877-9F04-6695E3776C86}"/>
              </a:ext>
            </a:extLst>
          </p:cNvPr>
          <p:cNvCxnSpPr>
            <a:cxnSpLocks/>
          </p:cNvCxnSpPr>
          <p:nvPr/>
        </p:nvCxnSpPr>
        <p:spPr>
          <a:xfrm>
            <a:off x="4343400" y="94107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1C50DFF-758F-2AB0-8E17-3183A8649935}"/>
              </a:ext>
            </a:extLst>
          </p:cNvPr>
          <p:cNvSpPr txBox="1"/>
          <p:nvPr/>
        </p:nvSpPr>
        <p:spPr>
          <a:xfrm>
            <a:off x="5717656" y="9206925"/>
            <a:ext cx="2054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OK!</a:t>
            </a:r>
          </a:p>
        </p:txBody>
      </p:sp>
    </p:spTree>
    <p:extLst>
      <p:ext uri="{BB962C8B-B14F-4D97-AF65-F5344CB8AC3E}">
        <p14:creationId xmlns:p14="http://schemas.microsoft.com/office/powerpoint/2010/main" val="2103276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 animBg="1"/>
      <p:bldP spid="12" grpId="0"/>
      <p:bldP spid="14" grpId="0"/>
      <p:bldP spid="16" grpId="0"/>
      <p:bldP spid="18" grpId="0"/>
      <p:bldP spid="20" grpId="0"/>
      <p:bldP spid="22" grpId="0"/>
      <p:bldP spid="24" grpId="0"/>
      <p:bldP spid="26" grpId="0"/>
      <p:bldP spid="2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762000" y="419100"/>
            <a:ext cx="1165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참조형 리턴의 라이프사이클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500077"/>
            <a:ext cx="6248400" cy="653902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9" y="1671404"/>
            <a:ext cx="5151961" cy="228775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8" y="4187763"/>
            <a:ext cx="5614737" cy="266700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6998676" y="5635563"/>
            <a:ext cx="4226789" cy="1447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12115800" y="3654363"/>
            <a:ext cx="990600" cy="2438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A0AA23B-8E9B-928B-3B9A-C98FAC47BA11}"/>
              </a:ext>
            </a:extLst>
          </p:cNvPr>
          <p:cNvSpPr txBox="1"/>
          <p:nvPr/>
        </p:nvSpPr>
        <p:spPr>
          <a:xfrm>
            <a:off x="685800" y="8496300"/>
            <a:ext cx="17145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객체가 생성된 위치가 아니라 해당 객체를 가리키는 참조변수의 생성위치가 라이프사이클을 결정한다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5596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762000" y="266700"/>
            <a:ext cx="3894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AEE48F-7A28-7E3D-4439-ED5287B35FBA}"/>
              </a:ext>
            </a:extLst>
          </p:cNvPr>
          <p:cNvSpPr txBox="1"/>
          <p:nvPr/>
        </p:nvSpPr>
        <p:spPr>
          <a:xfrm>
            <a:off x="217712" y="1104900"/>
            <a:ext cx="116694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Marine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</a:t>
            </a:r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powerUp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armorUp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</a:p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만들자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객체가 같은 공격력과 방어력을 가지며 업그레이드시 모든 객체가 다같이 올라가야 한다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B49E70D-ED3F-5AD0-12F8-196C680646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265420"/>
              </p:ext>
            </p:extLst>
          </p:nvPr>
        </p:nvGraphicFramePr>
        <p:xfrm>
          <a:off x="11854543" y="319314"/>
          <a:ext cx="6215744" cy="432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833">
                  <a:extLst>
                    <a:ext uri="{9D8B030D-6E8A-4147-A177-3AD203B41FA5}">
                      <a16:colId xmlns:a16="http://schemas.microsoft.com/office/drawing/2014/main" val="4032330398"/>
                    </a:ext>
                  </a:extLst>
                </a:gridCol>
                <a:gridCol w="1752960">
                  <a:extLst>
                    <a:ext uri="{9D8B030D-6E8A-4147-A177-3AD203B41FA5}">
                      <a16:colId xmlns:a16="http://schemas.microsoft.com/office/drawing/2014/main" val="2529553061"/>
                    </a:ext>
                  </a:extLst>
                </a:gridCol>
                <a:gridCol w="2730951">
                  <a:extLst>
                    <a:ext uri="{9D8B030D-6E8A-4147-A177-3AD203B41FA5}">
                      <a16:colId xmlns:a16="http://schemas.microsoft.com/office/drawing/2014/main" val="2764036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Marine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0154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멤버변수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int hp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ea typeface="G마켓 산스 Medium" panose="02000000000000000000"/>
                        </a:rPr>
                        <a:t>40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44412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power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ea typeface="G마켓 산스 Medium" panose="02000000000000000000"/>
                        </a:rPr>
                        <a:t>0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41023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armor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ea typeface="G마켓 산스 Medium" panose="02000000000000000000"/>
                        </a:rPr>
                        <a:t>0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8725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powerUp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없음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내용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모든 유닛의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power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를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1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증가 시킨다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없음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2649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armorUp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없음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내용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모든 유닛의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armor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를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1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증가 시킨다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없음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420372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8CF411D-9E2D-663E-FC78-EED7A746FB58}"/>
              </a:ext>
            </a:extLst>
          </p:cNvPr>
          <p:cNvSpPr txBox="1"/>
          <p:nvPr/>
        </p:nvSpPr>
        <p:spPr>
          <a:xfrm>
            <a:off x="192314" y="4853940"/>
            <a:ext cx="1151708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Marine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attack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구현하자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/>
                <a:ea typeface="G마켓 산스 Medium" panose="02000000000000000000"/>
              </a:rPr>
              <a:t>매개변수로 받은 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/>
                <a:ea typeface="G마켓 산스 Medium" panose="02000000000000000000"/>
              </a:rPr>
              <a:t>Marine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/>
                <a:ea typeface="G마켓 산스 Medium" panose="02000000000000000000"/>
              </a:rPr>
              <a:t>객체의 체력을 감소시킨다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/>
                <a:ea typeface="G마켓 산스 Medium" panose="02000000000000000000"/>
              </a:rPr>
              <a:t>.</a:t>
            </a:r>
          </a:p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/>
                <a:ea typeface="G마켓 산스 Medium" panose="02000000000000000000"/>
              </a:rPr>
              <a:t>공격력은 상대의 방어력 만큼 감소된다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/>
                <a:ea typeface="G마켓 산스 Medium" panose="02000000000000000000"/>
              </a:rPr>
              <a:t>.</a:t>
            </a:r>
          </a:p>
          <a:p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7A9E81B-78FE-C5EE-995B-AE19434FCE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354024"/>
              </p:ext>
            </p:extLst>
          </p:nvPr>
        </p:nvGraphicFramePr>
        <p:xfrm>
          <a:off x="11843656" y="4930140"/>
          <a:ext cx="6215744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833">
                  <a:extLst>
                    <a:ext uri="{9D8B030D-6E8A-4147-A177-3AD203B41FA5}">
                      <a16:colId xmlns:a16="http://schemas.microsoft.com/office/drawing/2014/main" val="4032330398"/>
                    </a:ext>
                  </a:extLst>
                </a:gridCol>
                <a:gridCol w="1752960">
                  <a:extLst>
                    <a:ext uri="{9D8B030D-6E8A-4147-A177-3AD203B41FA5}">
                      <a16:colId xmlns:a16="http://schemas.microsoft.com/office/drawing/2014/main" val="2529553061"/>
                    </a:ext>
                  </a:extLst>
                </a:gridCol>
                <a:gridCol w="2730951">
                  <a:extLst>
                    <a:ext uri="{9D8B030D-6E8A-4147-A177-3AD203B41FA5}">
                      <a16:colId xmlns:a16="http://schemas.microsoft.com/office/drawing/2014/main" val="2764036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Marine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0154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attack()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Marine</a:t>
                      </a: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없음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2649246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BDF1B617-4E7D-BB57-42FB-DDFB8BB3F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23" y="2820660"/>
            <a:ext cx="3894040" cy="203328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1D29328-9FA6-680E-0899-868784F9A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574" y="2870418"/>
            <a:ext cx="5960366" cy="181588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779F6B0-4E95-3623-F441-FDA7C6560C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7408484"/>
            <a:ext cx="3657600" cy="264941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7E05EAB-468B-59F1-A433-9D03E86F05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4930" y="7584584"/>
            <a:ext cx="6314070" cy="190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7411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19D88B-9541-32D7-90F1-0C45C993E21C}"/>
              </a:ext>
            </a:extLst>
          </p:cNvPr>
          <p:cNvSpPr txBox="1"/>
          <p:nvPr/>
        </p:nvSpPr>
        <p:spPr>
          <a:xfrm>
            <a:off x="13008588" y="5254704"/>
            <a:ext cx="367921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 분리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981200" y="4457700"/>
            <a:ext cx="153522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메인 클래스와 같은 파일에 있던 클래스를 분리하자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9497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514483" y="7769304"/>
            <a:ext cx="1441131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모든 클래스는 패키지 하위에 들어간다</a:t>
            </a:r>
            <a:r>
              <a:rPr lang="en-US" altLang="ko-KR" sz="66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104900"/>
            <a:ext cx="5334000" cy="4954594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959743" y="25110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666999" y="2271116"/>
            <a:ext cx="1292743" cy="5322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334000" y="2095500"/>
            <a:ext cx="251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패키지명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7097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8100"/>
            <a:ext cx="8949227" cy="3124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3238500"/>
            <a:ext cx="6019800" cy="699627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391400" y="23241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743200" y="5448300"/>
            <a:ext cx="9144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400" y="3848100"/>
            <a:ext cx="9842573" cy="282892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9220200" y="5219700"/>
            <a:ext cx="9144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4782800" y="4610100"/>
            <a:ext cx="10668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410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71416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지역변수</a:t>
            </a:r>
            <a:r>
              <a:rPr lang="en-US" altLang="ko-KR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13"/>
          <p:cNvGrpSpPr/>
          <p:nvPr/>
        </p:nvGrpSpPr>
        <p:grpSpPr>
          <a:xfrm>
            <a:off x="7305119" y="3255660"/>
            <a:ext cx="3753082" cy="1416959"/>
            <a:chOff x="7305119" y="3255660"/>
            <a:chExt cx="3753082" cy="1416959"/>
          </a:xfrm>
        </p:grpSpPr>
        <p:grpSp>
          <p:nvGrpSpPr>
            <p:cNvPr id="15" name="그룹 1014"/>
            <p:cNvGrpSpPr/>
            <p:nvPr/>
          </p:nvGrpSpPr>
          <p:grpSpPr>
            <a:xfrm>
              <a:off x="9194621" y="4072241"/>
              <a:ext cx="120774" cy="600378"/>
              <a:chOff x="9194621" y="4072241"/>
              <a:chExt cx="120774" cy="600378"/>
            </a:xfrm>
          </p:grpSpPr>
          <p:pic>
            <p:nvPicPr>
              <p:cNvPr id="18" name="Object 4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194621" y="4072241"/>
                <a:ext cx="120774" cy="600378"/>
              </a:xfrm>
              <a:prstGeom prst="rect">
                <a:avLst/>
              </a:prstGeom>
            </p:spPr>
          </p:pic>
        </p:grpSp>
        <p:grpSp>
          <p:nvGrpSpPr>
            <p:cNvPr id="16" name="그룹 1015"/>
            <p:cNvGrpSpPr/>
            <p:nvPr/>
          </p:nvGrpSpPr>
          <p:grpSpPr>
            <a:xfrm>
              <a:off x="7305119" y="3255660"/>
              <a:ext cx="3753082" cy="785575"/>
              <a:chOff x="7305119" y="3255660"/>
              <a:chExt cx="3753082" cy="785575"/>
            </a:xfrm>
          </p:grpSpPr>
          <p:pic>
            <p:nvPicPr>
              <p:cNvPr id="17" name="Object 5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305119" y="3255660"/>
                <a:ext cx="3753082" cy="785575"/>
              </a:xfrm>
              <a:prstGeom prst="rect">
                <a:avLst/>
              </a:prstGeom>
            </p:spPr>
          </p:pic>
        </p:grp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8656087" y="3255660"/>
            <a:ext cx="12499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7" name="Object 6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19400" y="4675025"/>
            <a:ext cx="3393622" cy="1114286"/>
          </a:xfrm>
          <a:prstGeom prst="rect">
            <a:avLst/>
          </a:prstGeom>
        </p:spPr>
      </p:pic>
      <p:pic>
        <p:nvPicPr>
          <p:cNvPr id="58" name="Object 6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84140" y="4703626"/>
            <a:ext cx="3393622" cy="1114286"/>
          </a:xfrm>
          <a:prstGeom prst="rect">
            <a:avLst/>
          </a:prstGeom>
        </p:spPr>
      </p:pic>
      <p:pic>
        <p:nvPicPr>
          <p:cNvPr id="59" name="Object 6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106783" y="4703626"/>
            <a:ext cx="3393622" cy="1114286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3200400" y="4845903"/>
            <a:ext cx="26261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지역변수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7696200" y="4954369"/>
            <a:ext cx="3393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변수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2573000" y="4977229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변수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9454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838200" y="266700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지역변수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295400" y="1431219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특정 범위에서만 유지된다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095500"/>
            <a:ext cx="4911144" cy="243840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026543" y="4241528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435743" y="4001631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477000" y="3826014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지역변수 범위를 벗어나 소멸되었다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4610100"/>
            <a:ext cx="5638800" cy="5363737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795286" y="89118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343400" y="8671917"/>
            <a:ext cx="45188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245743" y="8496300"/>
            <a:ext cx="86132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main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내에서 선언된 지역변수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1691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18979</TotalTime>
  <Words>396</Words>
  <Application>Microsoft Office PowerPoint</Application>
  <PresentationFormat>사용자 지정</PresentationFormat>
  <Paragraphs>121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5" baseType="lpstr">
      <vt:lpstr>G마켓 산스 Bold</vt:lpstr>
      <vt:lpstr>G마켓 산스 Light</vt:lpstr>
      <vt:lpstr>G마켓 산스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곽 병원</cp:lastModifiedBy>
  <cp:revision>690</cp:revision>
  <dcterms:created xsi:type="dcterms:W3CDTF">2022-10-23T12:09:39Z</dcterms:created>
  <dcterms:modified xsi:type="dcterms:W3CDTF">2023-02-04T02:38:52Z</dcterms:modified>
</cp:coreProperties>
</file>