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sldIdLst>
    <p:sldId id="257" r:id="rId2"/>
    <p:sldId id="258" r:id="rId3"/>
    <p:sldId id="259" r:id="rId4"/>
    <p:sldId id="706" r:id="rId5"/>
    <p:sldId id="711" r:id="rId6"/>
    <p:sldId id="707" r:id="rId7"/>
    <p:sldId id="708" r:id="rId8"/>
    <p:sldId id="662" r:id="rId9"/>
    <p:sldId id="714" r:id="rId10"/>
    <p:sldId id="715" r:id="rId11"/>
    <p:sldId id="709" r:id="rId12"/>
    <p:sldId id="712" r:id="rId13"/>
    <p:sldId id="713" r:id="rId14"/>
    <p:sldId id="710" r:id="rId15"/>
    <p:sldId id="716" r:id="rId16"/>
    <p:sldId id="778" r:id="rId17"/>
    <p:sldId id="717" r:id="rId18"/>
    <p:sldId id="718" r:id="rId19"/>
    <p:sldId id="719" r:id="rId20"/>
    <p:sldId id="769" r:id="rId21"/>
    <p:sldId id="661" r:id="rId22"/>
    <p:sldId id="779" r:id="rId23"/>
    <p:sldId id="720" r:id="rId24"/>
    <p:sldId id="721" r:id="rId25"/>
    <p:sldId id="722" r:id="rId26"/>
    <p:sldId id="723" r:id="rId27"/>
    <p:sldId id="724" r:id="rId28"/>
    <p:sldId id="725" r:id="rId29"/>
    <p:sldId id="726" r:id="rId30"/>
    <p:sldId id="729" r:id="rId31"/>
    <p:sldId id="728" r:id="rId32"/>
    <p:sldId id="730" r:id="rId33"/>
    <p:sldId id="770" r:id="rId34"/>
    <p:sldId id="781" r:id="rId35"/>
    <p:sldId id="782" r:id="rId36"/>
    <p:sldId id="783" r:id="rId37"/>
    <p:sldId id="780" r:id="rId38"/>
    <p:sldId id="784" r:id="rId39"/>
    <p:sldId id="785" r:id="rId40"/>
    <p:sldId id="786" r:id="rId41"/>
    <p:sldId id="787" r:id="rId42"/>
    <p:sldId id="788" r:id="rId43"/>
    <p:sldId id="281" r:id="rId44"/>
    <p:sldId id="789" r:id="rId45"/>
    <p:sldId id="790" r:id="rId46"/>
    <p:sldId id="727" r:id="rId47"/>
    <p:sldId id="734" r:id="rId48"/>
    <p:sldId id="735" r:id="rId49"/>
    <p:sldId id="736" r:id="rId50"/>
    <p:sldId id="741" r:id="rId51"/>
    <p:sldId id="737" r:id="rId52"/>
    <p:sldId id="747" r:id="rId53"/>
    <p:sldId id="748" r:id="rId54"/>
    <p:sldId id="738" r:id="rId55"/>
    <p:sldId id="739" r:id="rId56"/>
    <p:sldId id="742" r:id="rId57"/>
    <p:sldId id="773" r:id="rId58"/>
    <p:sldId id="743" r:id="rId59"/>
    <p:sldId id="744" r:id="rId60"/>
    <p:sldId id="745" r:id="rId61"/>
    <p:sldId id="746" r:id="rId62"/>
    <p:sldId id="749" r:id="rId63"/>
    <p:sldId id="752" r:id="rId64"/>
    <p:sldId id="753" r:id="rId65"/>
    <p:sldId id="374" r:id="rId66"/>
    <p:sldId id="694" r:id="rId67"/>
    <p:sldId id="756" r:id="rId68"/>
    <p:sldId id="754" r:id="rId69"/>
    <p:sldId id="755" r:id="rId70"/>
    <p:sldId id="757" r:id="rId71"/>
    <p:sldId id="758" r:id="rId72"/>
    <p:sldId id="792" r:id="rId73"/>
    <p:sldId id="793" r:id="rId74"/>
    <p:sldId id="794" r:id="rId75"/>
    <p:sldId id="759" r:id="rId76"/>
    <p:sldId id="760" r:id="rId77"/>
    <p:sldId id="775" r:id="rId78"/>
    <p:sldId id="795" r:id="rId79"/>
    <p:sldId id="774" r:id="rId80"/>
    <p:sldId id="797" r:id="rId81"/>
    <p:sldId id="798" r:id="rId82"/>
    <p:sldId id="796" r:id="rId83"/>
    <p:sldId id="799" r:id="rId84"/>
    <p:sldId id="800" r:id="rId85"/>
    <p:sldId id="801" r:id="rId86"/>
    <p:sldId id="802" r:id="rId87"/>
    <p:sldId id="803" r:id="rId88"/>
    <p:sldId id="275" r:id="rId89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B"/>
    <a:srgbClr val="4D4848"/>
    <a:srgbClr val="4C5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-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547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6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8.png"/><Relationship Id="rId4" Type="http://schemas.openxmlformats.org/officeDocument/2006/relationships/image" Target="../media/image81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9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image" Target="../media/image160.png"/><Relationship Id="rId7" Type="http://schemas.openxmlformats.org/officeDocument/2006/relationships/image" Target="../media/image164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75F52EFA-0700-A944-A9D6-D04E23ABC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089525"/>
              </p:ext>
            </p:extLst>
          </p:nvPr>
        </p:nvGraphicFramePr>
        <p:xfrm>
          <a:off x="10058400" y="2552700"/>
          <a:ext cx="4159607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407">
                  <a:extLst>
                    <a:ext uri="{9D8B030D-6E8A-4147-A177-3AD203B41FA5}">
                      <a16:colId xmlns:a16="http://schemas.microsoft.com/office/drawing/2014/main" xmlns="" val="3085074081"/>
                    </a:ext>
                  </a:extLst>
                </a:gridCol>
                <a:gridCol w="2588200">
                  <a:extLst>
                    <a:ext uri="{9D8B030D-6E8A-4147-A177-3AD203B41FA5}">
                      <a16:colId xmlns:a16="http://schemas.microsoft.com/office/drawing/2014/main" xmlns="" val="3838526504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3410314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956700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Door[] doors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6842985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77237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engineCheck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2625787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9596802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9716710"/>
                  </a:ext>
                </a:extLst>
              </a:tr>
            </a:tbl>
          </a:graphicData>
        </a:graphic>
      </p:graphicFrame>
      <p:grpSp>
        <p:nvGrpSpPr>
          <p:cNvPr id="5" name="그룹 1018">
            <a:extLst>
              <a:ext uri="{FF2B5EF4-FFF2-40B4-BE49-F238E27FC236}">
                <a16:creationId xmlns:a16="http://schemas.microsoft.com/office/drawing/2014/main" xmlns="" id="{E92CE258-155F-016E-03DB-FB8975406942}"/>
              </a:ext>
            </a:extLst>
          </p:cNvPr>
          <p:cNvGrpSpPr/>
          <p:nvPr/>
        </p:nvGrpSpPr>
        <p:grpSpPr>
          <a:xfrm>
            <a:off x="2133600" y="1995557"/>
            <a:ext cx="3393622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:a16="http://schemas.microsoft.com/office/drawing/2014/main" xmlns="" id="{E5B1BE96-9E42-58B3-8D68-5AAEB1F7D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A8A1DB5-D5BC-96F1-0A75-F2A7F301FEC9}"/>
              </a:ext>
            </a:extLst>
          </p:cNvPr>
          <p:cNvSpPr txBox="1"/>
          <p:nvPr/>
        </p:nvSpPr>
        <p:spPr>
          <a:xfrm>
            <a:off x="2768063" y="2198757"/>
            <a:ext cx="2489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065A53AB-8A11-B4D0-C413-A23A403DC83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527222" y="2552700"/>
            <a:ext cx="4378778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162419-202C-C709-C49D-5F2C0F1D7176}"/>
              </a:ext>
            </a:extLst>
          </p:cNvPr>
          <p:cNvSpPr txBox="1"/>
          <p:nvPr/>
        </p:nvSpPr>
        <p:spPr>
          <a:xfrm>
            <a:off x="3200400" y="1035328"/>
            <a:ext cx="1823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</a:p>
        </p:txBody>
      </p:sp>
      <p:grpSp>
        <p:nvGrpSpPr>
          <p:cNvPr id="16" name="그룹 1018">
            <a:extLst>
              <a:ext uri="{FF2B5EF4-FFF2-40B4-BE49-F238E27FC236}">
                <a16:creationId xmlns:a16="http://schemas.microsoft.com/office/drawing/2014/main" xmlns="" id="{C06AB08C-2665-6769-206D-B141D65DB664}"/>
              </a:ext>
            </a:extLst>
          </p:cNvPr>
          <p:cNvGrpSpPr/>
          <p:nvPr/>
        </p:nvGrpSpPr>
        <p:grpSpPr>
          <a:xfrm>
            <a:off x="2162629" y="5676900"/>
            <a:ext cx="3393622" cy="1114286"/>
            <a:chOff x="2803727" y="4828571"/>
            <a:chExt cx="3393622" cy="1114286"/>
          </a:xfrm>
        </p:grpSpPr>
        <p:pic>
          <p:nvPicPr>
            <p:cNvPr id="17" name="Object 61">
              <a:extLst>
                <a:ext uri="{FF2B5EF4-FFF2-40B4-BE49-F238E27FC236}">
                  <a16:creationId xmlns:a16="http://schemas.microsoft.com/office/drawing/2014/main" xmlns="" id="{10584885-9B45-7FD0-1632-9DEDB2895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A00CDD9-D4A1-AE16-9756-270D7145CE97}"/>
              </a:ext>
            </a:extLst>
          </p:cNvPr>
          <p:cNvSpPr txBox="1"/>
          <p:nvPr/>
        </p:nvSpPr>
        <p:spPr>
          <a:xfrm>
            <a:off x="2797092" y="5880100"/>
            <a:ext cx="2460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526F914-4E2C-7378-C555-0344A74856A9}"/>
              </a:ext>
            </a:extLst>
          </p:cNvPr>
          <p:cNvSpPr txBox="1"/>
          <p:nvPr/>
        </p:nvSpPr>
        <p:spPr>
          <a:xfrm>
            <a:off x="2875374" y="4716671"/>
            <a:ext cx="2028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0C7344B7-75CA-64B5-3B81-FFD8A09E797B}"/>
              </a:ext>
            </a:extLst>
          </p:cNvPr>
          <p:cNvCxnSpPr>
            <a:cxnSpLocks/>
          </p:cNvCxnSpPr>
          <p:nvPr/>
        </p:nvCxnSpPr>
        <p:spPr>
          <a:xfrm flipV="1">
            <a:off x="5527222" y="3362186"/>
            <a:ext cx="4378778" cy="2848115"/>
          </a:xfrm>
          <a:prstGeom prst="straightConnector1">
            <a:avLst/>
          </a:prstGeom>
          <a:ln w="38100">
            <a:solidFill>
              <a:srgbClr val="4C50B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EDC6D19-43AF-AE80-4870-DB2CFE9DDBF1}"/>
              </a:ext>
            </a:extLst>
          </p:cNvPr>
          <p:cNvSpPr/>
          <p:nvPr/>
        </p:nvSpPr>
        <p:spPr>
          <a:xfrm>
            <a:off x="11429999" y="4114800"/>
            <a:ext cx="2788007" cy="1028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26BE1AE-22E5-E75D-D2CF-171382D4BB43}"/>
              </a:ext>
            </a:extLst>
          </p:cNvPr>
          <p:cNvSpPr txBox="1"/>
          <p:nvPr/>
        </p:nvSpPr>
        <p:spPr>
          <a:xfrm>
            <a:off x="14370407" y="4353461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자식의 특성을 사용만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못할뿐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0417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7435566" y="2341318"/>
            <a:ext cx="262283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Car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6942916" y="5905500"/>
            <a:ext cx="44021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err="1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OilCar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" name="아래로 구부러진 화살표 7"/>
          <p:cNvSpPr/>
          <p:nvPr/>
        </p:nvSpPr>
        <p:spPr>
          <a:xfrm rot="5400000">
            <a:off x="9706783" y="4170886"/>
            <a:ext cx="3276600" cy="1219200"/>
          </a:xfrm>
          <a:prstGeom prst="curvedDownArrow">
            <a:avLst/>
          </a:prstGeom>
          <a:solidFill>
            <a:srgbClr val="4C50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258800" y="4304985"/>
            <a:ext cx="48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다운캐스팅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형변환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969229" y="4305300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업캐스팅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자동형변환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1" name="아래로 구부러진 화살표 10"/>
          <p:cNvSpPr/>
          <p:nvPr/>
        </p:nvSpPr>
        <p:spPr>
          <a:xfrm rot="16200000">
            <a:off x="4250870" y="3816943"/>
            <a:ext cx="3276600" cy="1219200"/>
          </a:xfrm>
          <a:prstGeom prst="curvedDownArrow">
            <a:avLst/>
          </a:prstGeom>
          <a:solidFill>
            <a:srgbClr val="4C50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56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1018">
            <a:extLst>
              <a:ext uri="{FF2B5EF4-FFF2-40B4-BE49-F238E27FC236}">
                <a16:creationId xmlns:a16="http://schemas.microsoft.com/office/drawing/2014/main" xmlns="" id="{3138CF99-2D92-CBDD-6533-2C42A60AE718}"/>
              </a:ext>
            </a:extLst>
          </p:cNvPr>
          <p:cNvGrpSpPr/>
          <p:nvPr/>
        </p:nvGrpSpPr>
        <p:grpSpPr>
          <a:xfrm>
            <a:off x="3668486" y="4487608"/>
            <a:ext cx="3393622" cy="1114286"/>
            <a:chOff x="2803727" y="4828571"/>
            <a:chExt cx="3393622" cy="1114286"/>
          </a:xfrm>
        </p:grpSpPr>
        <p:pic>
          <p:nvPicPr>
            <p:cNvPr id="35" name="Object 61">
              <a:extLst>
                <a:ext uri="{FF2B5EF4-FFF2-40B4-BE49-F238E27FC236}">
                  <a16:creationId xmlns:a16="http://schemas.microsoft.com/office/drawing/2014/main" xmlns="" id="{8FD972FD-026A-2913-A52F-434833C71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36" name="그룹 1018">
            <a:extLst>
              <a:ext uri="{FF2B5EF4-FFF2-40B4-BE49-F238E27FC236}">
                <a16:creationId xmlns:a16="http://schemas.microsoft.com/office/drawing/2014/main" xmlns="" id="{5FC86957-615D-E878-F668-867C2FB4DC0A}"/>
              </a:ext>
            </a:extLst>
          </p:cNvPr>
          <p:cNvGrpSpPr/>
          <p:nvPr/>
        </p:nvGrpSpPr>
        <p:grpSpPr>
          <a:xfrm>
            <a:off x="7483573" y="1638300"/>
            <a:ext cx="3393622" cy="1114286"/>
            <a:chOff x="2803727" y="4828571"/>
            <a:chExt cx="3393622" cy="1114286"/>
          </a:xfrm>
        </p:grpSpPr>
        <p:pic>
          <p:nvPicPr>
            <p:cNvPr id="37" name="Object 61">
              <a:extLst>
                <a:ext uri="{FF2B5EF4-FFF2-40B4-BE49-F238E27FC236}">
                  <a16:creationId xmlns:a16="http://schemas.microsoft.com/office/drawing/2014/main" xmlns="" id="{EBAF8476-3DF1-A67A-34DC-718436967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29E27878-4291-6851-5C3A-80F6E5348F30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 flipH="1">
            <a:off x="5365297" y="2752586"/>
            <a:ext cx="3815087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70D5F0E5-B732-A42B-EEBF-DA062585BD23}"/>
              </a:ext>
            </a:extLst>
          </p:cNvPr>
          <p:cNvCxnSpPr>
            <a:cxnSpLocks/>
          </p:cNvCxnSpPr>
          <p:nvPr/>
        </p:nvCxnSpPr>
        <p:spPr>
          <a:xfrm>
            <a:off x="9180384" y="2752586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018">
            <a:extLst>
              <a:ext uri="{FF2B5EF4-FFF2-40B4-BE49-F238E27FC236}">
                <a16:creationId xmlns:a16="http://schemas.microsoft.com/office/drawing/2014/main" xmlns="" id="{FA85C53C-21CC-32BC-F665-89533517CC46}"/>
              </a:ext>
            </a:extLst>
          </p:cNvPr>
          <p:cNvGrpSpPr/>
          <p:nvPr/>
        </p:nvGrpSpPr>
        <p:grpSpPr>
          <a:xfrm>
            <a:off x="7321767" y="4495891"/>
            <a:ext cx="3393622" cy="1114286"/>
            <a:chOff x="2803727" y="4828571"/>
            <a:chExt cx="3393622" cy="1114286"/>
          </a:xfrm>
        </p:grpSpPr>
        <p:pic>
          <p:nvPicPr>
            <p:cNvPr id="41" name="Object 61">
              <a:extLst>
                <a:ext uri="{FF2B5EF4-FFF2-40B4-BE49-F238E27FC236}">
                  <a16:creationId xmlns:a16="http://schemas.microsoft.com/office/drawing/2014/main" xmlns="" id="{E2136E8E-42C7-3B05-1DBC-C29E45704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42" name="그룹 1018">
            <a:extLst>
              <a:ext uri="{FF2B5EF4-FFF2-40B4-BE49-F238E27FC236}">
                <a16:creationId xmlns:a16="http://schemas.microsoft.com/office/drawing/2014/main" xmlns="" id="{23C8A0F9-1A43-048D-279E-FD49209F0DCC}"/>
              </a:ext>
            </a:extLst>
          </p:cNvPr>
          <p:cNvGrpSpPr/>
          <p:nvPr/>
        </p:nvGrpSpPr>
        <p:grpSpPr>
          <a:xfrm>
            <a:off x="11008178" y="4487608"/>
            <a:ext cx="3393622" cy="1114286"/>
            <a:chOff x="2803727" y="4828571"/>
            <a:chExt cx="3393622" cy="1114286"/>
          </a:xfrm>
        </p:grpSpPr>
        <p:pic>
          <p:nvPicPr>
            <p:cNvPr id="43" name="Object 61">
              <a:extLst>
                <a:ext uri="{FF2B5EF4-FFF2-40B4-BE49-F238E27FC236}">
                  <a16:creationId xmlns:a16="http://schemas.microsoft.com/office/drawing/2014/main" xmlns="" id="{AE3ECA37-3360-6649-61D0-18807B6D3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705DEB9F-B2DC-8A16-B157-30862E5EC46C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9180384" y="2760869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6D44A6B-8687-87DB-5B6B-7D8645EFC103}"/>
              </a:ext>
            </a:extLst>
          </p:cNvPr>
          <p:cNvSpPr txBox="1"/>
          <p:nvPr/>
        </p:nvSpPr>
        <p:spPr>
          <a:xfrm>
            <a:off x="8692258" y="1841500"/>
            <a:ext cx="1823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1BD1BFD6-6F53-FDE8-D6F6-2D8B78A95A61}"/>
              </a:ext>
            </a:extLst>
          </p:cNvPr>
          <p:cNvSpPr txBox="1"/>
          <p:nvPr/>
        </p:nvSpPr>
        <p:spPr>
          <a:xfrm>
            <a:off x="4505577" y="4690808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AE7DED7-EB36-2531-618C-FAC8689B9594}"/>
              </a:ext>
            </a:extLst>
          </p:cNvPr>
          <p:cNvSpPr txBox="1"/>
          <p:nvPr/>
        </p:nvSpPr>
        <p:spPr>
          <a:xfrm>
            <a:off x="7315200" y="4717312"/>
            <a:ext cx="3491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AE0F19A-C99A-47E8-CE4C-7326019AA845}"/>
              </a:ext>
            </a:extLst>
          </p:cNvPr>
          <p:cNvSpPr txBox="1"/>
          <p:nvPr/>
        </p:nvSpPr>
        <p:spPr>
          <a:xfrm>
            <a:off x="11068405" y="4690808"/>
            <a:ext cx="3561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HybridCar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아래로 구부러진 화살표 10">
            <a:extLst>
              <a:ext uri="{FF2B5EF4-FFF2-40B4-BE49-F238E27FC236}">
                <a16:creationId xmlns:a16="http://schemas.microsoft.com/office/drawing/2014/main" xmlns="" id="{C9136443-4CD5-CF31-EF20-6F45AE4D2DCB}"/>
              </a:ext>
            </a:extLst>
          </p:cNvPr>
          <p:cNvSpPr/>
          <p:nvPr/>
        </p:nvSpPr>
        <p:spPr>
          <a:xfrm rot="10800000">
            <a:off x="5365297" y="5886118"/>
            <a:ext cx="3276600" cy="1219200"/>
          </a:xfrm>
          <a:prstGeom prst="curvedDownArrow">
            <a:avLst/>
          </a:prstGeom>
          <a:solidFill>
            <a:srgbClr val="4C50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7971A8E6-D5A6-F0FA-90EA-D241E303E609}"/>
              </a:ext>
            </a:extLst>
          </p:cNvPr>
          <p:cNvSpPr txBox="1"/>
          <p:nvPr/>
        </p:nvSpPr>
        <p:spPr>
          <a:xfrm>
            <a:off x="5598984" y="7389543"/>
            <a:ext cx="476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타입캐스팅 불가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758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95D11CB-6B77-6708-5C79-908CEE0F5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376312"/>
            <a:ext cx="9677400" cy="354261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3EE5F25-5F97-4CFC-FF2C-22D3E51590AE}"/>
              </a:ext>
            </a:extLst>
          </p:cNvPr>
          <p:cNvSpPr/>
          <p:nvPr/>
        </p:nvSpPr>
        <p:spPr>
          <a:xfrm>
            <a:off x="4038600" y="5738512"/>
            <a:ext cx="8305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514B2101-8B3F-1443-B6A5-42B478E5FBAA}"/>
              </a:ext>
            </a:extLst>
          </p:cNvPr>
          <p:cNvCxnSpPr>
            <a:cxnSpLocks/>
          </p:cNvCxnSpPr>
          <p:nvPr/>
        </p:nvCxnSpPr>
        <p:spPr>
          <a:xfrm>
            <a:off x="7772400" y="6348112"/>
            <a:ext cx="457200" cy="1258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178EE0A-791C-598D-789F-C522225C11D0}"/>
              </a:ext>
            </a:extLst>
          </p:cNvPr>
          <p:cNvSpPr txBox="1"/>
          <p:nvPr/>
        </p:nvSpPr>
        <p:spPr>
          <a:xfrm>
            <a:off x="2819400" y="7636014"/>
            <a:ext cx="1478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실제 객체는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생성되어서 실행 시 에러발생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런타임 에러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4B2BB10-FF4B-6144-573F-2E302CB6A0CF}"/>
              </a:ext>
            </a:extLst>
          </p:cNvPr>
          <p:cNvSpPr txBox="1"/>
          <p:nvPr/>
        </p:nvSpPr>
        <p:spPr>
          <a:xfrm>
            <a:off x="304800" y="246689"/>
            <a:ext cx="11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퀴즈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B766126D-AE62-9306-F799-24F9D6702F6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57783C1-594F-A557-5037-CAC3390E130E}"/>
              </a:ext>
            </a:extLst>
          </p:cNvPr>
          <p:cNvSpPr txBox="1"/>
          <p:nvPr/>
        </p:nvSpPr>
        <p:spPr>
          <a:xfrm>
            <a:off x="762000" y="1485900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에러가 발생하는 위치와 그 이유는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6419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4581265-7455-74D0-4153-0250E754E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249267"/>
            <a:ext cx="7659859" cy="631383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98F3C02E-5344-2116-0900-83B684489391}"/>
              </a:ext>
            </a:extLst>
          </p:cNvPr>
          <p:cNvCxnSpPr>
            <a:cxnSpLocks/>
          </p:cNvCxnSpPr>
          <p:nvPr/>
        </p:nvCxnSpPr>
        <p:spPr>
          <a:xfrm>
            <a:off x="4419600" y="6169844"/>
            <a:ext cx="4495800" cy="11072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651C4CF-A9CE-99DD-6DBE-F8D804A5D54E}"/>
              </a:ext>
            </a:extLst>
          </p:cNvPr>
          <p:cNvSpPr/>
          <p:nvPr/>
        </p:nvSpPr>
        <p:spPr>
          <a:xfrm>
            <a:off x="1447801" y="5676900"/>
            <a:ext cx="4648199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5DB19C6-F03E-4F92-94CC-933AFFB7A0C6}"/>
              </a:ext>
            </a:extLst>
          </p:cNvPr>
          <p:cNvSpPr txBox="1"/>
          <p:nvPr/>
        </p:nvSpPr>
        <p:spPr>
          <a:xfrm>
            <a:off x="7391400" y="7486195"/>
            <a:ext cx="982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car1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 </a:t>
            </a:r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형변환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해도 안전한가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3A21C31-07E4-5337-96DF-320B1AEC1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4076700"/>
            <a:ext cx="6715648" cy="27996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E499B49-3C09-49A3-28D9-BE651290D928}"/>
              </a:ext>
            </a:extLst>
          </p:cNvPr>
          <p:cNvSpPr txBox="1"/>
          <p:nvPr/>
        </p:nvSpPr>
        <p:spPr>
          <a:xfrm>
            <a:off x="304800" y="246689"/>
            <a:ext cx="11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instanceof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연산자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F34A3BD-DD56-7B3D-9AC2-384B750D8D96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269EC49-F161-B49C-6081-0874EB6C7341}"/>
              </a:ext>
            </a:extLst>
          </p:cNvPr>
          <p:cNvSpPr txBox="1"/>
          <p:nvPr/>
        </p:nvSpPr>
        <p:spPr>
          <a:xfrm>
            <a:off x="762000" y="1333500"/>
            <a:ext cx="14167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 왼쪽의 객체가 오른쪽의 타입으로 변환이 가능한지를 확인한다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변환이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가능할경우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true,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불가능할경우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반환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2443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53B4452-A603-EF70-99D3-65FBAFD5F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3" y="4842425"/>
            <a:ext cx="10133866" cy="35914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36640625-BAAB-8D2C-330E-15DC53E42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913" y="3009901"/>
            <a:ext cx="5629333" cy="15277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9A8A5D4E-AD0F-FC24-BBF2-89E2498A0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799" y="3009900"/>
            <a:ext cx="5639939" cy="15277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F58AD88E-10C4-27F8-6363-5268B06F1B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8200" y="4842425"/>
            <a:ext cx="5040962" cy="31673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BC9053F-878B-A063-592F-BE25ABCE2447}"/>
              </a:ext>
            </a:extLst>
          </p:cNvPr>
          <p:cNvSpPr txBox="1"/>
          <p:nvPr/>
        </p:nvSpPr>
        <p:spPr>
          <a:xfrm>
            <a:off x="304800" y="114300"/>
            <a:ext cx="1729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멤버변수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오버라이딩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후 참조변수의 타입에 따른 변화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8E34A43D-F586-914F-3690-9247FA0B3A3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C03E4E5-A72F-E681-1E48-ACB250A207AD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참조변수가 부모타입이면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통해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접근하는것과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똑같다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1794127B-55DB-062C-AEFE-19834449A611}"/>
              </a:ext>
            </a:extLst>
          </p:cNvPr>
          <p:cNvCxnSpPr>
            <a:cxnSpLocks/>
          </p:cNvCxnSpPr>
          <p:nvPr/>
        </p:nvCxnSpPr>
        <p:spPr>
          <a:xfrm flipH="1">
            <a:off x="8763000" y="7532606"/>
            <a:ext cx="381000" cy="15532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281C5E1-3587-85DF-2781-671C7A5AA36D}"/>
              </a:ext>
            </a:extLst>
          </p:cNvPr>
          <p:cNvSpPr/>
          <p:nvPr/>
        </p:nvSpPr>
        <p:spPr>
          <a:xfrm>
            <a:off x="7362938" y="6896100"/>
            <a:ext cx="3228861" cy="6365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2E20DDE-D1AF-6135-DDF0-BBE6C5BE1580}"/>
              </a:ext>
            </a:extLst>
          </p:cNvPr>
          <p:cNvSpPr txBox="1"/>
          <p:nvPr/>
        </p:nvSpPr>
        <p:spPr>
          <a:xfrm>
            <a:off x="378181" y="9182100"/>
            <a:ext cx="18138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참조변수의 타입이 부모이기에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하기전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상속받은 원본 변수를 가리킨다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969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9479BF9-0882-1917-4370-0A3B714498D5}"/>
              </a:ext>
            </a:extLst>
          </p:cNvPr>
          <p:cNvSpPr txBox="1"/>
          <p:nvPr/>
        </p:nvSpPr>
        <p:spPr>
          <a:xfrm>
            <a:off x="1524000" y="2628900"/>
            <a:ext cx="16002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Child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를 만든 입장에서 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age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변수를 </a:t>
            </a:r>
            <a:r>
              <a:rPr lang="ko-KR" altLang="en-US" sz="4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오버라이딩하여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 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Bold" panose="02000000000000000000"/>
            </a:endParaRPr>
          </a:p>
          <a:p>
            <a:r>
              <a:rPr lang="en-US" altLang="ko-KR" sz="4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super.age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는 사용하면 안되는데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Bold" panose="02000000000000000000"/>
            </a:endParaRPr>
          </a:p>
          <a:p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Bold" panose="02000000000000000000"/>
            </a:endParaRPr>
          </a:p>
          <a:p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클래스를 사용하는 사용자들이 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Parent 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참조변수에 담아버리면 </a:t>
            </a:r>
            <a:r>
              <a:rPr lang="en-US" altLang="ko-KR" sz="4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super.age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를 사용할 수 있게 되니 곤란한데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2350654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62383DE-97FA-F523-81D5-BD3CD4634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52700"/>
            <a:ext cx="7543800" cy="3886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E4754BA-B2D5-946B-2C07-9B04E27C4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586" y="2543628"/>
            <a:ext cx="8452946" cy="31332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29EB818-A8A5-00FD-555D-F9E62FA6F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6774240"/>
            <a:ext cx="4572000" cy="33070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2D24E0D-D856-3149-CABD-462C91ABF675}"/>
              </a:ext>
            </a:extLst>
          </p:cNvPr>
          <p:cNvSpPr txBox="1"/>
          <p:nvPr/>
        </p:nvSpPr>
        <p:spPr>
          <a:xfrm>
            <a:off x="304800" y="114300"/>
            <a:ext cx="1729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멤버변수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오버라이딩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후 참조변수의 타입에 따른 변화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9BE81512-6F8E-F1C6-0D2F-6306D0AB4C7F}"/>
              </a:ext>
            </a:extLst>
          </p:cNvPr>
          <p:cNvCxnSpPr>
            <a:cxnSpLocks/>
          </p:cNvCxnSpPr>
          <p:nvPr/>
        </p:nvCxnSpPr>
        <p:spPr>
          <a:xfrm flipH="1" flipV="1">
            <a:off x="0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C7DA651-F652-5065-A002-43D10D9294DF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직접 접근을 막고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get, set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81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893E642-CF38-4BF7-A94C-D2F071A72771}"/>
              </a:ext>
            </a:extLst>
          </p:cNvPr>
          <p:cNvSpPr txBox="1"/>
          <p:nvPr/>
        </p:nvSpPr>
        <p:spPr>
          <a:xfrm>
            <a:off x="1092200" y="23241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기능이 된다는 알겠는데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3A22306-67F3-4964-F77A-EAC76E41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17098"/>
            <a:ext cx="9948534" cy="1066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761304-E387-214A-F8D1-00A8DE134282}"/>
              </a:ext>
            </a:extLst>
          </p:cNvPr>
          <p:cNvSpPr txBox="1"/>
          <p:nvPr/>
        </p:nvSpPr>
        <p:spPr>
          <a:xfrm>
            <a:off x="914400" y="4229100"/>
            <a:ext cx="16383000" cy="438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그래서 이걸 왜 </a:t>
            </a:r>
            <a:r>
              <a:rPr lang="ko-KR" altLang="en-US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쓰는걸까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..?? </a:t>
            </a:r>
          </a:p>
          <a:p>
            <a:pPr>
              <a:lnSpc>
                <a:spcPct val="150000"/>
              </a:lnSpc>
            </a:pP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1.OilCar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정의된 기능을 쓰지도 못하고 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 타입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객체타입  이 일치하지 않으니 실제 객체가 무슨 타입인지까지 고려해야 하는데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</a:p>
        </p:txBody>
      </p:sp>
    </p:spTree>
    <p:extLst>
      <p:ext uri="{BB962C8B-B14F-4D97-AF65-F5344CB8AC3E}">
        <p14:creationId xmlns:p14="http://schemas.microsoft.com/office/powerpoint/2010/main" val="66770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008">
            <a:extLst>
              <a:ext uri="{FF2B5EF4-FFF2-40B4-BE49-F238E27FC236}">
                <a16:creationId xmlns:a16="http://schemas.microsoft.com/office/drawing/2014/main" xmlns="" id="{0308F6B9-1ABF-16EB-9C61-55D829135C2D}"/>
              </a:ext>
            </a:extLst>
          </p:cNvPr>
          <p:cNvGrpSpPr/>
          <p:nvPr/>
        </p:nvGrpSpPr>
        <p:grpSpPr>
          <a:xfrm>
            <a:off x="8991600" y="3286661"/>
            <a:ext cx="1371600" cy="10442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xmlns="" id="{E126E433-C6DF-E0EB-7855-E462BD1C62BC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xmlns="" id="{4189F225-EBAD-DECC-357D-02B72D81BB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xmlns="" id="{29836FA9-B698-39A5-F113-081E808A30AF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xmlns="" id="{7F338A1C-2773-0FC7-0ACD-15782E2386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xmlns="" id="{FFD4ABEF-BAFF-8556-A063-E256D6BE721F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xmlns="" id="{72009ABC-CE7D-0B36-C369-1EA6CFDF30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66FDBD07-9DB2-9881-397E-64BD8A645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0400" y="3058061"/>
            <a:ext cx="7320278" cy="1676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16F8850-F3B5-DB42-1119-4CADB353152F}"/>
              </a:ext>
            </a:extLst>
          </p:cNvPr>
          <p:cNvSpPr txBox="1"/>
          <p:nvPr/>
        </p:nvSpPr>
        <p:spPr>
          <a:xfrm>
            <a:off x="1143000" y="7782461"/>
            <a:ext cx="1668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1.Unit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상속받는 모든 클래스를 매개변수로 받을 수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2.Unit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 받은 모든 클래스는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HP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armor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가지고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B12ED2C3-E03E-AD30-044C-86E8A165F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1654798"/>
            <a:ext cx="6133629" cy="6038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804AE4A-9DC0-EC16-CAF7-80A1B0C6190F}"/>
              </a:ext>
            </a:extLst>
          </p:cNvPr>
          <p:cNvSpPr txBox="1"/>
          <p:nvPr/>
        </p:nvSpPr>
        <p:spPr>
          <a:xfrm>
            <a:off x="304800" y="1143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업캐스팅의 활용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5AE791F2-1864-C889-C1BA-2D90E4CB078B}"/>
              </a:ext>
            </a:extLst>
          </p:cNvPr>
          <p:cNvCxnSpPr>
            <a:cxnSpLocks/>
          </p:cNvCxnSpPr>
          <p:nvPr/>
        </p:nvCxnSpPr>
        <p:spPr>
          <a:xfrm flipH="1" flipV="1">
            <a:off x="0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62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6227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Part11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다형성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98350"/>
            <a:ext cx="5486400" cy="7117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2628900"/>
            <a:ext cx="6917636" cy="5486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7A50DFF-EFF5-A9C2-D198-4DB238305D4F}"/>
              </a:ext>
            </a:extLst>
          </p:cNvPr>
          <p:cNvSpPr txBox="1"/>
          <p:nvPr/>
        </p:nvSpPr>
        <p:spPr>
          <a:xfrm>
            <a:off x="304800" y="1143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업캐스팅의 활용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C87B8F1A-B64F-96C1-D5A8-67AE4999D719}"/>
              </a:ext>
            </a:extLst>
          </p:cNvPr>
          <p:cNvCxnSpPr>
            <a:cxnSpLocks/>
          </p:cNvCxnSpPr>
          <p:nvPr/>
        </p:nvCxnSpPr>
        <p:spPr>
          <a:xfrm flipH="1" flipV="1">
            <a:off x="0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EDEC7BF-749B-7CD8-D948-696F3E2D5593}"/>
              </a:ext>
            </a:extLst>
          </p:cNvPr>
          <p:cNvSpPr txBox="1"/>
          <p:nvPr/>
        </p:nvSpPr>
        <p:spPr>
          <a:xfrm>
            <a:off x="762000" y="1201111"/>
            <a:ext cx="1775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어떤 객체 든 부모 타입의 참조변수에 담아서 쓰면 객체가 다르더라도 일관된 코드를 작성할 수 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1A91819A-4DB0-E1B2-CD3E-B3868C61483F}"/>
              </a:ext>
            </a:extLst>
          </p:cNvPr>
          <p:cNvCxnSpPr>
            <a:cxnSpLocks/>
          </p:cNvCxnSpPr>
          <p:nvPr/>
        </p:nvCxnSpPr>
        <p:spPr>
          <a:xfrm>
            <a:off x="12115800" y="4000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14E6847-6D18-DAD9-A1CF-FB72E288C288}"/>
              </a:ext>
            </a:extLst>
          </p:cNvPr>
          <p:cNvSpPr/>
          <p:nvPr/>
        </p:nvSpPr>
        <p:spPr>
          <a:xfrm>
            <a:off x="9525000" y="3695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9B852EC-6B9B-282C-02EE-52743C2A1E75}"/>
              </a:ext>
            </a:extLst>
          </p:cNvPr>
          <p:cNvSpPr txBox="1"/>
          <p:nvPr/>
        </p:nvSpPr>
        <p:spPr>
          <a:xfrm>
            <a:off x="13411200" y="3695700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실제 객체가 무엇이든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Animal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자식이라면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무조건 동작한다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0136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66700"/>
            <a:ext cx="11353800" cy="948742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181599" y="3543300"/>
            <a:ext cx="412432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C417AEE-D189-81C4-F71E-D1EDDB522977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다형성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EA68A6A7-4749-5E5A-0AEF-AFDA33A84809}"/>
              </a:ext>
            </a:extLst>
          </p:cNvPr>
          <p:cNvCxnSpPr>
            <a:cxnSpLocks/>
          </p:cNvCxnSpPr>
          <p:nvPr/>
        </p:nvCxnSpPr>
        <p:spPr>
          <a:xfrm flipH="1" flipV="1">
            <a:off x="0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FCAE227-DA87-7BF6-7860-CC2B07DBFF4D}"/>
              </a:ext>
            </a:extLst>
          </p:cNvPr>
          <p:cNvSpPr txBox="1"/>
          <p:nvPr/>
        </p:nvSpPr>
        <p:spPr>
          <a:xfrm>
            <a:off x="762000" y="1201111"/>
            <a:ext cx="16992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자식간에는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타입변환이 가능하다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데이터는 유지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부모타입의 참조변수 안에 어떤 객체가 들어있든 해당타입의 자식이라면 무조건 동작한다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실제 객체가 무엇이 들어있든 </a:t>
            </a:r>
            <a:r>
              <a:rPr lang="ko-KR" altLang="en-US" sz="3600" b="1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일관된 방법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코드를 작성하고 사용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할수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3495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8AA4297-A8E9-A4F6-755F-D7B5E73F1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655" y="2222000"/>
            <a:ext cx="7561345" cy="529954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41B373FD-BB0B-0298-76D0-74229AAD4683}"/>
              </a:ext>
            </a:extLst>
          </p:cNvPr>
          <p:cNvCxnSpPr>
            <a:cxnSpLocks/>
          </p:cNvCxnSpPr>
          <p:nvPr/>
        </p:nvCxnSpPr>
        <p:spPr>
          <a:xfrm flipH="1">
            <a:off x="9579430" y="7022600"/>
            <a:ext cx="2917370" cy="1796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8ECA191-9D0A-03AB-95FA-9A6EB42653F5}"/>
              </a:ext>
            </a:extLst>
          </p:cNvPr>
          <p:cNvSpPr/>
          <p:nvPr/>
        </p:nvSpPr>
        <p:spPr>
          <a:xfrm>
            <a:off x="11041555" y="6448195"/>
            <a:ext cx="46455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02B4171-67F5-DA3D-191C-5CA39067BF03}"/>
              </a:ext>
            </a:extLst>
          </p:cNvPr>
          <p:cNvSpPr txBox="1"/>
          <p:nvPr/>
        </p:nvSpPr>
        <p:spPr>
          <a:xfrm>
            <a:off x="914400" y="9160014"/>
            <a:ext cx="1707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서로 다른 객체타입 이더라도 다형성을 통해 일관성 있게 사용할 수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9460E73B-5D30-E1EB-40F3-A263F4D36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25" y="2196100"/>
            <a:ext cx="6974303" cy="616042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9ADB45B9-D0E8-F1A8-634C-9A9F3A081307}"/>
              </a:ext>
            </a:extLst>
          </p:cNvPr>
          <p:cNvSpPr/>
          <p:nvPr/>
        </p:nvSpPr>
        <p:spPr>
          <a:xfrm>
            <a:off x="2057400" y="6870200"/>
            <a:ext cx="5867400" cy="1486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7386782-7455-FF49-36F8-2CEE1171BF8A}"/>
              </a:ext>
            </a:extLst>
          </p:cNvPr>
          <p:cNvSpPr txBox="1"/>
          <p:nvPr/>
        </p:nvSpPr>
        <p:spPr>
          <a:xfrm>
            <a:off x="304800" y="114300"/>
            <a:ext cx="1158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다형성을 이용한 객체배열 활용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526829-518E-A284-BF1F-6BC361F968AC}"/>
              </a:ext>
            </a:extLst>
          </p:cNvPr>
          <p:cNvCxnSpPr>
            <a:cxnSpLocks/>
          </p:cNvCxnSpPr>
          <p:nvPr/>
        </p:nvCxnSpPr>
        <p:spPr>
          <a:xfrm flipH="1" flipV="1">
            <a:off x="0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110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28DEA88-E4AE-C402-8461-A5D777191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9300"/>
            <a:ext cx="6974303" cy="616042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A521C2C-6B13-BC8E-6732-134C0E46254A}"/>
              </a:ext>
            </a:extLst>
          </p:cNvPr>
          <p:cNvSpPr/>
          <p:nvPr/>
        </p:nvSpPr>
        <p:spPr>
          <a:xfrm>
            <a:off x="1676400" y="6693400"/>
            <a:ext cx="5867400" cy="1486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xmlns="" id="{F796F2D3-7595-16C0-8B38-A62AC7030C54}"/>
              </a:ext>
            </a:extLst>
          </p:cNvPr>
          <p:cNvGrpSpPr/>
          <p:nvPr/>
        </p:nvGrpSpPr>
        <p:grpSpPr>
          <a:xfrm>
            <a:off x="7848600" y="4152900"/>
            <a:ext cx="1371600" cy="10442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xmlns="" id="{86AEB010-5AF2-336A-2447-E7FA8C3AD7F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xmlns="" id="{6CA12422-C079-2C30-6A1E-FBD4084D10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xmlns="" id="{58CC7D7B-5D97-52B7-F40F-18D88C5D9DD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xmlns="" id="{39FC6E9D-0AF1-4AB8-79D5-49367CA1F9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xmlns="" id="{F3C380E6-108A-8187-26C4-9319E670F80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xmlns="" id="{73C0E876-7280-0EE5-77A6-0635609625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7BC6421-E8EB-AEE1-9781-A0A27880E3BC}"/>
              </a:ext>
            </a:extLst>
          </p:cNvPr>
          <p:cNvSpPr txBox="1"/>
          <p:nvPr/>
        </p:nvSpPr>
        <p:spPr>
          <a:xfrm>
            <a:off x="868897" y="8648700"/>
            <a:ext cx="15895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 방식은 유닛마다 제각각 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결국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클래스에서는 어떻게 공격할 것인지 구현 할 수가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42E2BD87-2585-7497-A5D1-FFB4902689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3238500"/>
            <a:ext cx="8894166" cy="2438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F04E35E-21DC-D407-083E-F6B85C025D4D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Attack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 역할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12EA2E1-438A-F799-6850-B877C3CE31BF}"/>
              </a:ext>
            </a:extLst>
          </p:cNvPr>
          <p:cNvCxnSpPr>
            <a:cxnSpLocks/>
          </p:cNvCxnSpPr>
          <p:nvPr/>
        </p:nvCxnSpPr>
        <p:spPr>
          <a:xfrm flipH="1" flipV="1">
            <a:off x="0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60C9C6A-6064-2DB0-2EE6-9F85CAD42BA4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부모에서의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내부를 채워 넣을 수 없다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7014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6393F44A-23BF-25A0-8FA8-7F4BF72B2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09" y="1562100"/>
            <a:ext cx="7620000" cy="62095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3F65DC0-D31D-D5D6-3C35-C0896A3DA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562100"/>
            <a:ext cx="9978684" cy="491412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1A6D4A0A-4D11-7817-D1A1-3A19BCB33BC2}"/>
              </a:ext>
            </a:extLst>
          </p:cNvPr>
          <p:cNvCxnSpPr>
            <a:cxnSpLocks/>
          </p:cNvCxnSpPr>
          <p:nvPr/>
        </p:nvCxnSpPr>
        <p:spPr>
          <a:xfrm>
            <a:off x="4953000" y="6476226"/>
            <a:ext cx="533400" cy="1735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2B744565-7050-6657-64FE-121450AB34ED}"/>
              </a:ext>
            </a:extLst>
          </p:cNvPr>
          <p:cNvSpPr/>
          <p:nvPr/>
        </p:nvSpPr>
        <p:spPr>
          <a:xfrm>
            <a:off x="2511942" y="5943957"/>
            <a:ext cx="41936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BDF2192-DCF2-65E6-E798-1D1E9018F051}"/>
              </a:ext>
            </a:extLst>
          </p:cNvPr>
          <p:cNvSpPr txBox="1"/>
          <p:nvPr/>
        </p:nvSpPr>
        <p:spPr>
          <a:xfrm>
            <a:off x="790480" y="8360441"/>
            <a:ext cx="14175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Tank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차례일때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정상적으로 되지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게다가 컴파일은 되는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런타임에러이다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1D9891F-0767-A6D3-F95E-105C1DB40120}"/>
              </a:ext>
            </a:extLst>
          </p:cNvPr>
          <p:cNvSpPr txBox="1"/>
          <p:nvPr/>
        </p:nvSpPr>
        <p:spPr>
          <a:xfrm>
            <a:off x="304800" y="114300"/>
            <a:ext cx="1310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Attack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오버라이딩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F80C345-869E-05A5-A43A-EB9523787C69}"/>
              </a:ext>
            </a:extLst>
          </p:cNvPr>
          <p:cNvCxnSpPr>
            <a:cxnSpLocks/>
          </p:cNvCxnSpPr>
          <p:nvPr/>
        </p:nvCxnSpPr>
        <p:spPr>
          <a:xfrm flipH="1" flipV="1">
            <a:off x="0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5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D6DBCF-DAE6-F554-B7BC-7D77AA034699}"/>
              </a:ext>
            </a:extLst>
          </p:cNvPr>
          <p:cNvSpPr txBox="1"/>
          <p:nvPr/>
        </p:nvSpPr>
        <p:spPr>
          <a:xfrm>
            <a:off x="1752600" y="4000500"/>
            <a:ext cx="15250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 받은 자식클래스에 내가 원하는 메서드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대로 강제로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하게 만들 순 없는가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34455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2C8587A2-32DA-207B-9C09-2347F6545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820954"/>
            <a:ext cx="8763000" cy="59039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B85C163-F961-B4F2-5CF4-24CE19DB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2718000"/>
            <a:ext cx="9033036" cy="4330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0DFDE92-9F3A-052D-288B-3200861113EE}"/>
              </a:ext>
            </a:extLst>
          </p:cNvPr>
          <p:cNvSpPr txBox="1"/>
          <p:nvPr/>
        </p:nvSpPr>
        <p:spPr>
          <a:xfrm>
            <a:off x="304800" y="114300"/>
            <a:ext cx="1280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추상메서드를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이용한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오버라이딩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강제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A9879BF3-1CA8-9717-103A-6A192CF7867A}"/>
              </a:ext>
            </a:extLst>
          </p:cNvPr>
          <p:cNvCxnSpPr>
            <a:cxnSpLocks/>
          </p:cNvCxnSpPr>
          <p:nvPr/>
        </p:nvCxnSpPr>
        <p:spPr>
          <a:xfrm flipH="1" flipV="1">
            <a:off x="0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347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0A5711-6B00-3226-2032-63690CCB0FD6}"/>
              </a:ext>
            </a:extLst>
          </p:cNvPr>
          <p:cNvSpPr txBox="1"/>
          <p:nvPr/>
        </p:nvSpPr>
        <p:spPr>
          <a:xfrm>
            <a:off x="1752600" y="4000500"/>
            <a:ext cx="15250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추상화의 주된 이유는 다형성에서 안정적인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100%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보장된 코드를 구현하기 위함이다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1363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AF2CCC0-B227-C2CD-27A7-8C4D1C8DC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19100"/>
            <a:ext cx="9296400" cy="651559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E5CB471F-8113-30EA-C074-B81F823C3232}"/>
              </a:ext>
            </a:extLst>
          </p:cNvPr>
          <p:cNvCxnSpPr>
            <a:cxnSpLocks/>
          </p:cNvCxnSpPr>
          <p:nvPr/>
        </p:nvCxnSpPr>
        <p:spPr>
          <a:xfrm>
            <a:off x="7772400" y="6685684"/>
            <a:ext cx="609600" cy="1505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547974-67B3-F2B8-7532-FE7D90134B0C}"/>
              </a:ext>
            </a:extLst>
          </p:cNvPr>
          <p:cNvSpPr/>
          <p:nvPr/>
        </p:nvSpPr>
        <p:spPr>
          <a:xfrm>
            <a:off x="4119400" y="4655456"/>
            <a:ext cx="7386800" cy="20882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8FF50B0-3783-C35D-A9C2-1BA51F829B85}"/>
              </a:ext>
            </a:extLst>
          </p:cNvPr>
          <p:cNvSpPr txBox="1"/>
          <p:nvPr/>
        </p:nvSpPr>
        <p:spPr>
          <a:xfrm>
            <a:off x="3505200" y="8303207"/>
            <a:ext cx="1188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겉 모습은 같으나 객체에 따라 다르게 동작하게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만드는것이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다형성의 핵심이다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1503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42887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2D8236F-7C00-BE29-1167-9232F15D8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877" y="3162300"/>
            <a:ext cx="8469923" cy="4953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9BD2E12-0490-7150-4DFB-3BBA13194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77" y="3162300"/>
            <a:ext cx="7066897" cy="4953000"/>
          </a:xfrm>
          <a:prstGeom prst="rect">
            <a:avLst/>
          </a:prstGeom>
        </p:spPr>
      </p:pic>
      <p:grpSp>
        <p:nvGrpSpPr>
          <p:cNvPr id="8" name="그룹 1008">
            <a:extLst>
              <a:ext uri="{FF2B5EF4-FFF2-40B4-BE49-F238E27FC236}">
                <a16:creationId xmlns:a16="http://schemas.microsoft.com/office/drawing/2014/main" xmlns="" id="{D95E26D9-EAD5-A06B-B567-5C60C84385D6}"/>
              </a:ext>
            </a:extLst>
          </p:cNvPr>
          <p:cNvGrpSpPr/>
          <p:nvPr/>
        </p:nvGrpSpPr>
        <p:grpSpPr>
          <a:xfrm>
            <a:off x="8368463" y="5318493"/>
            <a:ext cx="720996" cy="587007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:a16="http://schemas.microsoft.com/office/drawing/2014/main" xmlns="" id="{F2B1BFA4-D962-6B1D-C756-3AE2DCB990DB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xmlns="" id="{4ADEF421-8ECA-92CD-D160-D19F1A4CFB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xmlns="" id="{BA0A8160-D430-DA2F-E2DB-FD2EDE0B549B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xmlns="" id="{7915CA23-F41E-5692-04F7-1D4A6B617D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xmlns="" id="{8CB3CB93-511C-F22C-7E91-9D17AC31BCD7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xmlns="" id="{F0957767-6361-DA9F-C2FF-904BEE44A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E69FD48E-FFEA-E58F-2BFB-E03ACEEA06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" y="8724900"/>
            <a:ext cx="12632572" cy="11123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98B4728-CCD2-831C-9699-7D546B64253F}"/>
              </a:ext>
            </a:extLst>
          </p:cNvPr>
          <p:cNvSpPr txBox="1"/>
          <p:nvPr/>
        </p:nvSpPr>
        <p:spPr>
          <a:xfrm>
            <a:off x="304800" y="266701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자료구조 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List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5B294A27-4B16-BC11-F172-07478E8694D6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24912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E3DAA3E-46D1-6379-05E1-6E0B47C71529}"/>
              </a:ext>
            </a:extLst>
          </p:cNvPr>
          <p:cNvSpPr txBox="1"/>
          <p:nvPr/>
        </p:nvSpPr>
        <p:spPr>
          <a:xfrm>
            <a:off x="762000" y="1201111"/>
            <a:ext cx="14167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 개수의 제한이 없으며 크기 변경이 용이하다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크기 변경 시 배열보다 성능이 우수하다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&lt;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&gt;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사이에  요소의 데이터타입을 지정한다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222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FFEA572-0493-CB52-6BE5-4BCEFE8076B6}"/>
              </a:ext>
            </a:extLst>
          </p:cNvPr>
          <p:cNvSpPr txBox="1"/>
          <p:nvPr/>
        </p:nvSpPr>
        <p:spPr>
          <a:xfrm>
            <a:off x="685800" y="1181100"/>
            <a:ext cx="1798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쇼핑몰 장바구니를 구현해보자</a:t>
            </a:r>
            <a:endParaRPr lang="en-US" altLang="ko-KR" sz="3600" dirty="0">
              <a:solidFill>
                <a:srgbClr val="4C50BB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 간의 관계를 생각하여 상속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포함 관계대로 구성하여 보자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ShoppingBasket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, Item, TV, Sofa, Bicycle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장바구니는 여러 아이템들을 가진다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.(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장바구니와 아이템은 포함관계이다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.)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Tv,Sofa,Bicycle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은 어떤 클래스를 상속 받아야 하는가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F1AEADC1-7E24-251D-04C4-C73CB295C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4762500"/>
            <a:ext cx="10910453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63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32593A13-CA02-C0AD-92F0-810E2842D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353518"/>
            <a:ext cx="6230531" cy="19812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F9F65C19-B764-6A50-5644-83EC7CC17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4353518"/>
            <a:ext cx="6344192" cy="23622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CC9B2A73-033D-8161-1F87-0C119E6A5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65" y="7871826"/>
            <a:ext cx="6101435" cy="146267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0C9333FC-C3F3-ED66-8A9F-314DF8045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7923440"/>
            <a:ext cx="6094321" cy="141106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31B8DA5F-3D8C-1373-2C6A-4743FF2426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9200" y="7858719"/>
            <a:ext cx="5638800" cy="147578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733800" y="6715718"/>
            <a:ext cx="6905896" cy="1156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9371761" y="6715718"/>
            <a:ext cx="1600619" cy="1207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1249296" y="6715718"/>
            <a:ext cx="3609704" cy="1143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6CD9C83-0282-7E52-F78D-81B20BC5E75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2F545EF6-04BF-E79E-38B5-7F7F894E097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47E92E5-196F-023C-06DA-492767B16683}"/>
              </a:ext>
            </a:extLst>
          </p:cNvPr>
          <p:cNvSpPr txBox="1"/>
          <p:nvPr/>
        </p:nvSpPr>
        <p:spPr>
          <a:xfrm>
            <a:off x="762000" y="1201111"/>
            <a:ext cx="141675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ShoppingBasket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여러 개의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가진다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포함관계인 멤버변수로 표현을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타입은 다형성으로 인해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자식들 모두를 가질 수 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itemList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배열은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자식이면 어떤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객체든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넣을 수 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05B5C07-C793-9F93-1B87-F9BB78CA878C}"/>
              </a:ext>
            </a:extLst>
          </p:cNvPr>
          <p:cNvSpPr/>
          <p:nvPr/>
        </p:nvSpPr>
        <p:spPr>
          <a:xfrm>
            <a:off x="128821" y="1089244"/>
            <a:ext cx="18145731" cy="8931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02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00" y="1104900"/>
            <a:ext cx="170687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1-1 </a:t>
            </a:r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문제에서 선언한 클래스들의 내부를 구현해보자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모든 물품들은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int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barcodeNumber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String name, int price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 가지고 있어야 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멤버변수는 생성자를 통해 초기화 하자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39BA3E6-3463-34C0-C564-8DFFE546F64B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ECFEA5E5-A370-B32E-909D-075CCB2BC7A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82F0463-1B10-3F2B-5C63-EE00CD768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3390900"/>
            <a:ext cx="7135221" cy="467742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EB709954-B232-3A11-76EC-6B0051DED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479" y="3611353"/>
            <a:ext cx="10328567" cy="114300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A19262D2-11FE-3972-FEB8-A232662DE43B}"/>
              </a:ext>
            </a:extLst>
          </p:cNvPr>
          <p:cNvCxnSpPr>
            <a:cxnSpLocks/>
          </p:cNvCxnSpPr>
          <p:nvPr/>
        </p:nvCxnSpPr>
        <p:spPr>
          <a:xfrm>
            <a:off x="5486400" y="6286500"/>
            <a:ext cx="22584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AC23FF68-5AB2-2ED1-D285-49894561F679}"/>
              </a:ext>
            </a:extLst>
          </p:cNvPr>
          <p:cNvSpPr/>
          <p:nvPr/>
        </p:nvSpPr>
        <p:spPr>
          <a:xfrm>
            <a:off x="1600200" y="5981700"/>
            <a:ext cx="3886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FB57F2E-5D2C-E6C9-60A9-66CB93FFCD35}"/>
              </a:ext>
            </a:extLst>
          </p:cNvPr>
          <p:cNvSpPr txBox="1"/>
          <p:nvPr/>
        </p:nvSpPr>
        <p:spPr>
          <a:xfrm>
            <a:off x="7744822" y="5827402"/>
            <a:ext cx="891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다형성에 의해 장바구니에 어떤 객체가 들어있든 꺼내서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변수에 넣을 수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466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2DD5F4E9-0EE7-4CE2-1A20-7EA739B32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93" y="6371790"/>
            <a:ext cx="8429007" cy="37247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C5C58A-4DF4-2338-F617-208AEE8B0467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4D7028CE-F7EB-2815-E1E0-F603F96D405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77D0F19-61F3-D8A7-CA12-D6914C065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181100"/>
            <a:ext cx="7848600" cy="461305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0F7EFE29-3048-DED7-F4F6-7279ABB87D32}"/>
              </a:ext>
            </a:extLst>
          </p:cNvPr>
          <p:cNvCxnSpPr>
            <a:cxnSpLocks/>
          </p:cNvCxnSpPr>
          <p:nvPr/>
        </p:nvCxnSpPr>
        <p:spPr>
          <a:xfrm>
            <a:off x="2590800" y="1584512"/>
            <a:ext cx="2667000" cy="3113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9C59C34-B9E5-AAF4-0CE1-CF135BC849C2}"/>
              </a:ext>
            </a:extLst>
          </p:cNvPr>
          <p:cNvSpPr/>
          <p:nvPr/>
        </p:nvSpPr>
        <p:spPr>
          <a:xfrm>
            <a:off x="1295400" y="1181100"/>
            <a:ext cx="1295400" cy="239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0D183F7-B4E8-E4CB-2A79-CCBB1D7C2339}"/>
              </a:ext>
            </a:extLst>
          </p:cNvPr>
          <p:cNvSpPr txBox="1"/>
          <p:nvPr/>
        </p:nvSpPr>
        <p:spPr>
          <a:xfrm>
            <a:off x="5791200" y="1330175"/>
            <a:ext cx="12392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객체화될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필요가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오직 상속의 목적만을 가진다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95D2A95B-4DC8-8DD1-C260-6F46B899E767}"/>
              </a:ext>
            </a:extLst>
          </p:cNvPr>
          <p:cNvCxnSpPr>
            <a:cxnSpLocks/>
          </p:cNvCxnSpPr>
          <p:nvPr/>
        </p:nvCxnSpPr>
        <p:spPr>
          <a:xfrm>
            <a:off x="5820229" y="4549001"/>
            <a:ext cx="2667000" cy="3113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33542E7-F7F7-6F3D-5CC3-A242880D2C00}"/>
              </a:ext>
            </a:extLst>
          </p:cNvPr>
          <p:cNvSpPr txBox="1"/>
          <p:nvPr/>
        </p:nvSpPr>
        <p:spPr>
          <a:xfrm>
            <a:off x="8686800" y="4294664"/>
            <a:ext cx="123921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생성자는 상속이 안되지만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이용해 사용 할 순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모든 자식마다 생성자를 만들지 않고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부모에서 만든 생성자를 재활용 하도록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39D73081-CFFD-DF25-D08D-256A1657B92D}"/>
              </a:ext>
            </a:extLst>
          </p:cNvPr>
          <p:cNvCxnSpPr>
            <a:cxnSpLocks/>
          </p:cNvCxnSpPr>
          <p:nvPr/>
        </p:nvCxnSpPr>
        <p:spPr>
          <a:xfrm flipV="1">
            <a:off x="6629400" y="8801100"/>
            <a:ext cx="2057400" cy="5133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E6DA08E-5744-D29E-9945-76395B16AF4D}"/>
              </a:ext>
            </a:extLst>
          </p:cNvPr>
          <p:cNvSpPr txBox="1"/>
          <p:nvPr/>
        </p:nvSpPr>
        <p:spPr>
          <a:xfrm>
            <a:off x="8753568" y="7656374"/>
            <a:ext cx="9077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부모의 생성자를 이용해 멤버변수를 초기화 하고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역시 부모가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상속시켜준것이기에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가능하다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53D481DC-B465-3873-0C9B-05E000A96FB3}"/>
              </a:ext>
            </a:extLst>
          </p:cNvPr>
          <p:cNvSpPr/>
          <p:nvPr/>
        </p:nvSpPr>
        <p:spPr>
          <a:xfrm>
            <a:off x="128821" y="1089244"/>
            <a:ext cx="18145731" cy="8931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4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A1F88DB-5CA9-068F-1AB7-9D82A0212B92}"/>
              </a:ext>
            </a:extLst>
          </p:cNvPr>
          <p:cNvSpPr/>
          <p:nvPr/>
        </p:nvSpPr>
        <p:spPr>
          <a:xfrm>
            <a:off x="609601" y="1104900"/>
            <a:ext cx="14630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err="1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toString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메서드를 </a:t>
            </a:r>
            <a:r>
              <a:rPr lang="ko-KR" altLang="en-US" sz="3600" dirty="0" err="1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오버라이딩</a:t>
            </a:r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하자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toString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메서드는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Object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상속해준 메서드이다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멤버변수의 값들을 문자열로 반환하는 기능으로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오버라이딩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해보자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Item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클래스에서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toString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오버라이딩하면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자식클래스에 상속이 되므로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Item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클래스에서만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오버라이딩하면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FC4EC5B-9E4C-C549-4CD2-E6106E376859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860AA4F2-2F49-F7A9-D1D8-F65DE959A35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795731A0-6615-EDB5-9E35-AA9B37A2D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52900"/>
            <a:ext cx="11160663" cy="54102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72E5056-8662-8925-1612-1431BBD6C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7196596"/>
            <a:ext cx="8478552" cy="236650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66A7020-690E-4319-B37F-BFCC59D0FFB5}"/>
              </a:ext>
            </a:extLst>
          </p:cNvPr>
          <p:cNvSpPr/>
          <p:nvPr/>
        </p:nvSpPr>
        <p:spPr>
          <a:xfrm>
            <a:off x="5181600" y="7874499"/>
            <a:ext cx="3581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603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7F9FF67-4CF0-D33E-749F-8AE3A43AAB1F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B77CB51E-D543-E4CA-0DBE-25D0ABD16A1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9AE3838B-CD9A-84C2-3A79-2D1CA6825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22419"/>
            <a:ext cx="12846612" cy="8545481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76542BAF-5190-FF95-61C3-0C4887B82DFA}"/>
              </a:ext>
            </a:extLst>
          </p:cNvPr>
          <p:cNvCxnSpPr>
            <a:cxnSpLocks/>
          </p:cNvCxnSpPr>
          <p:nvPr/>
        </p:nvCxnSpPr>
        <p:spPr>
          <a:xfrm flipV="1">
            <a:off x="5638800" y="7353300"/>
            <a:ext cx="1912257" cy="685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8FAD758-A93A-D725-EA20-4D159BD672F3}"/>
              </a:ext>
            </a:extLst>
          </p:cNvPr>
          <p:cNvSpPr/>
          <p:nvPr/>
        </p:nvSpPr>
        <p:spPr>
          <a:xfrm>
            <a:off x="914400" y="7734300"/>
            <a:ext cx="4724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B023405-2CBE-0586-D32A-195BA815855F}"/>
              </a:ext>
            </a:extLst>
          </p:cNvPr>
          <p:cNvSpPr txBox="1"/>
          <p:nvPr/>
        </p:nvSpPr>
        <p:spPr>
          <a:xfrm>
            <a:off x="7551057" y="6311988"/>
            <a:ext cx="1043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상속해준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이클립스의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자동완성기능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(ctrl+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스페이스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활용해도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471C8B02-C67D-666C-A0BE-A323D03E0BDB}"/>
              </a:ext>
            </a:extLst>
          </p:cNvPr>
          <p:cNvCxnSpPr>
            <a:cxnSpLocks/>
          </p:cNvCxnSpPr>
          <p:nvPr/>
        </p:nvCxnSpPr>
        <p:spPr>
          <a:xfrm>
            <a:off x="5257800" y="8964581"/>
            <a:ext cx="1524000" cy="349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E7AB01C-F6B2-C35B-4550-4ABCE2FFC0B2}"/>
              </a:ext>
            </a:extLst>
          </p:cNvPr>
          <p:cNvSpPr txBox="1"/>
          <p:nvPr/>
        </p:nvSpPr>
        <p:spPr>
          <a:xfrm>
            <a:off x="6781800" y="9016055"/>
            <a:ext cx="1104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문자열을 만들어 반환한다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절대 직접 출력하지 말자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65ADA606-EC77-1C6E-34E1-D6D2C9541645}"/>
              </a:ext>
            </a:extLst>
          </p:cNvPr>
          <p:cNvSpPr/>
          <p:nvPr/>
        </p:nvSpPr>
        <p:spPr>
          <a:xfrm>
            <a:off x="128821" y="1089244"/>
            <a:ext cx="18145731" cy="8931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62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FC25D8E-2F51-93E9-EFEE-5A17B9AC1F68}"/>
              </a:ext>
            </a:extLst>
          </p:cNvPr>
          <p:cNvSpPr/>
          <p:nvPr/>
        </p:nvSpPr>
        <p:spPr>
          <a:xfrm>
            <a:off x="609601" y="1104900"/>
            <a:ext cx="14630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err="1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ShoppingBasket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클래스의 기능을 추가하자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ShoppingBasket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클래스에 현재 장바구니에 있는 물품이름과 가격을 문자열로 반환하는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String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getInfoList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메서드를 만들자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F696084-8D69-53E9-7609-8343878A1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651051"/>
            <a:ext cx="8967890" cy="609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305B260-3905-188D-4BF3-62F6730EC6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721"/>
          <a:stretch/>
        </p:blipFill>
        <p:spPr>
          <a:xfrm>
            <a:off x="10243932" y="3191120"/>
            <a:ext cx="2729042" cy="145055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8F93EFD-BA14-028B-16F5-DD47C055653D}"/>
              </a:ext>
            </a:extLst>
          </p:cNvPr>
          <p:cNvSpPr/>
          <p:nvPr/>
        </p:nvSpPr>
        <p:spPr>
          <a:xfrm>
            <a:off x="4526363" y="3803451"/>
            <a:ext cx="3276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E25C4F5-E42A-AC6E-D088-9E447EDF3A95}"/>
              </a:ext>
            </a:extLst>
          </p:cNvPr>
          <p:cNvSpPr txBox="1"/>
          <p:nvPr/>
        </p:nvSpPr>
        <p:spPr>
          <a:xfrm>
            <a:off x="609600" y="27813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문자열에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줄넘김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문자를 포함하는 방법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92A0FC4-F267-5A17-841A-BDE01456D5F0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617AFD15-9550-B946-59AC-29DE37047273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97A9E6E2-5D0B-BFDC-338C-F6E4C14DEF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757"/>
          <a:stretch/>
        </p:blipFill>
        <p:spPr>
          <a:xfrm>
            <a:off x="467612" y="5657618"/>
            <a:ext cx="11491208" cy="33720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21A65BA8-AD19-F7B4-CB7A-5AE7CF59FE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6368"/>
          <a:stretch/>
        </p:blipFill>
        <p:spPr>
          <a:xfrm>
            <a:off x="12178197" y="7129096"/>
            <a:ext cx="5995352" cy="182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405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D08992F-0FFA-1B2A-1613-2D1C3C7A77C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08D0673F-49EC-56DE-AA4B-24693844DB88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255189F-E447-8B27-AEF3-D145971751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187"/>
          <a:stretch/>
        </p:blipFill>
        <p:spPr>
          <a:xfrm>
            <a:off x="457200" y="1562100"/>
            <a:ext cx="11977064" cy="48768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864C34C-3272-BE40-7BA3-3F6CFB677B8E}"/>
              </a:ext>
            </a:extLst>
          </p:cNvPr>
          <p:cNvCxnSpPr>
            <a:cxnSpLocks/>
          </p:cNvCxnSpPr>
          <p:nvPr/>
        </p:nvCxnSpPr>
        <p:spPr>
          <a:xfrm flipV="1">
            <a:off x="7315200" y="4076700"/>
            <a:ext cx="1295400" cy="7436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9DB8368-2D71-5DB1-FDE2-2818F4529DFF}"/>
              </a:ext>
            </a:extLst>
          </p:cNvPr>
          <p:cNvSpPr/>
          <p:nvPr/>
        </p:nvSpPr>
        <p:spPr>
          <a:xfrm>
            <a:off x="4876800" y="4820334"/>
            <a:ext cx="2819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98E6CDA-3898-D833-21C6-0E074BAF05AF}"/>
              </a:ext>
            </a:extLst>
          </p:cNvPr>
          <p:cNvSpPr txBox="1"/>
          <p:nvPr/>
        </p:nvSpPr>
        <p:spPr>
          <a:xfrm>
            <a:off x="8596086" y="2952065"/>
            <a:ext cx="967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객체의 값을 표현하도록 이미 만들어져 있으므로 재활용한다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54ACF93-F0C6-6703-4194-B963D2FA8200}"/>
              </a:ext>
            </a:extLst>
          </p:cNvPr>
          <p:cNvSpPr/>
          <p:nvPr/>
        </p:nvSpPr>
        <p:spPr>
          <a:xfrm>
            <a:off x="128821" y="1089244"/>
            <a:ext cx="18145731" cy="8931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9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A4AFF5-A81B-6ABE-C63D-01AF5F0C30BD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1-5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D0DB36C1-656B-B158-50B7-A785E79FAA7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7581C22-70A4-906E-3A62-ED76934B3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67612" y="3848100"/>
            <a:ext cx="11491208" cy="42553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2C53B40-61D8-71D7-07AA-234AC13C0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8197" y="5448300"/>
            <a:ext cx="5995352" cy="247773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4F2288C-E039-FFA8-2856-AF885F71384C}"/>
              </a:ext>
            </a:extLst>
          </p:cNvPr>
          <p:cNvSpPr/>
          <p:nvPr/>
        </p:nvSpPr>
        <p:spPr>
          <a:xfrm>
            <a:off x="609601" y="1104900"/>
            <a:ext cx="14630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err="1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ShoppingBasket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클래스의 기능을 추가하자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ShoppingBasket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클래스에 현재 장바구니에 있는 물품 가격의 합계를 구하는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getTotalPrice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메서드를 만들어보자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496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409700"/>
            <a:ext cx="6579843" cy="2133600"/>
          </a:xfrm>
          <a:prstGeom prst="rect">
            <a:avLst/>
          </a:prstGeom>
        </p:spPr>
      </p:pic>
      <p:grpSp>
        <p:nvGrpSpPr>
          <p:cNvPr id="5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7629206" y="4296095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5877" y="5753251"/>
            <a:ext cx="6509288" cy="1143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286000" y="8518745"/>
            <a:ext cx="1455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상속관계라면 자식 객체를 가리킬 수 있다</a:t>
            </a:r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838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8318F21-E0CB-33D7-B636-590D0E7AFAF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1-5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46D2F5E2-B221-B1B7-83EB-997E5D74BE9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024D348-3450-CDD2-A156-AB012D1EF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62100"/>
            <a:ext cx="11977064" cy="81534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9AFAB072-F334-3AF7-1606-E4FAF95AF160}"/>
              </a:ext>
            </a:extLst>
          </p:cNvPr>
          <p:cNvCxnSpPr>
            <a:cxnSpLocks/>
          </p:cNvCxnSpPr>
          <p:nvPr/>
        </p:nvCxnSpPr>
        <p:spPr>
          <a:xfrm>
            <a:off x="6553200" y="8267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7BFD374-57D3-D337-41D3-1AD526433F34}"/>
              </a:ext>
            </a:extLst>
          </p:cNvPr>
          <p:cNvSpPr/>
          <p:nvPr/>
        </p:nvSpPr>
        <p:spPr>
          <a:xfrm>
            <a:off x="1905000" y="7962899"/>
            <a:ext cx="4648200" cy="761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A0D185D-1023-2143-F6C2-83BC3DA5B305}"/>
              </a:ext>
            </a:extLst>
          </p:cNvPr>
          <p:cNvSpPr txBox="1"/>
          <p:nvPr/>
        </p:nvSpPr>
        <p:spPr>
          <a:xfrm>
            <a:off x="7797800" y="6819900"/>
            <a:ext cx="982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foreach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이용해 장바구니에 들어있는 물품리스트를 하나씩 가져와 가격의 합계를 구한다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CE8EBE04-098A-98E5-2410-2963A0EBD2DF}"/>
              </a:ext>
            </a:extLst>
          </p:cNvPr>
          <p:cNvSpPr/>
          <p:nvPr/>
        </p:nvSpPr>
        <p:spPr>
          <a:xfrm>
            <a:off x="128821" y="1089244"/>
            <a:ext cx="18145731" cy="8931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92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5C481EF-FF84-FB0B-D627-F690E13BC026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1-6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3F03B1AD-3FA8-0894-F303-CC09D651C24A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F80421E-5F90-4B91-E3B7-06E65AEAFC2A}"/>
              </a:ext>
            </a:extLst>
          </p:cNvPr>
          <p:cNvSpPr/>
          <p:nvPr/>
        </p:nvSpPr>
        <p:spPr>
          <a:xfrm>
            <a:off x="609600" y="1104900"/>
            <a:ext cx="1752599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현재 자전거 재고가 없어 장바구니에  자전거를 담지 못하게 해보자</a:t>
            </a:r>
            <a:r>
              <a:rPr lang="en-US" altLang="ko-KR" sz="28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ShoppingBasket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클래스의 멤버변수인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itemList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현재 외부에서 사용 할 수 있게 열려 있다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itemList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외부에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열려있으면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리스트에 물건을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하는걸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막을방법이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없다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따라서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privat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으로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itemList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외부에서 직접 사용하지 못하게 막아야 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대신 물건을 넣을 다른 방법을 제공해줘야 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ShoppingBasket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클래스에서 멤버변수인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itemList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물건을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넣을수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있는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public void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addItem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(Item item)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메서드를 만들어야 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en-US" altLang="ko-KR" sz="2800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addItem</a:t>
            </a:r>
            <a:r>
              <a:rPr lang="ko-KR" altLang="en-US" sz="28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 내부에서 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instanceof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활용해서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객체가 자전거인지 확인해야 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8609273-228A-8A3E-69D6-9CCFAD0C4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478891"/>
            <a:ext cx="7794107" cy="46938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2A948F5-0D16-8846-87F5-DEEEEE2E9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737" y="6210300"/>
            <a:ext cx="835510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225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64783BD-47D4-3E39-0F8E-CF559CFF7028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1-6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572C72C8-CFCA-C03A-640E-E7A934DB8BE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8700B8D-D250-0CC0-0D85-BA7B162B5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85900"/>
            <a:ext cx="8241823" cy="30590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8685ECC3-5DA2-59A1-6F60-F582EF53D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43" y="5219700"/>
            <a:ext cx="7960498" cy="39624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C2A4E92-84FA-3CFA-58FB-3D3FDF45FA68}"/>
              </a:ext>
            </a:extLst>
          </p:cNvPr>
          <p:cNvCxnSpPr>
            <a:cxnSpLocks/>
          </p:cNvCxnSpPr>
          <p:nvPr/>
        </p:nvCxnSpPr>
        <p:spPr>
          <a:xfrm>
            <a:off x="2286000" y="2993571"/>
            <a:ext cx="3352800" cy="1687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6A3556D-40AF-DE2F-CA26-4C21AFA7C8B4}"/>
              </a:ext>
            </a:extLst>
          </p:cNvPr>
          <p:cNvSpPr/>
          <p:nvPr/>
        </p:nvSpPr>
        <p:spPr>
          <a:xfrm>
            <a:off x="914400" y="2552700"/>
            <a:ext cx="1371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56F795A-C866-0C10-A489-9DD3F926E122}"/>
              </a:ext>
            </a:extLst>
          </p:cNvPr>
          <p:cNvSpPr txBox="1"/>
          <p:nvPr/>
        </p:nvSpPr>
        <p:spPr>
          <a:xfrm>
            <a:off x="5791200" y="2808514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밖에서 직접 사용하면 필터링 할 수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0764BBBA-164F-807C-1E2D-400F401EA9DE}"/>
              </a:ext>
            </a:extLst>
          </p:cNvPr>
          <p:cNvCxnSpPr>
            <a:cxnSpLocks/>
          </p:cNvCxnSpPr>
          <p:nvPr/>
        </p:nvCxnSpPr>
        <p:spPr>
          <a:xfrm flipV="1">
            <a:off x="5163457" y="5331457"/>
            <a:ext cx="3991429" cy="11408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ED4917F9-897B-9D34-C320-3D5858ABC246}"/>
              </a:ext>
            </a:extLst>
          </p:cNvPr>
          <p:cNvSpPr/>
          <p:nvPr/>
        </p:nvSpPr>
        <p:spPr>
          <a:xfrm>
            <a:off x="3200400" y="6564086"/>
            <a:ext cx="2438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3C188EE-C40B-59CB-0F17-F01D5A7015A7}"/>
              </a:ext>
            </a:extLst>
          </p:cNvPr>
          <p:cNvSpPr txBox="1"/>
          <p:nvPr/>
        </p:nvSpPr>
        <p:spPr>
          <a:xfrm>
            <a:off x="9154886" y="4871172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장바구니에 넣으려는 물건이 자전거 인지 판단한다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0A5BD2F1-1AB4-9E01-9A84-942DBCA8B677}"/>
              </a:ext>
            </a:extLst>
          </p:cNvPr>
          <p:cNvCxnSpPr>
            <a:cxnSpLocks/>
          </p:cNvCxnSpPr>
          <p:nvPr/>
        </p:nvCxnSpPr>
        <p:spPr>
          <a:xfrm>
            <a:off x="4191000" y="7277100"/>
            <a:ext cx="4800600" cy="115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E6F6BF2-8CE4-E802-AF05-9FF8B4F7ABF1}"/>
              </a:ext>
            </a:extLst>
          </p:cNvPr>
          <p:cNvSpPr txBox="1"/>
          <p:nvPr/>
        </p:nvSpPr>
        <p:spPr>
          <a:xfrm>
            <a:off x="9154886" y="6792686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이더라도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return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메서드를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종료하는것은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가능하다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5826B846-2982-BECD-D93C-B11E400F8FD9}"/>
              </a:ext>
            </a:extLst>
          </p:cNvPr>
          <p:cNvCxnSpPr>
            <a:cxnSpLocks/>
          </p:cNvCxnSpPr>
          <p:nvPr/>
        </p:nvCxnSpPr>
        <p:spPr>
          <a:xfrm>
            <a:off x="5040675" y="8326799"/>
            <a:ext cx="4800600" cy="115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86586B8-7BBF-3D2D-BB37-B43DFC31AC69}"/>
              </a:ext>
            </a:extLst>
          </p:cNvPr>
          <p:cNvSpPr txBox="1"/>
          <p:nvPr/>
        </p:nvSpPr>
        <p:spPr>
          <a:xfrm>
            <a:off x="9652000" y="8300703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내부에서는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이용한다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0D01E3FD-B575-3A1B-5E0F-C7C96003C84E}"/>
              </a:ext>
            </a:extLst>
          </p:cNvPr>
          <p:cNvSpPr/>
          <p:nvPr/>
        </p:nvSpPr>
        <p:spPr>
          <a:xfrm>
            <a:off x="128821" y="1089244"/>
            <a:ext cx="18145731" cy="8931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3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0B56A3D-223E-6E26-987E-05403EC39079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43A23ABF-2A8E-305C-5804-6993E89AB98A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DED8893-BF6A-686A-5A79-DE9D1FFBB30B}"/>
              </a:ext>
            </a:extLst>
          </p:cNvPr>
          <p:cNvSpPr txBox="1"/>
          <p:nvPr/>
        </p:nvSpPr>
        <p:spPr>
          <a:xfrm>
            <a:off x="900952" y="1257300"/>
            <a:ext cx="170822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클래스와 동일하나 키워드만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interface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로 바뀐다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.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전부 추상 메서드이다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따라서 객체 생성 불가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JDK1.8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버전 이상부터 상수를 허용한다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      (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그 이하는 오직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추상메서드만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 존재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할수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 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AC53929-8179-B136-E066-7C076E748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229100"/>
            <a:ext cx="10758668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85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6B77CC2-7DF9-FC9B-9BD1-704A0EAE6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86" y="3695700"/>
            <a:ext cx="7424361" cy="312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EDC6857-4890-E70C-EF51-BDAF31A284EA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62A4CF73-2D21-6935-9172-868A0B45369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F5FF68-6653-6D43-F19C-3FD2090E7BE2}"/>
              </a:ext>
            </a:extLst>
          </p:cNvPr>
          <p:cNvSpPr txBox="1"/>
          <p:nvPr/>
        </p:nvSpPr>
        <p:spPr>
          <a:xfrm>
            <a:off x="900952" y="1257300"/>
            <a:ext cx="17082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제어자를 생략해도 자동으로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public abstract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가 붙는다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.(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무조건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추상메서드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)</a:t>
            </a:r>
          </a:p>
        </p:txBody>
      </p:sp>
      <p:grpSp>
        <p:nvGrpSpPr>
          <p:cNvPr id="9" name="그룹 1008">
            <a:extLst>
              <a:ext uri="{FF2B5EF4-FFF2-40B4-BE49-F238E27FC236}">
                <a16:creationId xmlns:a16="http://schemas.microsoft.com/office/drawing/2014/main" xmlns="" id="{6DB6CA3B-5DCC-CDE7-C33F-ACE4A91F59F4}"/>
              </a:ext>
            </a:extLst>
          </p:cNvPr>
          <p:cNvGrpSpPr/>
          <p:nvPr/>
        </p:nvGrpSpPr>
        <p:grpSpPr>
          <a:xfrm>
            <a:off x="8459290" y="4849996"/>
            <a:ext cx="720996" cy="587007"/>
            <a:chOff x="9011713" y="5350533"/>
            <a:chExt cx="720996" cy="587007"/>
          </a:xfrm>
        </p:grpSpPr>
        <p:grpSp>
          <p:nvGrpSpPr>
            <p:cNvPr id="10" name="그룹 1009">
              <a:extLst>
                <a:ext uri="{FF2B5EF4-FFF2-40B4-BE49-F238E27FC236}">
                  <a16:creationId xmlns:a16="http://schemas.microsoft.com/office/drawing/2014/main" xmlns="" id="{5BE1134B-8094-5FC2-9014-62A0B03C1398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5" name="Object 29">
                <a:extLst>
                  <a:ext uri="{FF2B5EF4-FFF2-40B4-BE49-F238E27FC236}">
                    <a16:creationId xmlns:a16="http://schemas.microsoft.com/office/drawing/2014/main" xmlns="" id="{2D420ACD-6722-8CD1-ABE5-ADC2CE1F54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0">
              <a:extLst>
                <a:ext uri="{FF2B5EF4-FFF2-40B4-BE49-F238E27FC236}">
                  <a16:creationId xmlns:a16="http://schemas.microsoft.com/office/drawing/2014/main" xmlns="" id="{404C8751-8300-C2D5-71E0-E8280745D7A0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4" name="Object 32">
                <a:extLst>
                  <a:ext uri="{FF2B5EF4-FFF2-40B4-BE49-F238E27FC236}">
                    <a16:creationId xmlns:a16="http://schemas.microsoft.com/office/drawing/2014/main" xmlns="" id="{044DBEFA-6E51-5196-54C2-ECBE0C3534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1">
              <a:extLst>
                <a:ext uri="{FF2B5EF4-FFF2-40B4-BE49-F238E27FC236}">
                  <a16:creationId xmlns:a16="http://schemas.microsoft.com/office/drawing/2014/main" xmlns="" id="{8A84C5B0-A673-31EA-E222-B97DE2E4598C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3" name="Object 35">
                <a:extLst>
                  <a:ext uri="{FF2B5EF4-FFF2-40B4-BE49-F238E27FC236}">
                    <a16:creationId xmlns:a16="http://schemas.microsoft.com/office/drawing/2014/main" xmlns="" id="{9D9A76C5-E7CB-9C8D-7DD0-2F20D1E92C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DA2B172D-0ABA-3B6E-C10E-B8523C9993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0" y="3701143"/>
            <a:ext cx="6934200" cy="336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94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535023E-46E6-1AB6-C639-545BF0C04372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C7BF1E6E-0ECE-5AEF-5888-7838A8815EE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2BEB8D42-6242-14B3-FC99-83EBE4A20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543300"/>
            <a:ext cx="7108702" cy="381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91E21A8-EB7B-B157-0B41-368C459781FF}"/>
              </a:ext>
            </a:extLst>
          </p:cNvPr>
          <p:cNvSpPr txBox="1"/>
          <p:nvPr/>
        </p:nvSpPr>
        <p:spPr>
          <a:xfrm>
            <a:off x="900952" y="1257300"/>
            <a:ext cx="17082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상수 역시 제어자를 생략해도 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.(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자동으로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public final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이 붙는다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)</a:t>
            </a:r>
          </a:p>
        </p:txBody>
      </p:sp>
      <p:grpSp>
        <p:nvGrpSpPr>
          <p:cNvPr id="10" name="그룹 1008">
            <a:extLst>
              <a:ext uri="{FF2B5EF4-FFF2-40B4-BE49-F238E27FC236}">
                <a16:creationId xmlns:a16="http://schemas.microsoft.com/office/drawing/2014/main" xmlns="" id="{38DC1A08-AB58-186F-26B2-82798D0F0B91}"/>
              </a:ext>
            </a:extLst>
          </p:cNvPr>
          <p:cNvGrpSpPr/>
          <p:nvPr/>
        </p:nvGrpSpPr>
        <p:grpSpPr>
          <a:xfrm>
            <a:off x="7543800" y="4861293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xmlns="" id="{C8FFDE03-B72E-B739-0E87-2394E5F1B416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xmlns="" id="{AB9875F1-A806-0F9F-6B72-B6940C721F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xmlns="" id="{439EBCE9-1F47-41D3-6031-CD0870E51126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xmlns="" id="{86EEDA9B-6F72-4721-797D-3D819529BB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xmlns="" id="{875F0BE9-7227-1723-DC1E-BDBB61C8B491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xmlns="" id="{EACFA428-35FB-268A-D24E-AA9018D5A8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A6F999A9-BBB8-1C37-FBEC-59AE4C3CC4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0" y="3548743"/>
            <a:ext cx="6019800" cy="394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911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3619500"/>
            <a:ext cx="15285720" cy="1295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6D44A6B-8687-87DB-5B6B-7D8645EFC103}"/>
              </a:ext>
            </a:extLst>
          </p:cNvPr>
          <p:cNvSpPr txBox="1"/>
          <p:nvPr/>
        </p:nvSpPr>
        <p:spPr>
          <a:xfrm>
            <a:off x="1371600" y="1181100"/>
            <a:ext cx="1691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인터페이스는 인터페이스만 상속 받을 수 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(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상속받지 않는다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5303708"/>
            <a:ext cx="6279175" cy="16685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225" y="7485959"/>
            <a:ext cx="10899364" cy="108654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715000" y="5829300"/>
            <a:ext cx="4648200" cy="182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9964528-FE1F-BC4E-F419-EF76E534B4FB}"/>
              </a:ext>
            </a:extLst>
          </p:cNvPr>
          <p:cNvSpPr txBox="1"/>
          <p:nvPr/>
        </p:nvSpPr>
        <p:spPr>
          <a:xfrm>
            <a:off x="304800" y="1143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인터페이스의 상속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947B390C-DD9C-9DB0-4C1D-96E68BE7318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8969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924300"/>
            <a:ext cx="16916400" cy="137005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9753600" y="4152127"/>
            <a:ext cx="6248400" cy="617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10F05F8-A5F6-DF85-A1F6-CD56B27FEB40}"/>
              </a:ext>
            </a:extLst>
          </p:cNvPr>
          <p:cNvSpPr txBox="1"/>
          <p:nvPr/>
        </p:nvSpPr>
        <p:spPr>
          <a:xfrm>
            <a:off x="304800" y="1143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인터페이스의 상속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C8796BEA-7C77-B278-03C7-58DFCAC9BBCC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48C0869-DBE1-915E-D276-C182CF15EF71}"/>
              </a:ext>
            </a:extLst>
          </p:cNvPr>
          <p:cNvSpPr txBox="1"/>
          <p:nvPr/>
        </p:nvSpPr>
        <p:spPr>
          <a:xfrm>
            <a:off x="1371600" y="1181100"/>
            <a:ext cx="1691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다르게 다중상속을 허용한다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08301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848100"/>
            <a:ext cx="9362831" cy="24384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788543" y="3896580"/>
            <a:ext cx="2060057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447800" y="6715661"/>
            <a:ext cx="1363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implements =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구현할때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내부구현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extends =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상속받을때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2CB5D37-D53A-524C-3F2B-3C9B065896E6}"/>
              </a:ext>
            </a:extLst>
          </p:cNvPr>
          <p:cNvSpPr txBox="1"/>
          <p:nvPr/>
        </p:nvSpPr>
        <p:spPr>
          <a:xfrm>
            <a:off x="304800" y="1143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인터페이스의 구현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52FEFF42-B336-CE09-FDDF-D3D028BA1A2D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2C862F1-D083-DF67-3563-9CD63D7FB256}"/>
              </a:ext>
            </a:extLst>
          </p:cNvPr>
          <p:cNvSpPr txBox="1"/>
          <p:nvPr/>
        </p:nvSpPr>
        <p:spPr>
          <a:xfrm>
            <a:off x="1371600" y="1181100"/>
            <a:ext cx="1691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클래스가 구현 할 때는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implements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키워드를 사용한다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구현을 해야 지만 객체화 될 수 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추상 메서드를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해야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추상 메서드라도 남아 있다면 추상클래스가 되어야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777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1201DB-1C7C-48D5-9B9D-93A2CC694896}"/>
              </a:ext>
            </a:extLst>
          </p:cNvPr>
          <p:cNvSpPr txBox="1"/>
          <p:nvPr/>
        </p:nvSpPr>
        <p:spPr>
          <a:xfrm>
            <a:off x="1371600" y="4000500"/>
            <a:ext cx="1706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자식은 부모 클래스의 모든 정보를 가지고 있기에 가능하다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17795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390901"/>
            <a:ext cx="7072570" cy="2859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618" y="3390900"/>
            <a:ext cx="8591201" cy="28596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55E0A80-2F37-381F-A7B2-6A4180BF5E08}"/>
              </a:ext>
            </a:extLst>
          </p:cNvPr>
          <p:cNvSpPr txBox="1"/>
          <p:nvPr/>
        </p:nvSpPr>
        <p:spPr>
          <a:xfrm>
            <a:off x="304800" y="1143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인터페이스의 구현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5AE8235-EB47-4E65-0659-D24FE52CB9B0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9DB5B1E7-275A-95FA-FC4D-659DEEFD9D02}"/>
              </a:ext>
            </a:extLst>
          </p:cNvPr>
          <p:cNvCxnSpPr>
            <a:cxnSpLocks/>
          </p:cNvCxnSpPr>
          <p:nvPr/>
        </p:nvCxnSpPr>
        <p:spPr>
          <a:xfrm flipH="1">
            <a:off x="4343400" y="4000501"/>
            <a:ext cx="2057400" cy="2362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4978F1B-8360-1B37-2966-5C6593C60431}"/>
              </a:ext>
            </a:extLst>
          </p:cNvPr>
          <p:cNvSpPr txBox="1"/>
          <p:nvPr/>
        </p:nvSpPr>
        <p:spPr>
          <a:xfrm>
            <a:off x="304800" y="6809104"/>
            <a:ext cx="93104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ParentImpl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인터페이스는 여러 개의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추상메서드를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가지고 있어 모두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해야만한다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EDF7F1EC-6F6D-D2E1-618A-1EF2754CAB1F}"/>
              </a:ext>
            </a:extLst>
          </p:cNvPr>
          <p:cNvCxnSpPr>
            <a:cxnSpLocks/>
          </p:cNvCxnSpPr>
          <p:nvPr/>
        </p:nvCxnSpPr>
        <p:spPr>
          <a:xfrm>
            <a:off x="10972800" y="3848101"/>
            <a:ext cx="1905000" cy="2904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A715E8E-AE06-99AC-DC48-2BEE6C3AAAE8}"/>
              </a:ext>
            </a:extLst>
          </p:cNvPr>
          <p:cNvSpPr txBox="1"/>
          <p:nvPr/>
        </p:nvSpPr>
        <p:spPr>
          <a:xfrm>
            <a:off x="9618859" y="6809103"/>
            <a:ext cx="9310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일부분만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하려면 추상클래스가 되어야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11344C0-405D-AFB4-95CD-DCF0D87EB7FC}"/>
              </a:ext>
            </a:extLst>
          </p:cNvPr>
          <p:cNvSpPr txBox="1"/>
          <p:nvPr/>
        </p:nvSpPr>
        <p:spPr>
          <a:xfrm>
            <a:off x="1371600" y="1181100"/>
            <a:ext cx="1691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추상 메서드라도 남아 있다면 추상클래스가 되어야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80280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24100"/>
            <a:ext cx="10493231" cy="69342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169543" y="2879545"/>
            <a:ext cx="383657" cy="1348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874143" y="241238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810000" y="4319927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상속 받는다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437616" y="2828074"/>
            <a:ext cx="383657" cy="1348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8142216" y="2360909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144000" y="4319927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62BBEBB-F296-F695-9DA3-E767B2AE07B0}"/>
              </a:ext>
            </a:extLst>
          </p:cNvPr>
          <p:cNvSpPr txBox="1"/>
          <p:nvPr/>
        </p:nvSpPr>
        <p:spPr>
          <a:xfrm>
            <a:off x="304800" y="1143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인터페이스의 구현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72C24F87-0372-ADF2-2F9D-59ACC4EEA5A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F6A013F-EFDF-356C-2238-5F47E3BC6D80}"/>
              </a:ext>
            </a:extLst>
          </p:cNvPr>
          <p:cNvSpPr txBox="1"/>
          <p:nvPr/>
        </p:nvSpPr>
        <p:spPr>
          <a:xfrm>
            <a:off x="1371600" y="1181100"/>
            <a:ext cx="1691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상속과 인터페이스의 구현을 동시에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할수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98467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154897"/>
            <a:ext cx="4648200" cy="23884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309404"/>
            <a:ext cx="4965840" cy="22818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5884" y="4305300"/>
            <a:ext cx="5867400" cy="2209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87777" y="4282146"/>
            <a:ext cx="5941711" cy="223295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6224" y="6972300"/>
            <a:ext cx="7620576" cy="297541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711520" y="3543300"/>
            <a:ext cx="5937180" cy="766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8648700" y="3543300"/>
            <a:ext cx="6209933" cy="7388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8509584" y="3543300"/>
            <a:ext cx="139116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755DEB3-FAAE-5E70-B780-CB27F60628E7}"/>
              </a:ext>
            </a:extLst>
          </p:cNvPr>
          <p:cNvSpPr txBox="1"/>
          <p:nvPr/>
        </p:nvSpPr>
        <p:spPr>
          <a:xfrm>
            <a:off x="304800" y="1143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인터페이스의 활용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ACD83E0B-BEFE-C0BB-B5A2-03D0A29C0C4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8027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1219200" y="4305300"/>
            <a:ext cx="1638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 메서드만 가지고 있는 추상클래스랑 차이가 없는데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318982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24100"/>
            <a:ext cx="13229884" cy="7391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8610600" y="2324100"/>
            <a:ext cx="51816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AC48EAC-5C59-0522-8DAB-F8B07C3690BA}"/>
              </a:ext>
            </a:extLst>
          </p:cNvPr>
          <p:cNvSpPr txBox="1"/>
          <p:nvPr/>
        </p:nvSpPr>
        <p:spPr>
          <a:xfrm>
            <a:off x="304800" y="1143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인터페이스의 네이밍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98067260-C64A-0252-6647-54A7E15568A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44CF6B-87A0-29DF-5661-5635BC0B03C2}"/>
              </a:ext>
            </a:extLst>
          </p:cNvPr>
          <p:cNvSpPr txBox="1"/>
          <p:nvPr/>
        </p:nvSpPr>
        <p:spPr>
          <a:xfrm>
            <a:off x="1371600" y="1181100"/>
            <a:ext cx="1691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able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끝나는 경우가 많다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(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문법적으로 정해진 것은 아님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64746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4343400" y="4533900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able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접미사로 붙이는 걸까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265754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533399" y="647700"/>
            <a:ext cx="1895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6D44A6B-8687-87DB-5B6B-7D8645EFC103}"/>
              </a:ext>
            </a:extLst>
          </p:cNvPr>
          <p:cNvSpPr txBox="1"/>
          <p:nvPr/>
        </p:nvSpPr>
        <p:spPr>
          <a:xfrm>
            <a:off x="2429021" y="733695"/>
            <a:ext cx="4124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~~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할수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있는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0C5247D1-E285-7CDC-25F8-F1ABCDE304BE}"/>
              </a:ext>
            </a:extLst>
          </p:cNvPr>
          <p:cNvGrpSpPr/>
          <p:nvPr/>
        </p:nvGrpSpPr>
        <p:grpSpPr>
          <a:xfrm>
            <a:off x="3325837" y="3525722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7140924" y="723900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5022648" y="1790700"/>
            <a:ext cx="3815087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</p:cNvCxnSpPr>
          <p:nvPr/>
        </p:nvCxnSpPr>
        <p:spPr>
          <a:xfrm>
            <a:off x="5025872" y="4648291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018">
            <a:extLst>
              <a:ext uri="{FF2B5EF4-FFF2-40B4-BE49-F238E27FC236}">
                <a16:creationId xmlns:a16="http://schemas.microsoft.com/office/drawing/2014/main" xmlns="" id="{6422EA0E-12C8-4264-ABC7-17F8CE933867}"/>
              </a:ext>
            </a:extLst>
          </p:cNvPr>
          <p:cNvGrpSpPr/>
          <p:nvPr/>
        </p:nvGrpSpPr>
        <p:grpSpPr>
          <a:xfrm>
            <a:off x="820678" y="6362700"/>
            <a:ext cx="2801543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xmlns="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4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10665529" y="3525722"/>
            <a:ext cx="3393622" cy="1114286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450E9148-0C3A-3B85-23E5-E1D1C099765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8837735" y="1798983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8153400" y="927100"/>
            <a:ext cx="1708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44C5ACF-17B6-5920-7904-E16248F54A6A}"/>
              </a:ext>
            </a:extLst>
          </p:cNvPr>
          <p:cNvSpPr txBox="1"/>
          <p:nvPr/>
        </p:nvSpPr>
        <p:spPr>
          <a:xfrm>
            <a:off x="3250126" y="3744537"/>
            <a:ext cx="3531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GroundUnit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7091AF6-2AB0-08A8-8A31-E96D2EBC6A65}"/>
              </a:ext>
            </a:extLst>
          </p:cNvPr>
          <p:cNvSpPr txBox="1"/>
          <p:nvPr/>
        </p:nvSpPr>
        <p:spPr>
          <a:xfrm>
            <a:off x="1143000" y="6569214"/>
            <a:ext cx="1286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11277600" y="372892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AirUnit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4" name="그룹 1018">
            <a:extLst>
              <a:ext uri="{FF2B5EF4-FFF2-40B4-BE49-F238E27FC236}">
                <a16:creationId xmlns:a16="http://schemas.microsoft.com/office/drawing/2014/main" xmlns="" id="{6422EA0E-12C8-4264-ABC7-17F8CE933867}"/>
              </a:ext>
            </a:extLst>
          </p:cNvPr>
          <p:cNvGrpSpPr/>
          <p:nvPr/>
        </p:nvGrpSpPr>
        <p:grpSpPr>
          <a:xfrm>
            <a:off x="3863926" y="6362700"/>
            <a:ext cx="2689274" cy="1114286"/>
            <a:chOff x="2803727" y="4828571"/>
            <a:chExt cx="3393622" cy="1114286"/>
          </a:xfrm>
        </p:grpSpPr>
        <p:pic>
          <p:nvPicPr>
            <p:cNvPr id="25" name="Object 61">
              <a:extLst>
                <a:ext uri="{FF2B5EF4-FFF2-40B4-BE49-F238E27FC236}">
                  <a16:creationId xmlns:a16="http://schemas.microsoft.com/office/drawing/2014/main" xmlns="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7091AF6-2AB0-08A8-8A31-E96D2EBC6A65}"/>
              </a:ext>
            </a:extLst>
          </p:cNvPr>
          <p:cNvSpPr txBox="1"/>
          <p:nvPr/>
        </p:nvSpPr>
        <p:spPr>
          <a:xfrm>
            <a:off x="4038600" y="6584121"/>
            <a:ext cx="170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Tank</a:t>
            </a:r>
          </a:p>
        </p:txBody>
      </p:sp>
      <p:grpSp>
        <p:nvGrpSpPr>
          <p:cNvPr id="27" name="그룹 1018">
            <a:extLst>
              <a:ext uri="{FF2B5EF4-FFF2-40B4-BE49-F238E27FC236}">
                <a16:creationId xmlns:a16="http://schemas.microsoft.com/office/drawing/2014/main" xmlns="" id="{6422EA0E-12C8-4264-ABC7-17F8CE933867}"/>
              </a:ext>
            </a:extLst>
          </p:cNvPr>
          <p:cNvGrpSpPr/>
          <p:nvPr/>
        </p:nvGrpSpPr>
        <p:grpSpPr>
          <a:xfrm>
            <a:off x="6705600" y="6362700"/>
            <a:ext cx="3393622" cy="1114286"/>
            <a:chOff x="2803727" y="4828571"/>
            <a:chExt cx="3393622" cy="1114286"/>
          </a:xfrm>
        </p:grpSpPr>
        <p:pic>
          <p:nvPicPr>
            <p:cNvPr id="28" name="Object 61">
              <a:extLst>
                <a:ext uri="{FF2B5EF4-FFF2-40B4-BE49-F238E27FC236}">
                  <a16:creationId xmlns:a16="http://schemas.microsoft.com/office/drawing/2014/main" xmlns="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7091AF6-2AB0-08A8-8A31-E96D2EBC6A65}"/>
              </a:ext>
            </a:extLst>
          </p:cNvPr>
          <p:cNvSpPr txBox="1"/>
          <p:nvPr/>
        </p:nvSpPr>
        <p:spPr>
          <a:xfrm>
            <a:off x="7303050" y="6584121"/>
            <a:ext cx="2198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Medic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</p:cNvCxnSpPr>
          <p:nvPr/>
        </p:nvCxnSpPr>
        <p:spPr>
          <a:xfrm flipH="1">
            <a:off x="2057400" y="4627678"/>
            <a:ext cx="2965248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>
            <a:off x="5022648" y="4640008"/>
            <a:ext cx="3379763" cy="172269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10668000" y="6362700"/>
            <a:ext cx="3393622" cy="1114286"/>
            <a:chOff x="2803727" y="4828571"/>
            <a:chExt cx="3393622" cy="1114286"/>
          </a:xfrm>
        </p:grpSpPr>
        <p:pic>
          <p:nvPicPr>
            <p:cNvPr id="36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11356271" y="6565900"/>
            <a:ext cx="2207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Wraith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450E9148-0C3A-3B85-23E5-E1D1C0997659}"/>
              </a:ext>
            </a:extLst>
          </p:cNvPr>
          <p:cNvCxnSpPr>
            <a:cxnSpLocks/>
          </p:cNvCxnSpPr>
          <p:nvPr/>
        </p:nvCxnSpPr>
        <p:spPr>
          <a:xfrm flipH="1">
            <a:off x="12286140" y="4637985"/>
            <a:ext cx="10708" cy="1724715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14706600" y="6411015"/>
            <a:ext cx="3393622" cy="1114286"/>
            <a:chOff x="2803727" y="4828571"/>
            <a:chExt cx="3393622" cy="1114286"/>
          </a:xfrm>
        </p:grpSpPr>
        <p:pic>
          <p:nvPicPr>
            <p:cNvPr id="41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14782800" y="6614215"/>
            <a:ext cx="3235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수리불가유닛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450E9148-0C3A-3B85-23E5-E1D1C0997659}"/>
              </a:ext>
            </a:extLst>
          </p:cNvPr>
          <p:cNvCxnSpPr>
            <a:cxnSpLocks/>
          </p:cNvCxnSpPr>
          <p:nvPr/>
        </p:nvCxnSpPr>
        <p:spPr>
          <a:xfrm>
            <a:off x="12286140" y="4648291"/>
            <a:ext cx="4038600" cy="176272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32" y="7573846"/>
            <a:ext cx="3720968" cy="1446313"/>
          </a:xfrm>
          <a:prstGeom prst="rect">
            <a:avLst/>
          </a:prstGeom>
        </p:spPr>
      </p:pic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42991" y="7330749"/>
            <a:ext cx="2634609" cy="1603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377714" y="9101756"/>
            <a:ext cx="3695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 불가능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2649200" y="7495335"/>
            <a:ext cx="3442635" cy="1438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2" name="Picture 8" descr="건설로봇 | StarCraft 2 Wiki | Fandom">
            <a:extLst>
              <a:ext uri="{FF2B5EF4-FFF2-40B4-BE49-F238E27FC236}">
                <a16:creationId xmlns:a16="http://schemas.microsoft.com/office/drawing/2014/main" xmlns="" id="{6F8FDB10-B36B-0671-6FAF-8B3941CD7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6289777"/>
            <a:ext cx="1015451" cy="120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1FAE158D-2A6F-123A-3E68-74BCE4F0C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878" y="6460103"/>
            <a:ext cx="1123413" cy="87064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30BDD692-4FD0-2CF5-3F21-9A844286D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8599" y="6434091"/>
            <a:ext cx="823956" cy="100794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AF390AF7-AEE9-0855-C114-2145CC9E86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48115" y="6538613"/>
            <a:ext cx="841679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337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95300"/>
            <a:ext cx="10259415" cy="419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33400" y="5219700"/>
            <a:ext cx="16916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 불가능한 </a:t>
            </a:r>
            <a:r>
              <a:rPr lang="ko-KR" altLang="en-US" sz="4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유닛이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생길때마다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늘어난다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 </a:t>
            </a:r>
          </a:p>
          <a:p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유닛이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개라면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..??</a:t>
            </a:r>
          </a:p>
        </p:txBody>
      </p:sp>
    </p:spTree>
    <p:extLst>
      <p:ext uri="{BB962C8B-B14F-4D97-AF65-F5344CB8AC3E}">
        <p14:creationId xmlns:p14="http://schemas.microsoft.com/office/powerpoint/2010/main" val="105269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xmlns="" id="{0C5247D1-E285-7CDC-25F8-F1ABCDE304BE}"/>
              </a:ext>
            </a:extLst>
          </p:cNvPr>
          <p:cNvGrpSpPr/>
          <p:nvPr/>
        </p:nvGrpSpPr>
        <p:grpSpPr>
          <a:xfrm>
            <a:off x="2944837" y="2473832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xmlns="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7140924" y="1178432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  <a:stCxn id="7" idx="1"/>
            <a:endCxn id="5" idx="0"/>
          </p:cNvCxnSpPr>
          <p:nvPr/>
        </p:nvCxnSpPr>
        <p:spPr>
          <a:xfrm flipH="1">
            <a:off x="4641648" y="1735575"/>
            <a:ext cx="2499276" cy="738257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  <a:stCxn id="49" idx="2"/>
            <a:endCxn id="20" idx="0"/>
          </p:cNvCxnSpPr>
          <p:nvPr/>
        </p:nvCxnSpPr>
        <p:spPr>
          <a:xfrm>
            <a:off x="3373211" y="5264518"/>
            <a:ext cx="1835352" cy="15527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18">
            <a:extLst>
              <a:ext uri="{FF2B5EF4-FFF2-40B4-BE49-F238E27FC236}">
                <a16:creationId xmlns:a16="http://schemas.microsoft.com/office/drawing/2014/main" xmlns="" id="{6422EA0E-12C8-4264-ABC7-17F8CE933867}"/>
              </a:ext>
            </a:extLst>
          </p:cNvPr>
          <p:cNvGrpSpPr/>
          <p:nvPr/>
        </p:nvGrpSpPr>
        <p:grpSpPr>
          <a:xfrm>
            <a:off x="820678" y="6817232"/>
            <a:ext cx="2801543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:a16="http://schemas.microsoft.com/office/drawing/2014/main" xmlns="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2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10439400" y="2502546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450E9148-0C3A-3B85-23E5-E1D1C0997659}"/>
              </a:ext>
            </a:extLst>
          </p:cNvPr>
          <p:cNvCxnSpPr>
            <a:cxnSpLocks/>
            <a:stCxn id="7" idx="3"/>
            <a:endCxn id="13" idx="0"/>
          </p:cNvCxnSpPr>
          <p:nvPr/>
        </p:nvCxnSpPr>
        <p:spPr>
          <a:xfrm>
            <a:off x="10534546" y="1735575"/>
            <a:ext cx="1601665" cy="766971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8153400" y="1381632"/>
            <a:ext cx="1708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44C5ACF-17B6-5920-7904-E16248F54A6A}"/>
              </a:ext>
            </a:extLst>
          </p:cNvPr>
          <p:cNvSpPr txBox="1"/>
          <p:nvPr/>
        </p:nvSpPr>
        <p:spPr>
          <a:xfrm>
            <a:off x="2869126" y="2692647"/>
            <a:ext cx="3531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GroundUnit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7091AF6-2AB0-08A8-8A31-E96D2EBC6A65}"/>
              </a:ext>
            </a:extLst>
          </p:cNvPr>
          <p:cNvSpPr txBox="1"/>
          <p:nvPr/>
        </p:nvSpPr>
        <p:spPr>
          <a:xfrm>
            <a:off x="1600200" y="7038653"/>
            <a:ext cx="170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SCV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11051471" y="270574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AirUnit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9" name="그룹 1018">
            <a:extLst>
              <a:ext uri="{FF2B5EF4-FFF2-40B4-BE49-F238E27FC236}">
                <a16:creationId xmlns:a16="http://schemas.microsoft.com/office/drawing/2014/main" xmlns="" id="{6422EA0E-12C8-4264-ABC7-17F8CE933867}"/>
              </a:ext>
            </a:extLst>
          </p:cNvPr>
          <p:cNvGrpSpPr/>
          <p:nvPr/>
        </p:nvGrpSpPr>
        <p:grpSpPr>
          <a:xfrm>
            <a:off x="3863926" y="6817232"/>
            <a:ext cx="2689274" cy="1114286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:a16="http://schemas.microsoft.com/office/drawing/2014/main" xmlns="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7091AF6-2AB0-08A8-8A31-E96D2EBC6A65}"/>
              </a:ext>
            </a:extLst>
          </p:cNvPr>
          <p:cNvSpPr txBox="1"/>
          <p:nvPr/>
        </p:nvSpPr>
        <p:spPr>
          <a:xfrm>
            <a:off x="4330568" y="7038653"/>
            <a:ext cx="170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Tank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2" name="그룹 1018">
            <a:extLst>
              <a:ext uri="{FF2B5EF4-FFF2-40B4-BE49-F238E27FC236}">
                <a16:creationId xmlns:a16="http://schemas.microsoft.com/office/drawing/2014/main" xmlns="" id="{6422EA0E-12C8-4264-ABC7-17F8CE933867}"/>
              </a:ext>
            </a:extLst>
          </p:cNvPr>
          <p:cNvGrpSpPr/>
          <p:nvPr/>
        </p:nvGrpSpPr>
        <p:grpSpPr>
          <a:xfrm>
            <a:off x="6705600" y="6817232"/>
            <a:ext cx="3393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:a16="http://schemas.microsoft.com/office/drawing/2014/main" xmlns="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7091AF6-2AB0-08A8-8A31-E96D2EBC6A65}"/>
              </a:ext>
            </a:extLst>
          </p:cNvPr>
          <p:cNvSpPr txBox="1"/>
          <p:nvPr/>
        </p:nvSpPr>
        <p:spPr>
          <a:xfrm>
            <a:off x="7303050" y="7038653"/>
            <a:ext cx="2198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Medic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  <a:stCxn id="49" idx="2"/>
            <a:endCxn id="11" idx="0"/>
          </p:cNvCxnSpPr>
          <p:nvPr/>
        </p:nvCxnSpPr>
        <p:spPr>
          <a:xfrm flipH="1">
            <a:off x="2221450" y="5264518"/>
            <a:ext cx="1151761" cy="15527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4641648" y="3588118"/>
            <a:ext cx="3760763" cy="32291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10668000" y="6817232"/>
            <a:ext cx="3393622" cy="1114286"/>
            <a:chOff x="2803727" y="4828571"/>
            <a:chExt cx="3393622" cy="1114286"/>
          </a:xfrm>
        </p:grpSpPr>
        <p:pic>
          <p:nvPicPr>
            <p:cNvPr id="28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11356271" y="7020432"/>
            <a:ext cx="2207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Wraith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450E9148-0C3A-3B85-23E5-E1D1C099765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11450411" y="5148106"/>
            <a:ext cx="835729" cy="1669126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14706600" y="6865547"/>
            <a:ext cx="3393622" cy="1114286"/>
            <a:chOff x="2803727" y="4828571"/>
            <a:chExt cx="3393622" cy="1114286"/>
          </a:xfrm>
        </p:grpSpPr>
        <p:pic>
          <p:nvPicPr>
            <p:cNvPr id="32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14782800" y="7068747"/>
            <a:ext cx="3235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수리불가유닛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450E9148-0C3A-3B85-23E5-E1D1C0997659}"/>
              </a:ext>
            </a:extLst>
          </p:cNvPr>
          <p:cNvCxnSpPr>
            <a:cxnSpLocks/>
          </p:cNvCxnSpPr>
          <p:nvPr/>
        </p:nvCxnSpPr>
        <p:spPr>
          <a:xfrm>
            <a:off x="13608002" y="3668995"/>
            <a:ext cx="2716738" cy="319655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42991" y="7785281"/>
            <a:ext cx="2634609" cy="1603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363200" y="9388614"/>
            <a:ext cx="3004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 불가능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2649200" y="7949867"/>
            <a:ext cx="3442635" cy="1438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9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9753600" y="4033820"/>
            <a:ext cx="3393622" cy="1114286"/>
            <a:chOff x="2803727" y="4828571"/>
            <a:chExt cx="3393622" cy="1114286"/>
          </a:xfrm>
        </p:grpSpPr>
        <p:pic>
          <p:nvPicPr>
            <p:cNvPr id="40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10210800" y="4237020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Repair2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450E9148-0C3A-3B85-23E5-E1D1C0997659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11450411" y="3645082"/>
            <a:ext cx="316713" cy="38873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1018">
            <a:extLst>
              <a:ext uri="{FF2B5EF4-FFF2-40B4-BE49-F238E27FC236}">
                <a16:creationId xmlns:a16="http://schemas.microsoft.com/office/drawing/2014/main" xmlns="" id="{0C5247D1-E285-7CDC-25F8-F1ABCDE304BE}"/>
              </a:ext>
            </a:extLst>
          </p:cNvPr>
          <p:cNvGrpSpPr/>
          <p:nvPr/>
        </p:nvGrpSpPr>
        <p:grpSpPr>
          <a:xfrm>
            <a:off x="1676400" y="4150232"/>
            <a:ext cx="3393622" cy="1114286"/>
            <a:chOff x="2803727" y="4828571"/>
            <a:chExt cx="3393622" cy="1114286"/>
          </a:xfrm>
        </p:grpSpPr>
        <p:pic>
          <p:nvPicPr>
            <p:cNvPr id="49" name="Object 61">
              <a:extLst>
                <a:ext uri="{FF2B5EF4-FFF2-40B4-BE49-F238E27FC236}">
                  <a16:creationId xmlns:a16="http://schemas.microsoft.com/office/drawing/2014/main" xmlns="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2209671" y="4372018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  <a:stCxn id="5" idx="2"/>
            <a:endCxn id="49" idx="0"/>
          </p:cNvCxnSpPr>
          <p:nvPr/>
        </p:nvCxnSpPr>
        <p:spPr>
          <a:xfrm flipH="1">
            <a:off x="3373211" y="3588118"/>
            <a:ext cx="1268437" cy="5621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C26ADBD-EBE5-6004-5A2D-A265EB4B1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56" y="8102423"/>
            <a:ext cx="5680607" cy="1994077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41E318A6-D1FF-9FA7-AB5E-16F87D2E4883}"/>
              </a:ext>
            </a:extLst>
          </p:cNvPr>
          <p:cNvSpPr/>
          <p:nvPr/>
        </p:nvSpPr>
        <p:spPr>
          <a:xfrm>
            <a:off x="3035168" y="8237818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6520E7C-151F-E1AF-CFA2-6657FAF87284}"/>
              </a:ext>
            </a:extLst>
          </p:cNvPr>
          <p:cNvSpPr txBox="1"/>
          <p:nvPr/>
        </p:nvSpPr>
        <p:spPr>
          <a:xfrm>
            <a:off x="533399" y="266700"/>
            <a:ext cx="7618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중간에 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끼워넣으면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371995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0C5247D1-E285-7CDC-25F8-F1ABCDE304BE}"/>
              </a:ext>
            </a:extLst>
          </p:cNvPr>
          <p:cNvGrpSpPr/>
          <p:nvPr/>
        </p:nvGrpSpPr>
        <p:grpSpPr>
          <a:xfrm>
            <a:off x="3325837" y="3525722"/>
            <a:ext cx="2998763" cy="901148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7140924" y="723900"/>
            <a:ext cx="2536476" cy="758710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4825219" y="1482610"/>
            <a:ext cx="3583943" cy="20431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>
            <a:off x="4825219" y="4426870"/>
            <a:ext cx="180853" cy="2157250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018">
            <a:extLst>
              <a:ext uri="{FF2B5EF4-FFF2-40B4-BE49-F238E27FC236}">
                <a16:creationId xmlns:a16="http://schemas.microsoft.com/office/drawing/2014/main" xmlns="" id="{6422EA0E-12C8-4264-ABC7-17F8CE933867}"/>
              </a:ext>
            </a:extLst>
          </p:cNvPr>
          <p:cNvGrpSpPr/>
          <p:nvPr/>
        </p:nvGrpSpPr>
        <p:grpSpPr>
          <a:xfrm>
            <a:off x="820679" y="6565900"/>
            <a:ext cx="2303522" cy="9110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xmlns="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4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10665529" y="3525722"/>
            <a:ext cx="2689882" cy="901148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450E9148-0C3A-3B85-23E5-E1D1C0997659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8409162" y="1482610"/>
            <a:ext cx="3601308" cy="20431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7792981" y="787124"/>
            <a:ext cx="1708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44C5ACF-17B6-5920-7904-E16248F54A6A}"/>
              </a:ext>
            </a:extLst>
          </p:cNvPr>
          <p:cNvSpPr txBox="1"/>
          <p:nvPr/>
        </p:nvSpPr>
        <p:spPr>
          <a:xfrm>
            <a:off x="3250126" y="3744537"/>
            <a:ext cx="3531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GroundUnit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7091AF6-2AB0-08A8-8A31-E96D2EBC6A65}"/>
              </a:ext>
            </a:extLst>
          </p:cNvPr>
          <p:cNvSpPr txBox="1"/>
          <p:nvPr/>
        </p:nvSpPr>
        <p:spPr>
          <a:xfrm>
            <a:off x="1246875" y="6739454"/>
            <a:ext cx="170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SCV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11277600" y="3728922"/>
            <a:ext cx="2556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AirUnit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1" name="그룹 1018">
            <a:extLst>
              <a:ext uri="{FF2B5EF4-FFF2-40B4-BE49-F238E27FC236}">
                <a16:creationId xmlns:a16="http://schemas.microsoft.com/office/drawing/2014/main" xmlns="" id="{6422EA0E-12C8-4264-ABC7-17F8CE933867}"/>
              </a:ext>
            </a:extLst>
          </p:cNvPr>
          <p:cNvGrpSpPr/>
          <p:nvPr/>
        </p:nvGrpSpPr>
        <p:grpSpPr>
          <a:xfrm>
            <a:off x="3903993" y="6584120"/>
            <a:ext cx="2204157" cy="892865"/>
            <a:chOff x="2803727" y="4828571"/>
            <a:chExt cx="3393622" cy="1114286"/>
          </a:xfrm>
        </p:grpSpPr>
        <p:pic>
          <p:nvPicPr>
            <p:cNvPr id="22" name="Object 61">
              <a:extLst>
                <a:ext uri="{FF2B5EF4-FFF2-40B4-BE49-F238E27FC236}">
                  <a16:creationId xmlns:a16="http://schemas.microsoft.com/office/drawing/2014/main" xmlns="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7091AF6-2AB0-08A8-8A31-E96D2EBC6A65}"/>
              </a:ext>
            </a:extLst>
          </p:cNvPr>
          <p:cNvSpPr txBox="1"/>
          <p:nvPr/>
        </p:nvSpPr>
        <p:spPr>
          <a:xfrm>
            <a:off x="4210369" y="6671899"/>
            <a:ext cx="170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Tank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4" name="그룹 1018">
            <a:extLst>
              <a:ext uri="{FF2B5EF4-FFF2-40B4-BE49-F238E27FC236}">
                <a16:creationId xmlns:a16="http://schemas.microsoft.com/office/drawing/2014/main" xmlns="" id="{6422EA0E-12C8-4264-ABC7-17F8CE933867}"/>
              </a:ext>
            </a:extLst>
          </p:cNvPr>
          <p:cNvGrpSpPr/>
          <p:nvPr/>
        </p:nvGrpSpPr>
        <p:grpSpPr>
          <a:xfrm>
            <a:off x="6705600" y="6565900"/>
            <a:ext cx="2438400" cy="911086"/>
            <a:chOff x="2803727" y="4828571"/>
            <a:chExt cx="3393622" cy="1114286"/>
          </a:xfrm>
        </p:grpSpPr>
        <p:pic>
          <p:nvPicPr>
            <p:cNvPr id="25" name="Object 61">
              <a:extLst>
                <a:ext uri="{FF2B5EF4-FFF2-40B4-BE49-F238E27FC236}">
                  <a16:creationId xmlns:a16="http://schemas.microsoft.com/office/drawing/2014/main" xmlns="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7091AF6-2AB0-08A8-8A31-E96D2EBC6A65}"/>
              </a:ext>
            </a:extLst>
          </p:cNvPr>
          <p:cNvSpPr txBox="1"/>
          <p:nvPr/>
        </p:nvSpPr>
        <p:spPr>
          <a:xfrm>
            <a:off x="7121831" y="6739454"/>
            <a:ext cx="2198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Medic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1972440" y="4426870"/>
            <a:ext cx="2852779" cy="2139030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4825219" y="4426870"/>
            <a:ext cx="3099581" cy="2139030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10668000" y="6524188"/>
            <a:ext cx="2687411" cy="952798"/>
            <a:chOff x="2803727" y="4828571"/>
            <a:chExt cx="3393622" cy="1114286"/>
          </a:xfrm>
        </p:grpSpPr>
        <p:pic>
          <p:nvPicPr>
            <p:cNvPr id="30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11356271" y="6565900"/>
            <a:ext cx="2207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Wraith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450E9148-0C3A-3B85-23E5-E1D1C0997659}"/>
              </a:ext>
            </a:extLst>
          </p:cNvPr>
          <p:cNvCxnSpPr>
            <a:cxnSpLocks/>
            <a:stCxn id="15" idx="2"/>
            <a:endCxn id="30" idx="0"/>
          </p:cNvCxnSpPr>
          <p:nvPr/>
        </p:nvCxnSpPr>
        <p:spPr>
          <a:xfrm>
            <a:off x="12010470" y="4426870"/>
            <a:ext cx="1236" cy="209731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14706600" y="6411015"/>
            <a:ext cx="2734481" cy="1114286"/>
            <a:chOff x="2803727" y="4828571"/>
            <a:chExt cx="3393622" cy="1114286"/>
          </a:xfrm>
        </p:grpSpPr>
        <p:pic>
          <p:nvPicPr>
            <p:cNvPr id="34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14782800" y="6614215"/>
            <a:ext cx="3235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수리불가유닛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450E9148-0C3A-3B85-23E5-E1D1C0997659}"/>
              </a:ext>
            </a:extLst>
          </p:cNvPr>
          <p:cNvCxnSpPr>
            <a:cxnSpLocks/>
            <a:stCxn id="15" idx="2"/>
            <a:endCxn id="34" idx="0"/>
          </p:cNvCxnSpPr>
          <p:nvPr/>
        </p:nvCxnSpPr>
        <p:spPr>
          <a:xfrm>
            <a:off x="12010470" y="4426870"/>
            <a:ext cx="4063371" cy="1984145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1018">
            <a:extLst>
              <a:ext uri="{FF2B5EF4-FFF2-40B4-BE49-F238E27FC236}">
                <a16:creationId xmlns:a16="http://schemas.microsoft.com/office/drawing/2014/main" xmlns="" id="{6422EA0E-12C8-4264-ABC7-17F8CE933867}"/>
              </a:ext>
            </a:extLst>
          </p:cNvPr>
          <p:cNvGrpSpPr/>
          <p:nvPr/>
        </p:nvGrpSpPr>
        <p:grpSpPr>
          <a:xfrm>
            <a:off x="7010400" y="3578923"/>
            <a:ext cx="2814689" cy="911086"/>
            <a:chOff x="2803727" y="4828571"/>
            <a:chExt cx="3393622" cy="1114286"/>
          </a:xfrm>
        </p:grpSpPr>
        <p:pic>
          <p:nvPicPr>
            <p:cNvPr id="57" name="Object 61">
              <a:extLst>
                <a:ext uri="{FF2B5EF4-FFF2-40B4-BE49-F238E27FC236}">
                  <a16:creationId xmlns:a16="http://schemas.microsoft.com/office/drawing/2014/main" xmlns="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A7091AF6-2AB0-08A8-8A31-E96D2EBC6A65}"/>
              </a:ext>
            </a:extLst>
          </p:cNvPr>
          <p:cNvSpPr txBox="1"/>
          <p:nvPr/>
        </p:nvSpPr>
        <p:spPr>
          <a:xfrm>
            <a:off x="6983311" y="3754948"/>
            <a:ext cx="2741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  <a:stCxn id="13" idx="0"/>
            <a:endCxn id="57" idx="2"/>
          </p:cNvCxnSpPr>
          <p:nvPr/>
        </p:nvCxnSpPr>
        <p:spPr>
          <a:xfrm flipV="1">
            <a:off x="1972440" y="4490009"/>
            <a:ext cx="6445305" cy="20758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  <a:stCxn id="22" idx="0"/>
            <a:endCxn id="57" idx="2"/>
          </p:cNvCxnSpPr>
          <p:nvPr/>
        </p:nvCxnSpPr>
        <p:spPr>
          <a:xfrm flipV="1">
            <a:off x="5006072" y="4490009"/>
            <a:ext cx="3411673" cy="20941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  <a:stCxn id="30" idx="0"/>
            <a:endCxn id="57" idx="2"/>
          </p:cNvCxnSpPr>
          <p:nvPr/>
        </p:nvCxnSpPr>
        <p:spPr>
          <a:xfrm flipH="1" flipV="1">
            <a:off x="8417745" y="4490009"/>
            <a:ext cx="3593961" cy="20341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601053" y="7938359"/>
            <a:ext cx="8763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클래스 관계도를 유지하면서 특정 기능별로 묶어 분류 하는것이 가능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38" y="485701"/>
            <a:ext cx="5143528" cy="226603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0" y="7810500"/>
            <a:ext cx="9618880" cy="189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4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5410200" y="3924300"/>
            <a:ext cx="891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무슨 차이가 있을까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201864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009650"/>
            <a:ext cx="10896600" cy="576181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410200" y="993824"/>
            <a:ext cx="7239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029700" y="1451024"/>
            <a:ext cx="1866900" cy="5292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905000" y="6791861"/>
            <a:ext cx="1485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extends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그대로 두기에 클래스 관계를 유지한채로 기능 위주로 다시 그룹을 묶을수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2874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304800" y="342900"/>
            <a:ext cx="1600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able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접미사로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붙이는걸까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마다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특수 기능을 덧붙이는 효과이다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8609" y="2247900"/>
            <a:ext cx="18019391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추상메서드만</a:t>
            </a:r>
            <a:r>
              <a:rPr lang="ko-KR" altLang="en-US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가지고 있는 추상클래스랑 차이가 없는데</a:t>
            </a:r>
            <a:r>
              <a:rPr lang="en-US" altLang="ko-KR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상속 받는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(extends)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인터페이스를 구현하는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(implement)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차이가 아주 크다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상속은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딱 한번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 수 있고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실질적인 기능을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상속해줘야 할 때 쓰인다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클래스 관계에서 중심축이 되는 뼈대가 되는 연결고리이다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반면 인터페이스는 클래스 상속을 통해 이뤄진 뼈대에 기능별로 느슨하게 분류를 덧붙이는 것이다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04800" y="7353300"/>
            <a:ext cx="1744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즉 추상이 아닌 구현된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메서드를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물려 줘야 하는 강한 의존관계라면 상속을 해주고 그게 아니라면 인터페이스를 </a:t>
            </a:r>
            <a:r>
              <a:rPr lang="ko-KR" altLang="en-US" sz="40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붙이는것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이 좋다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605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13" y="5372100"/>
            <a:ext cx="9579673" cy="4800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E558524-F4CE-8CCF-E5EB-DAD7977321D4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인터페이스의 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static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메서드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420EB7D7-060A-9A39-CFAD-617B5206638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16CDE62-BAE4-D3BE-209B-6C96EF48F9DB}"/>
              </a:ext>
            </a:extLst>
          </p:cNvPr>
          <p:cNvSpPr txBox="1"/>
          <p:nvPr/>
        </p:nvSpPr>
        <p:spPr>
          <a:xfrm>
            <a:off x="762000" y="1201111"/>
            <a:ext cx="17526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JDK1.8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버전부터 가능하다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내부를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구현하는게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가능하다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원래 용도에 벗어나므로 논란이 많은 문법이다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(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개인적인 의견으로는 사용하지 않는 걸 추천한다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만약 인터페이스에서 내부가 구현된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메서드가 필요하다면 애초에 설계가 잘못되었고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인터페이스는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로써 부모가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되는게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맞을 것 이다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0195231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75877"/>
            <a:ext cx="6863038" cy="839682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229925" y="3009901"/>
            <a:ext cx="219907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18306" y="319331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892562" y="2777802"/>
            <a:ext cx="7147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사용중 나중에 추가된 메서드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254543" y="6499592"/>
            <a:ext cx="219907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42924" y="668300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917180" y="6267493"/>
            <a:ext cx="95608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기존에 개발해놓은 클래스들이 구현을 안했으니 에러가 발생한다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AEDA4A4-42E8-F06D-12C1-BCA23CFC8C2F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인터페이스의 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default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메서드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1F57902F-E1F5-F364-D5DE-F85EEE4E58B5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65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30" y="1562100"/>
            <a:ext cx="6690509" cy="81603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600201" y="2867993"/>
            <a:ext cx="333703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026544" y="3051408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400800" y="2635894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 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키워드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{}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중괄호 추가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E1EAB4D-6108-9431-FD34-EAE571BAAD9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인터페이스의 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default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메서드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409027C7-660C-5E04-55A3-035BD107732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24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3182600" y="5254704"/>
            <a:ext cx="4256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내부클래스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83497"/>
            <a:ext cx="7604284" cy="8236803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645543" y="289201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600200" y="2652117"/>
            <a:ext cx="3045343" cy="1424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248400" y="2645669"/>
            <a:ext cx="1097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내부에서 클래스를 선언 할 수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679057" y="4306974"/>
            <a:ext cx="4185686" cy="1424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318899" y="6667501"/>
            <a:ext cx="2862701" cy="15007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EB65044-7CA3-25F4-B701-D3262D89D74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내부클래스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077C74D-40A4-D0E3-4939-A979B325DDC8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8510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85900"/>
            <a:ext cx="9357360" cy="8077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645543" y="3120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524000" y="2880716"/>
            <a:ext cx="3121543" cy="3939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019800" y="2705100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 선언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0058646" y="8155938"/>
            <a:ext cx="2285754" cy="2958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524000" y="6919317"/>
            <a:ext cx="8526194" cy="2338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344400" y="809788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 사용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2E160E2-3AD7-6EFB-AF03-3F171A748C4B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내부클래스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F9DAA40B-81CF-D175-0855-3588C0EC480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73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371600" y="1562100"/>
            <a:ext cx="1676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라이프사이클과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스코프는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변수와 동일하게 적용된다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일반적인 클래스와 동일하게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abstract, final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적용가능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처럼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선언도 가능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(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클래스를 객체 생성 없이 클래스 이름으로 사용한다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36287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59214"/>
            <a:ext cx="12582823" cy="4800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438571" y="4012928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495800" y="3773030"/>
            <a:ext cx="2942771" cy="662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812828" y="3597414"/>
            <a:ext cx="9170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이름이 없는 익명 클래스 선언과 동시에 생성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556656" y="9083814"/>
            <a:ext cx="1642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????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 있는데요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Object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객체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생성한거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아닌가요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790CF7D-627E-7E69-D607-2FB0BDECEE7B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익명클래스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8E09170-B5ED-5B5F-A427-F3CD82F52F4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0F09A17-1A87-E934-2F5A-AF4A21687703}"/>
              </a:ext>
            </a:extLst>
          </p:cNvPr>
          <p:cNvSpPr txBox="1"/>
          <p:nvPr/>
        </p:nvSpPr>
        <p:spPr>
          <a:xfrm>
            <a:off x="762000" y="1201111"/>
            <a:ext cx="1416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선언할때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이름없이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그냥 클래스를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선언하는것이다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이름이 없기에 부모의 이름을 빌려서 객체를 생성한다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550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50" y="2476500"/>
            <a:ext cx="6624965" cy="6019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745" y="2476500"/>
            <a:ext cx="8243455" cy="5334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492345" y="6972300"/>
            <a:ext cx="0" cy="1905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8973055" y="6515100"/>
            <a:ext cx="571968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434945" y="8980557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자식의 멤버들을 사용할수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94B775A-1C92-5045-4571-158182EBF63D}"/>
              </a:ext>
            </a:extLst>
          </p:cNvPr>
          <p:cNvSpPr txBox="1"/>
          <p:nvPr/>
        </p:nvSpPr>
        <p:spPr>
          <a:xfrm>
            <a:off x="304800" y="246689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다형성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C08965A2-FA9F-00DA-AF0C-07333960DF14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6311EA1-371D-C082-061A-21D51444CABB}"/>
              </a:ext>
            </a:extLst>
          </p:cNvPr>
          <p:cNvSpPr txBox="1"/>
          <p:nvPr/>
        </p:nvSpPr>
        <p:spPr>
          <a:xfrm>
            <a:off x="762000" y="1485900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자식객체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타입의 참조변수에 넣을 시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54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676900"/>
            <a:ext cx="11783991" cy="4343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90500"/>
            <a:ext cx="11108422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934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99A905E-9BA8-EBAA-27E1-CB4525950D03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익명클래스 사용 이유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5B3EF989-DACE-168B-80B9-73DC334D354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19F4D456-795F-1248-9411-E66C8404C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04" y="1485900"/>
            <a:ext cx="7412324" cy="35814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A03AD7D7-550E-20FD-77FA-10AE9E7FC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04" y="5437273"/>
            <a:ext cx="5715798" cy="387721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41864972-DA55-6E2B-D0FD-E0D80DCAC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9185" y="5829300"/>
            <a:ext cx="3925193" cy="226255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45BEB6BB-4CE6-769C-2AE3-02C641E35C33}"/>
              </a:ext>
            </a:extLst>
          </p:cNvPr>
          <p:cNvCxnSpPr>
            <a:cxnSpLocks/>
          </p:cNvCxnSpPr>
          <p:nvPr/>
        </p:nvCxnSpPr>
        <p:spPr>
          <a:xfrm>
            <a:off x="10372600" y="7353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99DA8E4-6466-AC27-3B36-5E0C1CC016FD}"/>
              </a:ext>
            </a:extLst>
          </p:cNvPr>
          <p:cNvSpPr/>
          <p:nvPr/>
        </p:nvSpPr>
        <p:spPr>
          <a:xfrm>
            <a:off x="7781800" y="7048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EE9214A-5C8C-A80F-7AE0-26940CE00918}"/>
              </a:ext>
            </a:extLst>
          </p:cNvPr>
          <p:cNvSpPr txBox="1"/>
          <p:nvPr/>
        </p:nvSpPr>
        <p:spPr>
          <a:xfrm>
            <a:off x="11668000" y="70485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닭은 날수가 없는데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..??</a:t>
            </a:r>
          </a:p>
        </p:txBody>
      </p:sp>
    </p:spTree>
    <p:extLst>
      <p:ext uri="{BB962C8B-B14F-4D97-AF65-F5344CB8AC3E}">
        <p14:creationId xmlns:p14="http://schemas.microsoft.com/office/powerpoint/2010/main" val="28931727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CB491F0-F338-8554-E511-73D3FF45F907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익명클래스 사용이유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F4C2A70E-DE62-377C-C8F7-3DB59978DCF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E583593-A174-62B7-3C1C-341184F2DE84}"/>
              </a:ext>
            </a:extLst>
          </p:cNvPr>
          <p:cNvSpPr txBox="1"/>
          <p:nvPr/>
        </p:nvSpPr>
        <p:spPr>
          <a:xfrm>
            <a:off x="762000" y="1201111"/>
            <a:ext cx="1584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Bird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클래스에서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go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내용을 구현하지 말고 객체를 생성하는 외부에서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go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어떻게 할지 결정해서 준다면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8FAB61D-E0E6-F274-3D71-F71D1EBF0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4" y="2401440"/>
            <a:ext cx="4887686" cy="45737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0C79AF4-95FF-D66F-C35D-7A3B9629C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7141959"/>
            <a:ext cx="6481963" cy="27259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79124EF1-0553-9CD7-1897-702AD86B6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2564921"/>
            <a:ext cx="8813610" cy="67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164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CCA702-6D8A-1736-0986-C9FA3B6A6DD5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익명클래스 사용이유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D218C42-CB95-1EBE-366A-B74E2388350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BED7479-271E-34DC-26CC-EC0D4C7E7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442539"/>
            <a:ext cx="5410200" cy="6349161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615ED2B-0B4F-01A8-E75A-253D6B8898A9}"/>
              </a:ext>
            </a:extLst>
          </p:cNvPr>
          <p:cNvCxnSpPr>
            <a:cxnSpLocks/>
          </p:cNvCxnSpPr>
          <p:nvPr/>
        </p:nvCxnSpPr>
        <p:spPr>
          <a:xfrm>
            <a:off x="5029200" y="7557339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B657718-42BD-A7F5-BF26-43CE9D4A5FB3}"/>
              </a:ext>
            </a:extLst>
          </p:cNvPr>
          <p:cNvSpPr/>
          <p:nvPr/>
        </p:nvSpPr>
        <p:spPr>
          <a:xfrm>
            <a:off x="2438400" y="7252538"/>
            <a:ext cx="2590800" cy="1066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8AA2BB6-3D67-B584-2897-2FEB75F751FF}"/>
              </a:ext>
            </a:extLst>
          </p:cNvPr>
          <p:cNvSpPr txBox="1"/>
          <p:nvPr/>
        </p:nvSpPr>
        <p:spPr>
          <a:xfrm>
            <a:off x="6324600" y="7252539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움직이는 방법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개당 클래스가 하나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3E1DEC8-C354-BDEF-7D6A-C2A183DBE0D3}"/>
              </a:ext>
            </a:extLst>
          </p:cNvPr>
          <p:cNvSpPr txBox="1"/>
          <p:nvPr/>
        </p:nvSpPr>
        <p:spPr>
          <a:xfrm>
            <a:off x="762000" y="1201111"/>
            <a:ext cx="1584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너무 많은 클래스가 만들어진다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오직 메서드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한개만을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위한 클래스가 된다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지향적이지 못하다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92461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382F649-5627-9F29-17A6-0BF63AB4C11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익명클래스 사용이유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A92A928D-4701-0109-2E26-359327D4A3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AA787F9-AD1C-31DD-7F2A-27CC3A5B38CC}"/>
              </a:ext>
            </a:extLst>
          </p:cNvPr>
          <p:cNvSpPr txBox="1"/>
          <p:nvPr/>
        </p:nvSpPr>
        <p:spPr>
          <a:xfrm>
            <a:off x="762000" y="1201111"/>
            <a:ext cx="1584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Moveable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구현하는 클래스를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파일로 만들지 말고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익명으로 즉석에서 만들어낸다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E3BC9E4-4539-19D9-D334-E2D3FFC0A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12" y="3057233"/>
            <a:ext cx="7861791" cy="6009536"/>
          </a:xfrm>
          <a:prstGeom prst="rect">
            <a:avLst/>
          </a:prstGeom>
        </p:spPr>
      </p:pic>
      <p:grpSp>
        <p:nvGrpSpPr>
          <p:cNvPr id="9" name="그룹 1008">
            <a:extLst>
              <a:ext uri="{FF2B5EF4-FFF2-40B4-BE49-F238E27FC236}">
                <a16:creationId xmlns:a16="http://schemas.microsoft.com/office/drawing/2014/main" xmlns="" id="{C7C82D1A-CA5F-B11A-89AD-86E7C3FC05E2}"/>
              </a:ext>
            </a:extLst>
          </p:cNvPr>
          <p:cNvGrpSpPr/>
          <p:nvPr/>
        </p:nvGrpSpPr>
        <p:grpSpPr>
          <a:xfrm>
            <a:off x="8423004" y="4849996"/>
            <a:ext cx="720996" cy="587007"/>
            <a:chOff x="9011713" y="5350533"/>
            <a:chExt cx="720996" cy="587007"/>
          </a:xfrm>
        </p:grpSpPr>
        <p:grpSp>
          <p:nvGrpSpPr>
            <p:cNvPr id="10" name="그룹 1009">
              <a:extLst>
                <a:ext uri="{FF2B5EF4-FFF2-40B4-BE49-F238E27FC236}">
                  <a16:creationId xmlns:a16="http://schemas.microsoft.com/office/drawing/2014/main" xmlns="" id="{BBA2D166-A994-FCBC-FDFA-FB873454479E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5" name="Object 29">
                <a:extLst>
                  <a:ext uri="{FF2B5EF4-FFF2-40B4-BE49-F238E27FC236}">
                    <a16:creationId xmlns:a16="http://schemas.microsoft.com/office/drawing/2014/main" xmlns="" id="{BDEBFA95-230F-77AC-6340-DDA7255B23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0">
              <a:extLst>
                <a:ext uri="{FF2B5EF4-FFF2-40B4-BE49-F238E27FC236}">
                  <a16:creationId xmlns:a16="http://schemas.microsoft.com/office/drawing/2014/main" xmlns="" id="{A47E524F-CC18-2837-FEA0-2F8BC436F8ED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4" name="Object 32">
                <a:extLst>
                  <a:ext uri="{FF2B5EF4-FFF2-40B4-BE49-F238E27FC236}">
                    <a16:creationId xmlns:a16="http://schemas.microsoft.com/office/drawing/2014/main" xmlns="" id="{E1BF4AF3-D75A-59A6-68D7-C55A38FDCD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1">
              <a:extLst>
                <a:ext uri="{FF2B5EF4-FFF2-40B4-BE49-F238E27FC236}">
                  <a16:creationId xmlns:a16="http://schemas.microsoft.com/office/drawing/2014/main" xmlns="" id="{EE3C96EB-8204-96D0-EFB7-A0E7142D5DF9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3" name="Object 35">
                <a:extLst>
                  <a:ext uri="{FF2B5EF4-FFF2-40B4-BE49-F238E27FC236}">
                    <a16:creationId xmlns:a16="http://schemas.microsoft.com/office/drawing/2014/main" xmlns="" id="{15E41148-D7B6-AFF8-FE85-7B87B2A458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2B862EA0-BE29-4F55-E050-438B5B5E1F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8563" y="2790183"/>
            <a:ext cx="7091637" cy="652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010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6208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533400" y="1333500"/>
            <a:ext cx="16154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Weapon, Repairable, Sword, Gun, Punch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각각의 관계에 맞게 클래스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설계를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하자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Weapon: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 클래스  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Weapon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가진다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Sword, Gun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수리가 가능하다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382F649-5627-9F29-17A6-0BF63AB4C11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-1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92A928D-4701-0109-2E26-359327D4A3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041050"/>
            <a:ext cx="9651874" cy="52934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7353300"/>
            <a:ext cx="5334235" cy="18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4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400" y="1485900"/>
            <a:ext cx="6966855" cy="1219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53" y="5288567"/>
            <a:ext cx="6566647" cy="9486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92" y="6835964"/>
            <a:ext cx="8055908" cy="7983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3519" y="5779026"/>
            <a:ext cx="6343866" cy="10048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3447" y="1485900"/>
            <a:ext cx="5334000" cy="1118914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422277" y="2705100"/>
            <a:ext cx="10881551" cy="25834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4125446" y="2705100"/>
            <a:ext cx="10178382" cy="41308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13775452" y="2705100"/>
            <a:ext cx="528376" cy="30739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738617E-4675-8325-8F61-006E328A0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6071" y="1438131"/>
            <a:ext cx="4937448" cy="17211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382F649-5627-9F29-17A6-0BF63AB4C11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-1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풀이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A92A928D-4701-0109-2E26-359327D4A3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048000" y="2652982"/>
            <a:ext cx="374277" cy="26355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3182600" y="6362700"/>
            <a:ext cx="228600" cy="11466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458200" y="763429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Punch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수리가 불가능하므로</a:t>
            </a:r>
            <a:endParaRPr lang="en-US" altLang="ko-KR" sz="36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구현하지 않는다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361FA442-8171-4EBF-65A2-19C90654959D}"/>
              </a:ext>
            </a:extLst>
          </p:cNvPr>
          <p:cNvSpPr/>
          <p:nvPr/>
        </p:nvSpPr>
        <p:spPr>
          <a:xfrm>
            <a:off x="0" y="1293954"/>
            <a:ext cx="17790151" cy="8040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0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382F649-5627-9F29-17A6-0BF63AB4C11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-1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풀이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92A928D-4701-0109-2E26-359327D4A3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47900"/>
            <a:ext cx="11532033" cy="63246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743200" y="3238500"/>
            <a:ext cx="40386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781800" y="2437537"/>
            <a:ext cx="1074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다형성으로 인해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Gun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부모는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Weapon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이고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Weapon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변수에 들어갈수 있다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581400" y="5591770"/>
            <a:ext cx="4953000" cy="618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763000" y="4533037"/>
            <a:ext cx="929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참조변수에 들어가 있는 실질적인 객체가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구현한 객체라면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361FA442-8171-4EBF-65A2-19C90654959D}"/>
              </a:ext>
            </a:extLst>
          </p:cNvPr>
          <p:cNvSpPr/>
          <p:nvPr/>
        </p:nvSpPr>
        <p:spPr>
          <a:xfrm>
            <a:off x="0" y="1293954"/>
            <a:ext cx="17790151" cy="8040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8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685800" y="1066800"/>
            <a:ext cx="17145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2-1 </a:t>
            </a:r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문제에서 만든 클래스에 기능을 추가해보자</a:t>
            </a:r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String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id, </a:t>
            </a:r>
            <a:r>
              <a:rPr lang="en-US" altLang="ko-KR" sz="320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hp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추가 한다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생성자를 이용해 멤버변수를 초기화 한다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무기는 멤버변수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damage,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durability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가진다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어느 클래스에 추가할지 생각해보자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무기들은 생성자로 멤버변수를 초기화 한다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모든 무기 클래스들은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toString()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오버라이딩하여 멤버변수의 값을 문자열로 반환한다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382F649-5627-9F29-17A6-0BF63AB4C11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-2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92A928D-4701-0109-2E26-359327D4A3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81" y="5600700"/>
            <a:ext cx="12041481" cy="304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7277100"/>
            <a:ext cx="8905653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788503"/>
            <a:ext cx="8253663" cy="1371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95400" y="9265503"/>
            <a:ext cx="15963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입장에서는 필요한 정보가 충분하지 않다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656" y="6057900"/>
            <a:ext cx="16129388" cy="2971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8F71D20-26B2-0A12-49F0-2E72FB0D4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4424892"/>
            <a:ext cx="8705841" cy="13715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56447D8-F535-DFC6-314A-0182D75E2AB3}"/>
              </a:ext>
            </a:extLst>
          </p:cNvPr>
          <p:cNvSpPr txBox="1"/>
          <p:nvPr/>
        </p:nvSpPr>
        <p:spPr>
          <a:xfrm>
            <a:off x="304800" y="246689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다형성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F4375E7E-4B9F-C51F-811D-4DBE4539AF4F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C1A7ECA-AC51-175A-5580-17A71F960E54}"/>
              </a:ext>
            </a:extLst>
          </p:cNvPr>
          <p:cNvSpPr txBox="1"/>
          <p:nvPr/>
        </p:nvSpPr>
        <p:spPr>
          <a:xfrm>
            <a:off x="762000" y="1485900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부모객체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 타입의 참조변수에 넣을 시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688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382F649-5627-9F29-17A6-0BF63AB4C11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-2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풀이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A92A928D-4701-0109-2E26-359327D4A3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92" y="1562100"/>
            <a:ext cx="10782570" cy="65532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953000" y="4076700"/>
            <a:ext cx="175260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778283" y="3409771"/>
            <a:ext cx="952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통해 멤버변수를 초기화 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무기 객체도 생성자를 통해 받는다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429000" y="6362700"/>
            <a:ext cx="1295400" cy="3231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724400" y="6039534"/>
            <a:ext cx="1104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상속해준 메서드를 오버라이딩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8839200" y="7501235"/>
            <a:ext cx="228600" cy="10712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934200" y="8639770"/>
            <a:ext cx="1104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Weapon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toString()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361FA442-8171-4EBF-65A2-19C90654959D}"/>
              </a:ext>
            </a:extLst>
          </p:cNvPr>
          <p:cNvSpPr/>
          <p:nvPr/>
        </p:nvSpPr>
        <p:spPr>
          <a:xfrm>
            <a:off x="0" y="1293954"/>
            <a:ext cx="17790151" cy="8040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73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382F649-5627-9F29-17A6-0BF63AB4C11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-2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풀이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A92A928D-4701-0109-2E26-359327D4A3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19300"/>
            <a:ext cx="9782719" cy="7848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737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무기들이 공통으로 가져야 하는 멤버변수와 메서드를 만든다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0" y="1714500"/>
            <a:ext cx="6315075" cy="27908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0" y="4533900"/>
            <a:ext cx="6019800" cy="3054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00" y="7429500"/>
            <a:ext cx="6610350" cy="29241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361FA442-8171-4EBF-65A2-19C90654959D}"/>
              </a:ext>
            </a:extLst>
          </p:cNvPr>
          <p:cNvSpPr/>
          <p:nvPr/>
        </p:nvSpPr>
        <p:spPr>
          <a:xfrm>
            <a:off x="0" y="1293954"/>
            <a:ext cx="17790151" cy="8993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70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685800" y="1066800"/>
            <a:ext cx="17145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공격할수 있는기능을 추가하자</a:t>
            </a:r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 attack(User)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추가하고 매개변수로 들어온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체력을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의공격력 만큼 감소 시키자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내부에서 누가 누구를 공격했는지 출력하자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무기들은 한번 공격시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durability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씩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감소된다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내구도가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없다면 공격할 수 없고 그럴 경우 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sysout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내구도가 없음을 알려주자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382F649-5627-9F29-17A6-0BF63AB4C11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-3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hard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92A928D-4701-0109-2E26-359327D4A3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5372100"/>
            <a:ext cx="6622920" cy="30915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533900"/>
            <a:ext cx="9507856" cy="47244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886200" y="797641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105400" y="7671613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내구도가 없어 공격할수없다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58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382F649-5627-9F29-17A6-0BF63AB4C11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-3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hard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A92A928D-4701-0109-2E26-359327D4A3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71700"/>
            <a:ext cx="9504218" cy="48006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334000" y="5295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629400" y="49911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자신의 무기의 공격력만큼 상대방의 체력을 감소시킨다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048000" y="6334035"/>
            <a:ext cx="914400" cy="5522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114800" y="6762571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공격에 성공했으니 자신의 내구도를 감소시킨다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61FA442-8171-4EBF-65A2-19C90654959D}"/>
              </a:ext>
            </a:extLst>
          </p:cNvPr>
          <p:cNvSpPr/>
          <p:nvPr/>
        </p:nvSpPr>
        <p:spPr>
          <a:xfrm>
            <a:off x="0" y="1293954"/>
            <a:ext cx="17790151" cy="8993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33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382F649-5627-9F29-17A6-0BF63AB4C11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-4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hard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A92A928D-4701-0109-2E26-359327D4A3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457200" y="1181100"/>
            <a:ext cx="1615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BlackSmith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대장장이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추가하여 무기를 </a:t>
            </a:r>
            <a:r>
              <a:rPr lang="ko-KR" altLang="en-US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수리해보자</a:t>
            </a:r>
            <a:r>
              <a:rPr lang="en-US" altLang="ko-KR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BlackSmith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repaire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(Weapon) 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구현하자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 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받은 무기의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durability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회복시킨다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Sword,Gun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수리가 가능하다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수리가 불가능한 무기가 매개변수로 오면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sysout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거부 메시지를 출력하자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Reparable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활용하자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72" y="4523958"/>
            <a:ext cx="10264367" cy="557254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247" y="6286500"/>
            <a:ext cx="8618559" cy="22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9340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382F649-5627-9F29-17A6-0BF63AB4C11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-4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풀이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hard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A92A928D-4701-0109-2E26-359327D4A3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95500"/>
            <a:ext cx="12371137" cy="42672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677400" y="4152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972800" y="38481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구현한 클래스만 수리를 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61FA442-8171-4EBF-65A2-19C90654959D}"/>
              </a:ext>
            </a:extLst>
          </p:cNvPr>
          <p:cNvSpPr/>
          <p:nvPr/>
        </p:nvSpPr>
        <p:spPr>
          <a:xfrm>
            <a:off x="0" y="1293954"/>
            <a:ext cx="17790151" cy="8993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50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382F649-5627-9F29-17A6-0BF63AB4C11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-5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expert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A92A928D-4701-0109-2E26-359327D4A3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295400" y="1126272"/>
            <a:ext cx="1615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BlackSmith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대장장이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ko-KR" altLang="en-US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개선해보</a:t>
            </a:r>
            <a:r>
              <a:rPr lang="ko-KR" altLang="en-US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BlackSmith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repaire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내부에서 직접 무기를 수리하고 있다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무기마다 수리하는 방법이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다를것이고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내구도 또한 한번에 올라가는 양이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다를수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그러므로 해당 코드는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다른곳으로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옮겨야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무기마다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수리되는 양이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다르게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기능을 수정해보자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Hint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인터페이스에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repaired()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추상메서드를 추가한다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제어역전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(IOC)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대해 공부해보면 방법을 알수 있다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610100"/>
            <a:ext cx="9467302" cy="486678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6972300"/>
            <a:ext cx="9962606" cy="19812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792200" y="8191500"/>
            <a:ext cx="213360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258319" y="9153719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무기마다 회복되는양이 다르다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6163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90700"/>
            <a:ext cx="8797855" cy="457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382F649-5627-9F29-17A6-0BF63AB4C11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-5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풀이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A92A928D-4701-0109-2E26-359327D4A3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267200" y="4152900"/>
            <a:ext cx="339655" cy="2209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828800" y="6522721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직접 수리하지 않고 무기가 구현해놓은 메서드를 호출한다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1257300"/>
            <a:ext cx="7315200" cy="506103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1430000" y="5353229"/>
            <a:ext cx="339655" cy="2209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991600" y="772305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무기마다 자신이 어떻게 수리될지를 직접 구현한다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361FA442-8171-4EBF-65A2-19C90654959D}"/>
              </a:ext>
            </a:extLst>
          </p:cNvPr>
          <p:cNvSpPr/>
          <p:nvPr/>
        </p:nvSpPr>
        <p:spPr>
          <a:xfrm>
            <a:off x="0" y="1293954"/>
            <a:ext cx="17790151" cy="8993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22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CC2BCB0-5991-A266-C982-D26FEE054263}"/>
              </a:ext>
            </a:extLst>
          </p:cNvPr>
          <p:cNvSpPr txBox="1"/>
          <p:nvPr/>
        </p:nvSpPr>
        <p:spPr>
          <a:xfrm>
            <a:off x="1420586" y="762119"/>
            <a:ext cx="1546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자식으로의 타입변환은 못하는가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005B37F-2994-724F-46A5-DB572B1FF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949692"/>
            <a:ext cx="7681835" cy="35654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7C6A6F5B-3963-DE64-EBEB-24849085A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6972252"/>
            <a:ext cx="6879597" cy="152409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FBB01A04-D6A8-58CB-959F-EE92F85673FE}"/>
              </a:ext>
            </a:extLst>
          </p:cNvPr>
          <p:cNvCxnSpPr>
            <a:cxnSpLocks/>
          </p:cNvCxnSpPr>
          <p:nvPr/>
        </p:nvCxnSpPr>
        <p:spPr>
          <a:xfrm flipH="1">
            <a:off x="7336797" y="3467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1511EC3-6631-114A-D3DB-B98EFE39DE54}"/>
              </a:ext>
            </a:extLst>
          </p:cNvPr>
          <p:cNvSpPr txBox="1"/>
          <p:nvPr/>
        </p:nvSpPr>
        <p:spPr>
          <a:xfrm>
            <a:off x="9049657" y="2324100"/>
            <a:ext cx="9220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 형변환시 자식의 멤버를 사용하지는 못한다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 처럼 데이터가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손실되는것은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아니다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xmlns="" id="{A6C458AC-1864-92CA-B90C-FF72CAC57B32}"/>
              </a:ext>
            </a:extLst>
          </p:cNvPr>
          <p:cNvCxnSpPr>
            <a:cxnSpLocks/>
          </p:cNvCxnSpPr>
          <p:nvPr/>
        </p:nvCxnSpPr>
        <p:spPr>
          <a:xfrm flipH="1" flipV="1">
            <a:off x="7543800" y="5143500"/>
            <a:ext cx="1371600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8FA6B67-4EA6-CB08-DE26-CDE0D6884D9D}"/>
              </a:ext>
            </a:extLst>
          </p:cNvPr>
          <p:cNvSpPr txBox="1"/>
          <p:nvPr/>
        </p:nvSpPr>
        <p:spPr>
          <a:xfrm>
            <a:off x="9154886" y="4972734"/>
            <a:ext cx="661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부모에서 다시 자식으로 변경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729A21C4-FC8B-E81A-B56F-FD4C41EAF1F1}"/>
              </a:ext>
            </a:extLst>
          </p:cNvPr>
          <p:cNvCxnSpPr>
            <a:cxnSpLocks/>
          </p:cNvCxnSpPr>
          <p:nvPr/>
        </p:nvCxnSpPr>
        <p:spPr>
          <a:xfrm flipH="1" flipV="1">
            <a:off x="6944911" y="7810493"/>
            <a:ext cx="1371600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51510D0-FB08-022A-AE21-5009C812AE38}"/>
              </a:ext>
            </a:extLst>
          </p:cNvPr>
          <p:cNvSpPr txBox="1"/>
          <p:nvPr/>
        </p:nvSpPr>
        <p:spPr>
          <a:xfrm>
            <a:off x="8555996" y="7639727"/>
            <a:ext cx="7827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원래 최초 생성된 객체는 자식 타입이기에 가능하다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93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27139</TotalTime>
  <Words>2050</Words>
  <Application>Microsoft Office PowerPoint</Application>
  <PresentationFormat>사용자 지정</PresentationFormat>
  <Paragraphs>334</Paragraphs>
  <Slides>88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88</vt:i4>
      </vt:variant>
    </vt:vector>
  </HeadingPairs>
  <TitlesOfParts>
    <vt:vector size="98" baseType="lpstr">
      <vt:lpstr>?? ??</vt:lpstr>
      <vt:lpstr>G마켓 산스 Bold</vt:lpstr>
      <vt:lpstr>G마켓 산스 Light</vt:lpstr>
      <vt:lpstr>G마켓 산스 Medium</vt:lpstr>
      <vt:lpstr>G마켓 산스 TTF Bold</vt:lpstr>
      <vt:lpstr>G마켓 산스 TTF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1654</cp:revision>
  <cp:lastPrinted>2023-03-05T06:41:03Z</cp:lastPrinted>
  <dcterms:created xsi:type="dcterms:W3CDTF">2022-10-23T12:09:39Z</dcterms:created>
  <dcterms:modified xsi:type="dcterms:W3CDTF">2023-11-05T02:07:56Z</dcterms:modified>
</cp:coreProperties>
</file>