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565" r:id="rId5"/>
    <p:sldId id="530" r:id="rId6"/>
    <p:sldId id="564" r:id="rId7"/>
    <p:sldId id="281" r:id="rId8"/>
    <p:sldId id="566" r:id="rId9"/>
    <p:sldId id="567" r:id="rId10"/>
    <p:sldId id="572" r:id="rId11"/>
    <p:sldId id="568" r:id="rId12"/>
    <p:sldId id="571" r:id="rId13"/>
    <p:sldId id="569" r:id="rId14"/>
    <p:sldId id="570" r:id="rId15"/>
    <p:sldId id="374" r:id="rId16"/>
    <p:sldId id="573" r:id="rId17"/>
    <p:sldId id="575" r:id="rId18"/>
    <p:sldId id="576" r:id="rId19"/>
    <p:sldId id="577" r:id="rId20"/>
    <p:sldId id="579" r:id="rId21"/>
    <p:sldId id="581" r:id="rId22"/>
    <p:sldId id="582" r:id="rId23"/>
    <p:sldId id="574" r:id="rId24"/>
    <p:sldId id="578" r:id="rId25"/>
    <p:sldId id="583" r:id="rId26"/>
    <p:sldId id="580" r:id="rId27"/>
    <p:sldId id="275" r:id="rId2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336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0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85900"/>
            <a:ext cx="7093132" cy="4114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76600" y="2781300"/>
            <a:ext cx="202256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3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57150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63188"/>
            <a:ext cx="4552950" cy="59424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05000" y="1736985"/>
            <a:ext cx="609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828800" y="5219700"/>
            <a:ext cx="685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505200" y="6286500"/>
            <a:ext cx="69532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832130" y="544680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206386" y="5031293"/>
            <a:ext cx="8214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 어디서든 사용가능하다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04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66" y="1409700"/>
            <a:ext cx="6477000" cy="80132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1166" y="419100"/>
            <a:ext cx="12580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 와 지역변수 이름이 같다면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05000" y="1714500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807343" y="187932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81600" y="1463814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2892014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188343" y="305684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562600" y="2641328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313" y="2892014"/>
            <a:ext cx="1744687" cy="150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5715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(static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38300"/>
            <a:ext cx="5638800" cy="46190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752600" y="2781300"/>
            <a:ext cx="182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572000" y="4229100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05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 영역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6477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JVM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메모리 구조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1175"/>
              </p:ext>
            </p:extLst>
          </p:nvPr>
        </p:nvGraphicFramePr>
        <p:xfrm>
          <a:off x="4572000" y="3009900"/>
          <a:ext cx="8001001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913"/>
                <a:gridCol w="5102088"/>
              </a:tblGrid>
              <a:tr h="9330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smtClean="0">
                          <a:solidFill>
                            <a:srgbClr val="4C50BC"/>
                          </a:solidFill>
                        </a:rPr>
                        <a:t>메서드 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smtClean="0">
                          <a:solidFill>
                            <a:srgbClr val="4C50BC"/>
                          </a:solidFill>
                        </a:rPr>
                        <a:t>클래스 정보</a:t>
                      </a:r>
                      <a:r>
                        <a:rPr lang="en-US" altLang="ko-KR" sz="3200" smtClean="0">
                          <a:solidFill>
                            <a:srgbClr val="4C50BC"/>
                          </a:solidFill>
                        </a:rPr>
                        <a:t>, static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smtClean="0">
                          <a:solidFill>
                            <a:srgbClr val="4C50BC"/>
                          </a:solidFill>
                        </a:rPr>
                        <a:t>스택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smtClean="0">
                          <a:solidFill>
                            <a:srgbClr val="4C50BC"/>
                          </a:solidFill>
                        </a:rPr>
                        <a:t>지역변수</a:t>
                      </a:r>
                      <a:r>
                        <a:rPr lang="en-US" altLang="ko-KR" sz="3200" smtClean="0">
                          <a:solidFill>
                            <a:srgbClr val="4C50BC"/>
                          </a:solidFill>
                        </a:rPr>
                        <a:t>, </a:t>
                      </a:r>
                      <a:r>
                        <a:rPr lang="ko-KR" altLang="en-US" sz="3200" smtClean="0">
                          <a:solidFill>
                            <a:srgbClr val="4C50BC"/>
                          </a:solidFill>
                        </a:rPr>
                        <a:t>연산 중간결과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smtClean="0">
                          <a:solidFill>
                            <a:srgbClr val="4C50BC"/>
                          </a:solidFill>
                        </a:rPr>
                        <a:t>힙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smtClean="0">
                          <a:solidFill>
                            <a:srgbClr val="4C50BC"/>
                          </a:solidFill>
                        </a:rPr>
                        <a:t>객체</a:t>
                      </a:r>
                      <a:r>
                        <a:rPr lang="en-US" altLang="ko-KR" sz="3200" smtClean="0">
                          <a:solidFill>
                            <a:srgbClr val="4C50BC"/>
                          </a:solidFill>
                        </a:rPr>
                        <a:t>, </a:t>
                      </a:r>
                      <a:r>
                        <a:rPr lang="ko-KR" altLang="en-US" sz="3200" smtClean="0">
                          <a:solidFill>
                            <a:srgbClr val="4C50BC"/>
                          </a:solidFill>
                        </a:rPr>
                        <a:t>인스턴스 변수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24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270322"/>
              </p:ext>
            </p:extLst>
          </p:nvPr>
        </p:nvGraphicFramePr>
        <p:xfrm>
          <a:off x="457200" y="6134100"/>
          <a:ext cx="8001001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913"/>
                <a:gridCol w="5102088"/>
              </a:tblGrid>
              <a:tr h="9330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smtClean="0">
                          <a:solidFill>
                            <a:srgbClr val="4C50BC"/>
                          </a:solidFill>
                        </a:rPr>
                        <a:t>메서드 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smtClean="0">
                          <a:solidFill>
                            <a:srgbClr val="4C50BC"/>
                          </a:solidFill>
                        </a:rPr>
                        <a:t>shootingRange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smtClean="0">
                          <a:solidFill>
                            <a:srgbClr val="4C50BC"/>
                          </a:solidFill>
                        </a:rPr>
                        <a:t>스택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smtClean="0">
                          <a:solidFill>
                            <a:srgbClr val="4C50BC"/>
                          </a:solidFill>
                        </a:rPr>
                        <a:t>힙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smtClean="0">
                          <a:solidFill>
                            <a:srgbClr val="4C50BC"/>
                          </a:solidFill>
                        </a:rPr>
                        <a:t>m1, m2, m3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"/>
            <a:ext cx="7636351" cy="5638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67994"/>
            <a:ext cx="5257799" cy="55992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323" y="5981700"/>
            <a:ext cx="2121877" cy="3582093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657600" y="6591300"/>
            <a:ext cx="685800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424289" y="6591300"/>
            <a:ext cx="223911" cy="198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4888522" y="6591300"/>
            <a:ext cx="304800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4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5715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스코프와 라이프사이클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777030"/>
              </p:ext>
            </p:extLst>
          </p:nvPr>
        </p:nvGraphicFramePr>
        <p:xfrm>
          <a:off x="2895600" y="2400300"/>
          <a:ext cx="11658601" cy="487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601"/>
                <a:gridCol w="4057673"/>
                <a:gridCol w="5122327"/>
              </a:tblGrid>
              <a:tr h="784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변수종류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스코프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라이프사이클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</a:tr>
              <a:tr h="1289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ea typeface="G마켓 산스 Medium" panose="02000000000000000000"/>
                        </a:rPr>
                        <a:t>지역변수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smtClean="0">
                          <a:ea typeface="G마켓 산스 Medium" panose="02000000000000000000"/>
                        </a:rPr>
                        <a:t>해당지역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ea typeface="G마켓 산스 Medium" panose="02000000000000000000"/>
                        </a:rPr>
                        <a:t>생성 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해당 영역이 수행될때</a:t>
                      </a:r>
                      <a:endParaRPr lang="en-US" altLang="ko-KR" sz="2000" smtClean="0">
                        <a:ea typeface="G마켓 산스 Medium" panose="0200000000000000000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ea typeface="G마켓 산스 Medium" panose="02000000000000000000"/>
                        </a:rPr>
                        <a:t>소멸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baseline="0" smtClean="0">
                          <a:ea typeface="G마켓 산스 Medium" panose="02000000000000000000"/>
                        </a:rPr>
                        <a:t> 해당 영역 수행이 끝나고 즉시</a:t>
                      </a:r>
                      <a:endParaRPr lang="en-US" altLang="ko-KR" sz="2000" smtClean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1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ea typeface="G마켓 산스 Medium" panose="02000000000000000000"/>
                        </a:rPr>
                        <a:t>인스턴스변수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ea typeface="G마켓 산스 Medium" panose="02000000000000000000"/>
                        </a:rPr>
                        <a:t>접근제어에 따라 다름</a:t>
                      </a:r>
                      <a:endParaRPr lang="en-US" altLang="ko-KR" sz="2200" smtClean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200" smtClean="0">
                          <a:ea typeface="G마켓 산스 Medium" panose="02000000000000000000"/>
                        </a:rPr>
                        <a:t>최소 클래스 내부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ea typeface="G마켓 산스 Medium" panose="02000000000000000000"/>
                        </a:rPr>
                        <a:t>생성</a:t>
                      </a:r>
                      <a:r>
                        <a:rPr lang="en-US" altLang="ko-KR" sz="2000" baseline="0" smtClean="0">
                          <a:ea typeface="G마켓 산스 Medium" panose="02000000000000000000"/>
                        </a:rPr>
                        <a:t> : </a:t>
                      </a:r>
                      <a:r>
                        <a:rPr lang="ko-KR" altLang="en-US" sz="2000" baseline="0" smtClean="0">
                          <a:ea typeface="G마켓 산스 Medium" panose="02000000000000000000"/>
                        </a:rPr>
                        <a:t>객체 생성시</a:t>
                      </a:r>
                      <a:endParaRPr lang="en-US" altLang="ko-KR" sz="2000" baseline="0" smtClean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baseline="0" smtClean="0">
                          <a:ea typeface="G마켓 산스 Medium" panose="02000000000000000000"/>
                        </a:rPr>
                        <a:t>소멸</a:t>
                      </a:r>
                      <a:r>
                        <a:rPr lang="en-US" altLang="ko-KR" sz="2000" baseline="0" smtClean="0">
                          <a:ea typeface="G마켓 산스 Medium" panose="02000000000000000000"/>
                        </a:rPr>
                        <a:t> : </a:t>
                      </a:r>
                      <a:r>
                        <a:rPr lang="ko-KR" altLang="en-US" sz="2000" baseline="0" smtClean="0">
                          <a:ea typeface="G마켓 산스 Medium" panose="02000000000000000000"/>
                        </a:rPr>
                        <a:t>객체 소멸시 </a:t>
                      </a:r>
                      <a:endParaRPr lang="en-US" altLang="ko-KR" sz="2000" baseline="0" smtClean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01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ea typeface="G마켓 산스 Medium" panose="02000000000000000000"/>
                        </a:rPr>
                        <a:t>클래스변수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ea typeface="G마켓 산스 Medium" panose="02000000000000000000"/>
                        </a:rPr>
                        <a:t>접근제어에 따라 다름</a:t>
                      </a:r>
                      <a:endParaRPr lang="en-US" altLang="ko-KR" sz="2200" smtClean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200" smtClean="0">
                          <a:ea typeface="G마켓 산스 Medium" panose="02000000000000000000"/>
                        </a:rPr>
                        <a:t>최소 클래스 내부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ea typeface="G마켓 산스 Medium" panose="02000000000000000000"/>
                        </a:rPr>
                        <a:t>생성</a:t>
                      </a:r>
                      <a:r>
                        <a:rPr lang="en-US" altLang="ko-KR" sz="2000" baseline="0" smtClean="0">
                          <a:ea typeface="G마켓 산스 Medium" panose="02000000000000000000"/>
                        </a:rPr>
                        <a:t> : </a:t>
                      </a:r>
                      <a:r>
                        <a:rPr lang="ko-KR" altLang="en-US" sz="2000" baseline="0" smtClean="0">
                          <a:ea typeface="G마켓 산스 Medium" panose="02000000000000000000"/>
                        </a:rPr>
                        <a:t>프로그램 실행시</a:t>
                      </a:r>
                      <a:endParaRPr lang="en-US" altLang="ko-KR" sz="2000" baseline="0" smtClean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baseline="0" smtClean="0">
                          <a:ea typeface="G마켓 산스 Medium" panose="02000000000000000000"/>
                        </a:rPr>
                        <a:t>소멸 </a:t>
                      </a:r>
                      <a:r>
                        <a:rPr lang="en-US" altLang="ko-KR" sz="2000" baseline="0" smtClean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baseline="0" smtClean="0">
                          <a:ea typeface="G마켓 산스 Medium" panose="02000000000000000000"/>
                        </a:rPr>
                        <a:t>프로그램 종료시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04900"/>
            <a:ext cx="7848600" cy="5489808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84143" y="2815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257800" y="2575917"/>
            <a:ext cx="34263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58400" y="24003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클래스변수는 객체생성 없이 쓸수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7048500"/>
            <a:ext cx="7796389" cy="1905000"/>
          </a:xfrm>
          <a:prstGeom prst="rect">
            <a:avLst/>
          </a:prstGeom>
        </p:spPr>
      </p:pic>
      <p:sp>
        <p:nvSpPr>
          <p:cNvPr id="9" name="곱셈 기호 8"/>
          <p:cNvSpPr/>
          <p:nvPr/>
        </p:nvSpPr>
        <p:spPr>
          <a:xfrm>
            <a:off x="4572000" y="7708446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7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108755" y="1530396"/>
            <a:ext cx="6579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Part07 </a:t>
            </a:r>
            <a:r>
              <a:rPr lang="ko-KR" altLang="en-US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메모리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762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파일분리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3554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 영역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6477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78697"/>
            <a:ext cx="9063545" cy="7696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7429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0" y="1478697"/>
            <a:ext cx="4870191" cy="16074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0" y="3390900"/>
            <a:ext cx="4981074" cy="1371600"/>
          </a:xfrm>
          <a:prstGeom prst="rect">
            <a:avLst/>
          </a:prstGeom>
        </p:spPr>
      </p:pic>
      <p:sp>
        <p:nvSpPr>
          <p:cNvPr id="9" name="곱셈 기호 8"/>
          <p:cNvSpPr/>
          <p:nvPr/>
        </p:nvSpPr>
        <p:spPr>
          <a:xfrm>
            <a:off x="10439400" y="3627951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962400" y="3924300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메서드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6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1015"/>
          <p:cNvGrpSpPr/>
          <p:nvPr/>
        </p:nvGrpSpPr>
        <p:grpSpPr>
          <a:xfrm>
            <a:off x="2011952" y="5022128"/>
            <a:ext cx="121648" cy="121648"/>
            <a:chOff x="2538912" y="5995179"/>
            <a:chExt cx="121648" cy="121648"/>
          </a:xfrm>
        </p:grpSpPr>
        <p:pic>
          <p:nvPicPr>
            <p:cNvPr id="3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36" name="그룹 1016"/>
          <p:cNvGrpSpPr/>
          <p:nvPr/>
        </p:nvGrpSpPr>
        <p:grpSpPr>
          <a:xfrm>
            <a:off x="2011952" y="5881761"/>
            <a:ext cx="121648" cy="121648"/>
            <a:chOff x="2538912" y="6854812"/>
            <a:chExt cx="121648" cy="121648"/>
          </a:xfrm>
        </p:grpSpPr>
        <p:pic>
          <p:nvPicPr>
            <p:cNvPr id="37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39" name="그룹 1017"/>
          <p:cNvGrpSpPr/>
          <p:nvPr/>
        </p:nvGrpSpPr>
        <p:grpSpPr>
          <a:xfrm>
            <a:off x="2011952" y="6741395"/>
            <a:ext cx="121648" cy="121648"/>
            <a:chOff x="2538912" y="7714446"/>
            <a:chExt cx="121648" cy="121648"/>
          </a:xfrm>
        </p:grpSpPr>
        <p:pic>
          <p:nvPicPr>
            <p:cNvPr id="40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42" name="그룹 1018"/>
          <p:cNvGrpSpPr/>
          <p:nvPr/>
        </p:nvGrpSpPr>
        <p:grpSpPr>
          <a:xfrm>
            <a:off x="2011952" y="7601029"/>
            <a:ext cx="121648" cy="121648"/>
            <a:chOff x="2538912" y="8574080"/>
            <a:chExt cx="121648" cy="121648"/>
          </a:xfrm>
        </p:grpSpPr>
        <p:pic>
          <p:nvPicPr>
            <p:cNvPr id="43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45" name="그룹 1019"/>
          <p:cNvGrpSpPr/>
          <p:nvPr/>
        </p:nvGrpSpPr>
        <p:grpSpPr>
          <a:xfrm>
            <a:off x="6393432" y="5396123"/>
            <a:ext cx="5498850" cy="72326"/>
            <a:chOff x="6393432" y="6369174"/>
            <a:chExt cx="5498850" cy="72326"/>
          </a:xfrm>
        </p:grpSpPr>
        <p:pic>
          <p:nvPicPr>
            <p:cNvPr id="46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64" name="그룹 1029"/>
          <p:cNvGrpSpPr/>
          <p:nvPr/>
        </p:nvGrpSpPr>
        <p:grpSpPr>
          <a:xfrm>
            <a:off x="10622335" y="5029330"/>
            <a:ext cx="121648" cy="121648"/>
            <a:chOff x="10622335" y="6002381"/>
            <a:chExt cx="121648" cy="121648"/>
          </a:xfrm>
        </p:grpSpPr>
        <p:pic>
          <p:nvPicPr>
            <p:cNvPr id="65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67" name="그룹 1030"/>
          <p:cNvGrpSpPr/>
          <p:nvPr/>
        </p:nvGrpSpPr>
        <p:grpSpPr>
          <a:xfrm>
            <a:off x="10622335" y="5888964"/>
            <a:ext cx="121648" cy="121648"/>
            <a:chOff x="10622335" y="6862015"/>
            <a:chExt cx="121648" cy="121648"/>
          </a:xfrm>
        </p:grpSpPr>
        <p:pic>
          <p:nvPicPr>
            <p:cNvPr id="68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70" name="그룹 1031"/>
          <p:cNvGrpSpPr/>
          <p:nvPr/>
        </p:nvGrpSpPr>
        <p:grpSpPr>
          <a:xfrm>
            <a:off x="10622335" y="6748597"/>
            <a:ext cx="121648" cy="121648"/>
            <a:chOff x="10622335" y="7721648"/>
            <a:chExt cx="121648" cy="121648"/>
          </a:xfrm>
        </p:grpSpPr>
        <p:pic>
          <p:nvPicPr>
            <p:cNvPr id="71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76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77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78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79" name="그룹 1034"/>
          <p:cNvGrpSpPr/>
          <p:nvPr/>
        </p:nvGrpSpPr>
        <p:grpSpPr>
          <a:xfrm>
            <a:off x="16484345" y="7418616"/>
            <a:ext cx="3042806" cy="2830284"/>
            <a:chOff x="16484345" y="6628571"/>
            <a:chExt cx="3042806" cy="2830284"/>
          </a:xfrm>
        </p:grpSpPr>
        <p:pic>
          <p:nvPicPr>
            <p:cNvPr id="80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472379" y="3646841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4153" y="3630512"/>
            <a:ext cx="5050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매서드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85999" y="4762500"/>
            <a:ext cx="655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생성없이 바로 사용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25200" y="4780049"/>
            <a:ext cx="655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생성해야 사용가능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85999" y="5655520"/>
            <a:ext cx="655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변수만 사용가능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25200" y="5717646"/>
            <a:ext cx="655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 변수 다 가능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00" y="7370849"/>
            <a:ext cx="3524363" cy="988541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311399" y="6544027"/>
            <a:ext cx="655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매서드 사용불가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25199" y="6591300"/>
            <a:ext cx="6553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매서드 둘다 사용 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5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6477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스택 영역의 메서드 호출 순서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101288"/>
              </p:ext>
            </p:extLst>
          </p:nvPr>
        </p:nvGraphicFramePr>
        <p:xfrm>
          <a:off x="10363200" y="2400300"/>
          <a:ext cx="3200400" cy="510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</a:tblGrid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972800" y="6797815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996246" y="6089929"/>
            <a:ext cx="1576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first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972800" y="5382043"/>
            <a:ext cx="2315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second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972800" y="4599057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println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78697"/>
            <a:ext cx="7315200" cy="832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4191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12814"/>
            <a:ext cx="6248400" cy="65390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9" y="1484141"/>
            <a:ext cx="5151961" cy="22877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8" y="4000500"/>
            <a:ext cx="5614737" cy="2667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998676" y="5448300"/>
            <a:ext cx="4226789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2115800" y="3467100"/>
            <a:ext cx="990600" cy="2438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59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7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4191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74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008588" y="5254704"/>
            <a:ext cx="36792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 분리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981200" y="4457700"/>
            <a:ext cx="15352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메인 클래스와 같은 파일에 있던 클래스를 분리하자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949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14483" y="7769304"/>
            <a:ext cx="14411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모든 클래스는 패키지 하위에 들어간다</a:t>
            </a:r>
            <a:r>
              <a:rPr lang="en-US" altLang="ko-KR" sz="66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04900"/>
            <a:ext cx="5334000" cy="495459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959743" y="2511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666999" y="2271116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0" y="209550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09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8100"/>
            <a:ext cx="8949227" cy="3124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238500"/>
            <a:ext cx="6019800" cy="69962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391400" y="2324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743200" y="5448300"/>
            <a:ext cx="914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3848100"/>
            <a:ext cx="9842573" cy="28289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220200" y="5219700"/>
            <a:ext cx="914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782800" y="4610100"/>
            <a:ext cx="1066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41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71416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r>
              <a:rPr lang="en-US" altLang="ko-KR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5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18" name="Object 4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6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17" name="Object 5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656087" y="3255660"/>
            <a:ext cx="1249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7" name="Object 6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9400" y="4675025"/>
            <a:ext cx="3393622" cy="1114286"/>
          </a:xfrm>
          <a:prstGeom prst="rect">
            <a:avLst/>
          </a:prstGeom>
        </p:spPr>
      </p:pic>
      <p:pic>
        <p:nvPicPr>
          <p:cNvPr id="58" name="Object 6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4140" y="4703626"/>
            <a:ext cx="3393622" cy="1114286"/>
          </a:xfrm>
          <a:prstGeom prst="rect">
            <a:avLst/>
          </a:prstGeom>
        </p:spPr>
      </p:pic>
      <p:pic>
        <p:nvPicPr>
          <p:cNvPr id="59" name="Object 6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06783" y="4703626"/>
            <a:ext cx="3393622" cy="111428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200400" y="4845903"/>
            <a:ext cx="2626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96201" y="495436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573000" y="497722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4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2667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95400" y="1431219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 범위에서만 유지된다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95500"/>
            <a:ext cx="4911144" cy="24384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026543" y="424152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5743" y="4001631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77000" y="3826014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 범위를 벗어나 소멸되었다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610100"/>
            <a:ext cx="5638800" cy="5363737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95286" y="8911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343400" y="8671917"/>
            <a:ext cx="45188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5743" y="8496300"/>
            <a:ext cx="8613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내에서 선언된 지역변수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69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18852</TotalTime>
  <Words>223</Words>
  <Application>Microsoft Office PowerPoint</Application>
  <PresentationFormat>사용자 지정</PresentationFormat>
  <Paragraphs>78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674</cp:revision>
  <dcterms:created xsi:type="dcterms:W3CDTF">2022-10-23T12:09:39Z</dcterms:created>
  <dcterms:modified xsi:type="dcterms:W3CDTF">2023-02-03T17:31:02Z</dcterms:modified>
</cp:coreProperties>
</file>