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7" r:id="rId2"/>
    <p:sldId id="258" r:id="rId3"/>
    <p:sldId id="259" r:id="rId4"/>
    <p:sldId id="609" r:id="rId5"/>
    <p:sldId id="679" r:id="rId6"/>
    <p:sldId id="608" r:id="rId7"/>
    <p:sldId id="610" r:id="rId8"/>
    <p:sldId id="613" r:id="rId9"/>
    <p:sldId id="612" r:id="rId10"/>
    <p:sldId id="611" r:id="rId11"/>
    <p:sldId id="614" r:id="rId12"/>
    <p:sldId id="615" r:id="rId13"/>
    <p:sldId id="616" r:id="rId14"/>
    <p:sldId id="617" r:id="rId15"/>
    <p:sldId id="621" r:id="rId16"/>
    <p:sldId id="618" r:id="rId17"/>
    <p:sldId id="620" r:id="rId18"/>
    <p:sldId id="623" r:id="rId19"/>
    <p:sldId id="676" r:id="rId20"/>
    <p:sldId id="625" r:id="rId21"/>
    <p:sldId id="622" r:id="rId22"/>
    <p:sldId id="626" r:id="rId23"/>
    <p:sldId id="627" r:id="rId24"/>
    <p:sldId id="663" r:id="rId25"/>
    <p:sldId id="661" r:id="rId26"/>
    <p:sldId id="665" r:id="rId27"/>
    <p:sldId id="662" r:id="rId28"/>
    <p:sldId id="664" r:id="rId29"/>
    <p:sldId id="666" r:id="rId30"/>
    <p:sldId id="667" r:id="rId31"/>
    <p:sldId id="281" r:id="rId32"/>
    <p:sldId id="638" r:id="rId33"/>
    <p:sldId id="629" r:id="rId34"/>
    <p:sldId id="630" r:id="rId35"/>
    <p:sldId id="631" r:id="rId36"/>
    <p:sldId id="632" r:id="rId37"/>
    <p:sldId id="633" r:id="rId38"/>
    <p:sldId id="624" r:id="rId39"/>
    <p:sldId id="634" r:id="rId40"/>
    <p:sldId id="635" r:id="rId41"/>
    <p:sldId id="628" r:id="rId42"/>
    <p:sldId id="374" r:id="rId43"/>
    <p:sldId id="642" r:id="rId44"/>
    <p:sldId id="668" r:id="rId45"/>
    <p:sldId id="637" r:id="rId46"/>
    <p:sldId id="640" r:id="rId47"/>
    <p:sldId id="641" r:id="rId48"/>
    <p:sldId id="669" r:id="rId49"/>
    <p:sldId id="670" r:id="rId50"/>
    <p:sldId id="643" r:id="rId51"/>
    <p:sldId id="671" r:id="rId52"/>
    <p:sldId id="644" r:id="rId53"/>
    <p:sldId id="645" r:id="rId54"/>
    <p:sldId id="646" r:id="rId55"/>
    <p:sldId id="677" r:id="rId56"/>
    <p:sldId id="647" r:id="rId57"/>
    <p:sldId id="648" r:id="rId58"/>
    <p:sldId id="652" r:id="rId59"/>
    <p:sldId id="649" r:id="rId60"/>
    <p:sldId id="650" r:id="rId61"/>
    <p:sldId id="651" r:id="rId62"/>
    <p:sldId id="655" r:id="rId63"/>
    <p:sldId id="658" r:id="rId64"/>
    <p:sldId id="672" r:id="rId65"/>
    <p:sldId id="674" r:id="rId66"/>
    <p:sldId id="673" r:id="rId67"/>
    <p:sldId id="675" r:id="rId68"/>
    <p:sldId id="275" r:id="rId69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-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760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31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9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microsoft.com/office/2007/relationships/hdphoto" Target="../media/hdphoto2.wdp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microsoft.com/office/2007/relationships/hdphoto" Target="../media/hdphoto1.wdp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1.png"/><Relationship Id="rId4" Type="http://schemas.openxmlformats.org/officeDocument/2006/relationships/image" Target="../media/image8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8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microsoft.com/office/2007/relationships/hdphoto" Target="../media/hdphoto5.wdp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microsoft.com/office/2007/relationships/hdphoto" Target="../media/hdphoto4.wdp"/><Relationship Id="rId4" Type="http://schemas.openxmlformats.org/officeDocument/2006/relationships/image" Target="../media/image14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8" y="6629400"/>
            <a:ext cx="5391940" cy="2819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"/>
            <a:ext cx="7652109" cy="6219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200" y="571500"/>
            <a:ext cx="6246254" cy="1143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238956" y="1257300"/>
            <a:ext cx="3867443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820400" y="1638300"/>
            <a:ext cx="762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142927" y="36195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선언한 멤버들은 부모가 사용 할 수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3" name="곱셈 기호 12"/>
          <p:cNvSpPr/>
          <p:nvPr/>
        </p:nvSpPr>
        <p:spPr>
          <a:xfrm>
            <a:off x="10591800" y="630615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3EA5757A-45A8-043D-1E59-912A0C0ACD54}"/>
              </a:ext>
            </a:extLst>
          </p:cNvPr>
          <p:cNvCxnSpPr>
            <a:cxnSpLocks/>
          </p:cNvCxnSpPr>
          <p:nvPr/>
        </p:nvCxnSpPr>
        <p:spPr>
          <a:xfrm>
            <a:off x="4038600" y="785276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DD023E4-09CB-E630-3713-EF13AAA39862}"/>
              </a:ext>
            </a:extLst>
          </p:cNvPr>
          <p:cNvSpPr/>
          <p:nvPr/>
        </p:nvSpPr>
        <p:spPr>
          <a:xfrm>
            <a:off x="1143000" y="7547963"/>
            <a:ext cx="2895600" cy="11769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FDC5C11-4576-3DF1-B5B4-1996414515C1}"/>
              </a:ext>
            </a:extLst>
          </p:cNvPr>
          <p:cNvSpPr txBox="1"/>
          <p:nvPr/>
        </p:nvSpPr>
        <p:spPr>
          <a:xfrm>
            <a:off x="5334000" y="7547964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만든 멤버 메서드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530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8" y="6629400"/>
            <a:ext cx="5391940" cy="2819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"/>
            <a:ext cx="7652109" cy="6219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495300"/>
            <a:ext cx="6248400" cy="309311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964473" y="1838861"/>
            <a:ext cx="762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287000" y="3820061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생성자는 상속되지 않는다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곱셈 기호 8"/>
          <p:cNvSpPr/>
          <p:nvPr/>
        </p:nvSpPr>
        <p:spPr>
          <a:xfrm>
            <a:off x="11735873" y="831176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C46299A-4568-03E8-2C5C-09C49E40CF06}"/>
              </a:ext>
            </a:extLst>
          </p:cNvPr>
          <p:cNvSpPr/>
          <p:nvPr/>
        </p:nvSpPr>
        <p:spPr>
          <a:xfrm>
            <a:off x="990600" y="2919411"/>
            <a:ext cx="4267200" cy="1608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971314"/>
            <a:ext cx="7455297" cy="4953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8" y="7381514"/>
            <a:ext cx="4800601" cy="286738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047999" y="7874582"/>
            <a:ext cx="4191001" cy="802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629400" y="8816039"/>
            <a:ext cx="1173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 또한 디폴트 생성자를 만들어주지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xmlns="" id="{C6AEF150-2FF8-749D-FD0D-4B9CFE39AE0A}"/>
              </a:ext>
            </a:extLst>
          </p:cNvPr>
          <p:cNvCxnSpPr>
            <a:cxnSpLocks/>
          </p:cNvCxnSpPr>
          <p:nvPr/>
        </p:nvCxnSpPr>
        <p:spPr>
          <a:xfrm>
            <a:off x="5334000" y="386063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226722E-B4A6-350C-024A-350857F9CFC2}"/>
              </a:ext>
            </a:extLst>
          </p:cNvPr>
          <p:cNvSpPr/>
          <p:nvPr/>
        </p:nvSpPr>
        <p:spPr>
          <a:xfrm>
            <a:off x="1295400" y="3555830"/>
            <a:ext cx="4038600" cy="1694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D2A2ACA-4E3B-33FD-8AA1-210B5B666CC9}"/>
              </a:ext>
            </a:extLst>
          </p:cNvPr>
          <p:cNvSpPr txBox="1"/>
          <p:nvPr/>
        </p:nvSpPr>
        <p:spPr>
          <a:xfrm>
            <a:off x="6629400" y="3555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기본생성자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디폴트생성자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부모의 생성자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24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558500"/>
            <a:ext cx="6934200" cy="596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953000" y="6743700"/>
            <a:ext cx="929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명시적으로 선언하여 쓸 수도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191000" y="8190887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자세한 이유는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학습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496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66800" y="849630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상속은 무한히 내려갈수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"/>
            <a:ext cx="7331594" cy="320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43300"/>
            <a:ext cx="6172200" cy="45892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114300"/>
            <a:ext cx="755745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4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6477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단일상속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714500"/>
            <a:ext cx="6826087" cy="3581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181600" y="2324100"/>
            <a:ext cx="1676400" cy="525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71600" y="7623517"/>
            <a:ext cx="1280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자바는 복잡한 클래스관계를 막기 위해 다중 상속 안됨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58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143000" y="1459891"/>
            <a:ext cx="1158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클래스의 부모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toString, equal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같이 클래스에 기본적으로 필요한 메서드의 틀을 가지고 있다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객체는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형변환이 가능하다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6" name="그룹 1015">
            <a:extLst>
              <a:ext uri="{FF2B5EF4-FFF2-40B4-BE49-F238E27FC236}">
                <a16:creationId xmlns:a16="http://schemas.microsoft.com/office/drawing/2014/main" xmlns="" id="{76F5E01D-ECD6-A51D-DC2B-05DA1EBF93C7}"/>
              </a:ext>
            </a:extLst>
          </p:cNvPr>
          <p:cNvGrpSpPr/>
          <p:nvPr/>
        </p:nvGrpSpPr>
        <p:grpSpPr>
          <a:xfrm>
            <a:off x="7092192" y="6494903"/>
            <a:ext cx="3753082" cy="785575"/>
            <a:chOff x="7305119" y="3255660"/>
            <a:chExt cx="3753082" cy="785575"/>
          </a:xfrm>
        </p:grpSpPr>
        <p:pic>
          <p:nvPicPr>
            <p:cNvPr id="7" name="Object 52">
              <a:extLst>
                <a:ext uri="{FF2B5EF4-FFF2-40B4-BE49-F238E27FC236}">
                  <a16:creationId xmlns:a16="http://schemas.microsoft.com/office/drawing/2014/main" xmlns="" id="{D83975B3-46BC-7686-ECA1-1D7ECFA74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:a16="http://schemas.microsoft.com/office/drawing/2014/main" xmlns="" id="{008489BA-FEFA-DE7D-B3CD-53A358B82592}"/>
              </a:ext>
            </a:extLst>
          </p:cNvPr>
          <p:cNvGrpSpPr/>
          <p:nvPr/>
        </p:nvGrpSpPr>
        <p:grpSpPr>
          <a:xfrm>
            <a:off x="2590800" y="8067814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xmlns="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1">
            <a:extLst>
              <a:ext uri="{FF2B5EF4-FFF2-40B4-BE49-F238E27FC236}">
                <a16:creationId xmlns:a16="http://schemas.microsoft.com/office/drawing/2014/main" xmlns="" id="{7FE0C0A1-ABE4-F0EA-AFC1-4622C45C99E7}"/>
              </a:ext>
            </a:extLst>
          </p:cNvPr>
          <p:cNvGrpSpPr/>
          <p:nvPr/>
        </p:nvGrpSpPr>
        <p:grpSpPr>
          <a:xfrm>
            <a:off x="7233119" y="8067814"/>
            <a:ext cx="3393622" cy="1114286"/>
            <a:chOff x="7446046" y="4828571"/>
            <a:chExt cx="3393622" cy="1114286"/>
          </a:xfrm>
        </p:grpSpPr>
        <p:pic>
          <p:nvPicPr>
            <p:cNvPr id="11" name="Object 71">
              <a:extLst>
                <a:ext uri="{FF2B5EF4-FFF2-40B4-BE49-F238E27FC236}">
                  <a16:creationId xmlns:a16="http://schemas.microsoft.com/office/drawing/2014/main" xmlns="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2" name="그룹 1024">
            <a:extLst>
              <a:ext uri="{FF2B5EF4-FFF2-40B4-BE49-F238E27FC236}">
                <a16:creationId xmlns:a16="http://schemas.microsoft.com/office/drawing/2014/main" xmlns="" id="{8EB1611F-852C-9617-AEEB-CFA38FFF8001}"/>
              </a:ext>
            </a:extLst>
          </p:cNvPr>
          <p:cNvGrpSpPr/>
          <p:nvPr/>
        </p:nvGrpSpPr>
        <p:grpSpPr>
          <a:xfrm>
            <a:off x="11875438" y="8067814"/>
            <a:ext cx="3393622" cy="1114286"/>
            <a:chOff x="12088365" y="4828571"/>
            <a:chExt cx="3393622" cy="1114286"/>
          </a:xfrm>
        </p:grpSpPr>
        <p:pic>
          <p:nvPicPr>
            <p:cNvPr id="13" name="Object 81">
              <a:extLst>
                <a:ext uri="{FF2B5EF4-FFF2-40B4-BE49-F238E27FC236}">
                  <a16:creationId xmlns:a16="http://schemas.microsoft.com/office/drawing/2014/main" xmlns="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C41B7B2-904B-813A-22B8-239E383F4360}"/>
              </a:ext>
            </a:extLst>
          </p:cNvPr>
          <p:cNvSpPr txBox="1"/>
          <p:nvPr/>
        </p:nvSpPr>
        <p:spPr>
          <a:xfrm>
            <a:off x="8263995" y="6528040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68B80B8-3419-5C31-B2F2-084E536A2C1C}"/>
              </a:ext>
            </a:extLst>
          </p:cNvPr>
          <p:cNvSpPr txBox="1"/>
          <p:nvPr/>
        </p:nvSpPr>
        <p:spPr>
          <a:xfrm>
            <a:off x="3241645" y="8286972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B471B39-052C-65D2-3069-C74FA7421876}"/>
              </a:ext>
            </a:extLst>
          </p:cNvPr>
          <p:cNvSpPr txBox="1"/>
          <p:nvPr/>
        </p:nvSpPr>
        <p:spPr>
          <a:xfrm>
            <a:off x="7888580" y="8265628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A7E270B-9322-EABD-3A34-4D211B23AD38}"/>
              </a:ext>
            </a:extLst>
          </p:cNvPr>
          <p:cNvSpPr txBox="1"/>
          <p:nvPr/>
        </p:nvSpPr>
        <p:spPr>
          <a:xfrm>
            <a:off x="12470834" y="8286972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174A1CAB-41DB-CBE5-A53E-D1E78982E7D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287611" y="6953528"/>
            <a:ext cx="2722789" cy="111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9024489" y="73136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8238D4B2-69F6-F17A-0286-66A8FB19795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0876735" y="69127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8985514" y="5776868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" name="그룹 1021">
            <a:extLst>
              <a:ext uri="{FF2B5EF4-FFF2-40B4-BE49-F238E27FC236}">
                <a16:creationId xmlns:a16="http://schemas.microsoft.com/office/drawing/2014/main" xmlns="" id="{7FE0C0A1-ABE4-F0EA-AFC1-4622C45C99E7}"/>
              </a:ext>
            </a:extLst>
          </p:cNvPr>
          <p:cNvGrpSpPr/>
          <p:nvPr/>
        </p:nvGrpSpPr>
        <p:grpSpPr>
          <a:xfrm>
            <a:off x="7327678" y="4612215"/>
            <a:ext cx="3393622" cy="1114286"/>
            <a:chOff x="7446046" y="4828571"/>
            <a:chExt cx="3393622" cy="1114286"/>
          </a:xfrm>
        </p:grpSpPr>
        <p:pic>
          <p:nvPicPr>
            <p:cNvPr id="23" name="Object 71">
              <a:extLst>
                <a:ext uri="{FF2B5EF4-FFF2-40B4-BE49-F238E27FC236}">
                  <a16:creationId xmlns:a16="http://schemas.microsoft.com/office/drawing/2014/main" xmlns="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B471B39-052C-65D2-3069-C74FA7421876}"/>
              </a:ext>
            </a:extLst>
          </p:cNvPr>
          <p:cNvSpPr txBox="1"/>
          <p:nvPr/>
        </p:nvSpPr>
        <p:spPr>
          <a:xfrm>
            <a:off x="7884522" y="4838700"/>
            <a:ext cx="2326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Object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클래스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8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/>
      <p:bldP spid="16" grpId="0"/>
      <p:bldP spid="17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229100"/>
            <a:ext cx="8136726" cy="586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99" y="342900"/>
            <a:ext cx="7769525" cy="2133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7824" y="3520732"/>
            <a:ext cx="7602964" cy="162276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191731" y="5127018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583615" y="4457700"/>
            <a:ext cx="123678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220200" y="618773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602307" y="5180649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955215" y="4457700"/>
            <a:ext cx="329418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429999" y="6202385"/>
            <a:ext cx="3124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4554201" y="4332115"/>
            <a:ext cx="2606588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5897926" y="5143500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4725619" y="6165236"/>
            <a:ext cx="3360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객체주소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511126" y="3429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Object.toString()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76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4" grpId="0"/>
      <p:bldP spid="15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26" y="1144003"/>
            <a:ext cx="5661074" cy="42491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056" y="3263808"/>
            <a:ext cx="2286000" cy="14511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511126" y="1143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Object.equal()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B2E40E7-B15E-9EA6-EFD8-4ED90FD02024}"/>
              </a:ext>
            </a:extLst>
          </p:cNvPr>
          <p:cNvSpPr txBox="1"/>
          <p:nvPr/>
        </p:nvSpPr>
        <p:spPr>
          <a:xfrm>
            <a:off x="6019800" y="6743700"/>
            <a:ext cx="5661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왜 </a:t>
            </a:r>
            <a:r>
              <a:rPr lang="en-US" altLang="ko-KR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false </a:t>
            </a:r>
            <a:r>
              <a:rPr lang="ko-KR" altLang="en-US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나올까</a:t>
            </a:r>
            <a:r>
              <a:rPr lang="en-US" altLang="ko-KR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653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8A11577B-181A-D2EE-FC51-7CAA290A4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180153"/>
              </p:ext>
            </p:extLst>
          </p:nvPr>
        </p:nvGraphicFramePr>
        <p:xfrm>
          <a:off x="11201400" y="1548489"/>
          <a:ext cx="5410200" cy="1070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xmlns="" val="1461783557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xmlns="" val="19968008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0872532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할아버지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850605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408C75C-0D67-3578-88F1-465A8F00E877}"/>
              </a:ext>
            </a:extLst>
          </p:cNvPr>
          <p:cNvSpPr txBox="1"/>
          <p:nvPr/>
        </p:nvSpPr>
        <p:spPr>
          <a:xfrm>
            <a:off x="2438400" y="671286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gp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005AFBC-97FF-3021-2887-82C5E2BD54ED}"/>
              </a:ext>
            </a:extLst>
          </p:cNvPr>
          <p:cNvSpPr txBox="1"/>
          <p:nvPr/>
        </p:nvSpPr>
        <p:spPr>
          <a:xfrm>
            <a:off x="2475255" y="1730024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6BBC6F04-BCC1-EE8E-FB7A-3E80F86E25CE}"/>
              </a:ext>
            </a:extLst>
          </p:cNvPr>
          <p:cNvGrpSpPr/>
          <p:nvPr/>
        </p:nvGrpSpPr>
        <p:grpSpPr>
          <a:xfrm>
            <a:off x="2169757" y="1698481"/>
            <a:ext cx="2748642" cy="950084"/>
            <a:chOff x="3276600" y="5735258"/>
            <a:chExt cx="2748642" cy="950084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1509BDBB-FF7B-E563-BF4A-8BF3814D5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F6CC9F0D-408E-7EE8-01EA-19A2DBFC2F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xmlns="" id="{CCE999DD-F864-C8E3-53EC-078DCFEA66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F053F960-C88E-479C-75E1-2C017B1C1A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A3939F-10B4-328A-C81B-5F9806AE3B7B}"/>
              </a:ext>
            </a:extLst>
          </p:cNvPr>
          <p:cNvSpPr txBox="1"/>
          <p:nvPr/>
        </p:nvSpPr>
        <p:spPr>
          <a:xfrm>
            <a:off x="2432958" y="5662971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gp2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1133D29-98FC-2BDE-0F78-BDD3B6910F65}"/>
              </a:ext>
            </a:extLst>
          </p:cNvPr>
          <p:cNvSpPr txBox="1"/>
          <p:nvPr/>
        </p:nvSpPr>
        <p:spPr>
          <a:xfrm>
            <a:off x="2469813" y="6721709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0x300B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3FB47612-A1A4-674F-CFC2-3B375CE54546}"/>
              </a:ext>
            </a:extLst>
          </p:cNvPr>
          <p:cNvGrpSpPr/>
          <p:nvPr/>
        </p:nvGrpSpPr>
        <p:grpSpPr>
          <a:xfrm>
            <a:off x="2164315" y="6690166"/>
            <a:ext cx="2748642" cy="950084"/>
            <a:chOff x="3276600" y="5735258"/>
            <a:chExt cx="2748642" cy="950084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82C0FED1-6AA6-8C25-3BEC-1845679761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952F68E9-2A7C-7573-3201-EAEB380B16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A3CBBDDB-C021-9B17-E50E-7D7EAF66B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02BF6B79-1244-05B6-28B6-F6C8AB87CD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xmlns="" id="{C2EC2FF0-D773-20CF-F5ED-75C0AA6AB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066101"/>
              </p:ext>
            </p:extLst>
          </p:nvPr>
        </p:nvGraphicFramePr>
        <p:xfrm>
          <a:off x="11168743" y="6540174"/>
          <a:ext cx="5410200" cy="1070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xmlns="" val="1461783557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xmlns="" val="19968008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0872532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할아버지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85060500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9CAEF210-A8CC-DAA1-7605-0FE4CA61E886}"/>
              </a:ext>
            </a:extLst>
          </p:cNvPr>
          <p:cNvCxnSpPr>
            <a:cxnSpLocks/>
            <a:stCxn id="19" idx="1"/>
            <a:endCxn id="13" idx="3"/>
          </p:cNvCxnSpPr>
          <p:nvPr/>
        </p:nvCxnSpPr>
        <p:spPr>
          <a:xfrm flipH="1">
            <a:off x="5026344" y="7075652"/>
            <a:ext cx="61423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95C921CA-9274-4108-3641-62943EB4A2D2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5031786" y="2083967"/>
            <a:ext cx="61696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A52A14D2-C3E9-2D83-1E32-951172FC478B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3962400" y="3645666"/>
            <a:ext cx="918807" cy="28945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D128135-4515-BD21-076E-C2F76EBF1437}"/>
              </a:ext>
            </a:extLst>
          </p:cNvPr>
          <p:cNvSpPr txBox="1"/>
          <p:nvPr/>
        </p:nvSpPr>
        <p:spPr>
          <a:xfrm>
            <a:off x="3530472" y="2814669"/>
            <a:ext cx="2701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equals()</a:t>
            </a:r>
          </a:p>
        </p:txBody>
      </p:sp>
    </p:spTree>
    <p:extLst>
      <p:ext uri="{BB962C8B-B14F-4D97-AF65-F5344CB8AC3E}">
        <p14:creationId xmlns:p14="http://schemas.microsoft.com/office/powerpoint/2010/main" val="274559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8121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Part09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0"/>
            <a:ext cx="7696200" cy="65992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6743700"/>
            <a:ext cx="3113314" cy="1676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38" y="190500"/>
            <a:ext cx="7488461" cy="51858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38" y="5448300"/>
            <a:ext cx="4677674" cy="17742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695799D-94C1-CA9F-45DE-0CE5A8324559}"/>
              </a:ext>
            </a:extLst>
          </p:cNvPr>
          <p:cNvSpPr txBox="1"/>
          <p:nvPr/>
        </p:nvSpPr>
        <p:spPr>
          <a:xfrm>
            <a:off x="3352800" y="8715970"/>
            <a:ext cx="11087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object.equals</a:t>
            </a:r>
            <a:r>
              <a:rPr lang="ko-KR" altLang="en-US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은 주소를 비교한다</a:t>
            </a:r>
            <a:r>
              <a:rPr lang="en-US" altLang="ko-KR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945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포함관계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38300"/>
            <a:ext cx="6019800" cy="601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33400" y="8741145"/>
            <a:ext cx="18527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상속과 마찬가지로 멤버변수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 들을 사용 할 수 있는데 </a:t>
            </a:r>
            <a:r>
              <a:rPr lang="ko-KR" altLang="en-US" sz="40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똑같은거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아닌가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616612"/>
            <a:ext cx="7633140" cy="482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69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1015"/>
          <p:cNvGrpSpPr/>
          <p:nvPr/>
        </p:nvGrpSpPr>
        <p:grpSpPr>
          <a:xfrm>
            <a:off x="2538912" y="5995179"/>
            <a:ext cx="121648" cy="121648"/>
            <a:chOff x="2538912" y="5995179"/>
            <a:chExt cx="121648" cy="121648"/>
          </a:xfrm>
        </p:grpSpPr>
        <p:pic>
          <p:nvPicPr>
            <p:cNvPr id="82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83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84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85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86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8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90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91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2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93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4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95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6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99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0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1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03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4267200" y="3240413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is a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2344078" y="324041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has a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124200" y="569452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상속으로 표현한다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124200" y="65913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범주에 속한다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124200" y="7421327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전기차 와의 관계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1277600" y="5654814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멤버변수로 표현한다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1264862" y="6655191"/>
            <a:ext cx="6784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소유나 일부분을 나타낸다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1277600" y="74295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핸들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과의 관계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156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85800" y="239441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466AA1F-9098-4B5C-E98B-FF40B15DCDE3}"/>
              </a:ext>
            </a:extLst>
          </p:cNvPr>
          <p:cNvSpPr txBox="1"/>
          <p:nvPr/>
        </p:nvSpPr>
        <p:spPr>
          <a:xfrm>
            <a:off x="1128486" y="1181100"/>
            <a:ext cx="1685471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Car,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상속관계를 만들어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보자</a:t>
            </a:r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normal)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Oil , int speed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멤버변수를 각각의 클래스에 맞게 적절히 만들자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1"/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(Oil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모든 차량이 다 있어야 하는 변수인가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?..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전기차라면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..?)</a:t>
            </a:r>
          </a:p>
          <a:p>
            <a:pPr marL="571500" indent="-571500">
              <a:buFontTx/>
              <a:buChar char="-"/>
            </a:pP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void go(int speed) 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속도를 멤버변수에 저장한다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void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stop()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속도를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만든다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981700"/>
            <a:ext cx="6923255" cy="27248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698" y="5981700"/>
            <a:ext cx="2338603" cy="20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23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2C5CAD3-6601-2262-55D4-98A13B10F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95299"/>
            <a:ext cx="7467600" cy="86681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07AF2DA-9563-061F-1C99-ED0CC1E65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328" y="533399"/>
            <a:ext cx="9617472" cy="37936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237FE5FE-73A4-460A-C18F-2B34149F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" y="495300"/>
            <a:ext cx="7467600" cy="86681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73CCAE62-C79A-BA88-4EA8-6DC6F05316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29600" y="571500"/>
            <a:ext cx="9617472" cy="379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4C72A80-3131-1BEE-91F5-8BB94F20F622}"/>
              </a:ext>
            </a:extLst>
          </p:cNvPr>
          <p:cNvSpPr txBox="1"/>
          <p:nvPr/>
        </p:nvSpPr>
        <p:spPr>
          <a:xfrm>
            <a:off x="533400" y="571500"/>
            <a:ext cx="1645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Door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포함관계를 만들어보자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개수는 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개이다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9BF22145-FC6D-D18A-3911-E9625B6CE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667189"/>
              </p:ext>
            </p:extLst>
          </p:nvPr>
        </p:nvGraphicFramePr>
        <p:xfrm>
          <a:off x="10667999" y="2354580"/>
          <a:ext cx="7162801" cy="3627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593">
                  <a:extLst>
                    <a:ext uri="{9D8B030D-6E8A-4147-A177-3AD203B41FA5}">
                      <a16:colId xmlns:a16="http://schemas.microsoft.com/office/drawing/2014/main" xmlns="" val="1278239369"/>
                    </a:ext>
                  </a:extLst>
                </a:gridCol>
                <a:gridCol w="2122311">
                  <a:extLst>
                    <a:ext uri="{9D8B030D-6E8A-4147-A177-3AD203B41FA5}">
                      <a16:colId xmlns:a16="http://schemas.microsoft.com/office/drawing/2014/main" xmlns="" val="1054292436"/>
                    </a:ext>
                  </a:extLst>
                </a:gridCol>
                <a:gridCol w="3271897">
                  <a:extLst>
                    <a:ext uri="{9D8B030D-6E8A-4147-A177-3AD203B41FA5}">
                      <a16:colId xmlns:a16="http://schemas.microsoft.com/office/drawing/2014/main" xmlns="" val="225730716"/>
                    </a:ext>
                  </a:extLst>
                </a:gridCol>
              </a:tblGrid>
              <a:tr h="5495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Door</a:t>
                      </a:r>
                      <a:endParaRPr lang="ko-KR" altLang="en-US" sz="24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4211035"/>
                  </a:ext>
                </a:extLst>
              </a:tr>
              <a:tr h="5495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ea typeface="G마켓 산스 Medium" panose="02000000000000000000"/>
                        </a:rPr>
                        <a:t>bool </a:t>
                      </a:r>
                      <a:r>
                        <a:rPr lang="en-US" altLang="ko-KR" sz="2400" dirty="0" err="1">
                          <a:ea typeface="G마켓 산스 Medium" panose="02000000000000000000"/>
                        </a:rPr>
                        <a:t>isOpen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ea typeface="G마켓 산스 Medium" panose="02000000000000000000"/>
                        </a:rPr>
                        <a:t>문 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열림 여부</a:t>
                      </a:r>
                      <a:endParaRPr lang="en-US" altLang="ko-KR" sz="24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13197181"/>
                  </a:ext>
                </a:extLst>
              </a:tr>
              <a:tr h="1428866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>
                          <a:ea typeface="G마켓 산스 Medium" panose="02000000000000000000"/>
                        </a:rPr>
                        <a:t>ex)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운전석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조수석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운전석 뒷문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조수석 뒷문</a:t>
                      </a:r>
                      <a:endParaRPr lang="en-US" altLang="ko-KR" sz="24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95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ea typeface="G마켓 산스 Medium" panose="02000000000000000000"/>
                        </a:rPr>
                        <a:t>void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open</a:t>
                      </a:r>
                      <a:r>
                        <a:rPr lang="en-US" altLang="ko-KR" sz="24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ea typeface="G마켓 산스 Medium" panose="02000000000000000000"/>
                        </a:rPr>
                        <a:t>문을 연다</a:t>
                      </a:r>
                      <a:endParaRPr lang="en-US" altLang="ko-KR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80857763"/>
                  </a:ext>
                </a:extLst>
              </a:tr>
              <a:tr h="549564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ea typeface="G마켓 산스 Medium" panose="02000000000000000000"/>
                        </a:rPr>
                        <a:t>void close</a:t>
                      </a:r>
                      <a:r>
                        <a:rPr lang="en-US" altLang="ko-KR" sz="24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ea typeface="G마켓 산스 Medium" panose="02000000000000000000"/>
                        </a:rPr>
                        <a:t>문을 닫는다</a:t>
                      </a:r>
                      <a:r>
                        <a:rPr lang="en-US" altLang="ko-KR" sz="24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3387718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354580"/>
            <a:ext cx="9701321" cy="5334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02" y="5707380"/>
            <a:ext cx="9701321" cy="18601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923DFA7-A093-8BEE-D1D2-0072FE83A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44" y="7932419"/>
            <a:ext cx="6873355" cy="222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9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48C8AD1C-41CC-C6CB-2FBA-8CFE37A73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5676900"/>
            <a:ext cx="9448800" cy="44974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06D3336B-16C2-810F-B9F0-FF9A549A0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3" y="28154"/>
            <a:ext cx="7413326" cy="55725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9697E52-07D3-F4D8-6405-1B8B7906E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999" y="28154"/>
            <a:ext cx="8965979" cy="557254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1DA5602A-2EEA-8A84-7CBB-19F9A1938E18}"/>
              </a:ext>
            </a:extLst>
          </p:cNvPr>
          <p:cNvSpPr/>
          <p:nvPr/>
        </p:nvSpPr>
        <p:spPr>
          <a:xfrm>
            <a:off x="0" y="28154"/>
            <a:ext cx="18135600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2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77D0E5D-2B21-3701-B400-D1B6B86913C5}"/>
              </a:ext>
            </a:extLst>
          </p:cNvPr>
          <p:cNvSpPr txBox="1"/>
          <p:nvPr/>
        </p:nvSpPr>
        <p:spPr>
          <a:xfrm>
            <a:off x="609600" y="419100"/>
            <a:ext cx="17449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ElectricCar,HibrideCar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만들고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둘다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battery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가지도록 하자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battery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전기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하이브리드 </a:t>
            </a:r>
            <a:r>
              <a:rPr lang="ko-KR" altLang="en-US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둘다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선언하면 코드 중복이다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Car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선언하면 </a:t>
            </a:r>
            <a:r>
              <a:rPr lang="en-US" altLang="ko-KR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역시 배터리를 가지게 된다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</a:t>
            </a:r>
            <a:r>
              <a:rPr lang="ko-KR" altLang="en-US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기름차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역시 현실에선 배터리가 있지만 없다고 가정하자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둘다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Charge(int power)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가지고 충전 할 수 있어야 한다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924300"/>
            <a:ext cx="980719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54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FF6D0813-174C-2AEF-7FE3-84BE351DB13F}"/>
              </a:ext>
            </a:extLst>
          </p:cNvPr>
          <p:cNvGrpSpPr/>
          <p:nvPr/>
        </p:nvGrpSpPr>
        <p:grpSpPr>
          <a:xfrm>
            <a:off x="2273522" y="5170099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1CC1D4DA-CAEC-480A-11F0-8148A6DB0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xmlns="" id="{72567BE2-4142-1507-51C7-02AD44A47DD9}"/>
              </a:ext>
            </a:extLst>
          </p:cNvPr>
          <p:cNvGrpSpPr/>
          <p:nvPr/>
        </p:nvGrpSpPr>
        <p:grpSpPr>
          <a:xfrm>
            <a:off x="6915841" y="5170099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xmlns="" id="{6CBB375A-1078-96AD-A230-8D0F54637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xmlns="" id="{63321723-62E2-1BED-BC51-1AE6B794C21A}"/>
              </a:ext>
            </a:extLst>
          </p:cNvPr>
          <p:cNvGrpSpPr/>
          <p:nvPr/>
        </p:nvGrpSpPr>
        <p:grpSpPr>
          <a:xfrm>
            <a:off x="11558160" y="5170099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xmlns="" id="{FF21B703-2154-73EB-EFE3-403DB42CE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0722A3F-9C07-13EF-33C8-2013F2F3B499}"/>
              </a:ext>
            </a:extLst>
          </p:cNvPr>
          <p:cNvSpPr txBox="1"/>
          <p:nvPr/>
        </p:nvSpPr>
        <p:spPr>
          <a:xfrm>
            <a:off x="2924367" y="5389257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C2687E4-55C4-46C9-3639-4A50B8AF6A20}"/>
              </a:ext>
            </a:extLst>
          </p:cNvPr>
          <p:cNvSpPr txBox="1"/>
          <p:nvPr/>
        </p:nvSpPr>
        <p:spPr>
          <a:xfrm>
            <a:off x="7571302" y="5367913"/>
            <a:ext cx="2353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6CB367E-6999-25FC-D777-1F8582B9351B}"/>
              </a:ext>
            </a:extLst>
          </p:cNvPr>
          <p:cNvSpPr txBox="1"/>
          <p:nvPr/>
        </p:nvSpPr>
        <p:spPr>
          <a:xfrm>
            <a:off x="12153556" y="5389257"/>
            <a:ext cx="240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HibrideCar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CC609457-2107-75A0-2F00-A0E67DEB2838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3970333" y="2828786"/>
            <a:ext cx="4736878" cy="2341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55D90E96-AA0B-76A3-FCFC-15783D2FBFC3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707211" y="2828786"/>
            <a:ext cx="6086" cy="22689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075EBFC3-8A3D-CB55-A397-FDDB8D6684CB}"/>
              </a:ext>
            </a:extLst>
          </p:cNvPr>
          <p:cNvCxnSpPr>
            <a:cxnSpLocks/>
            <a:stCxn id="21" idx="2"/>
            <a:endCxn id="11" idx="0"/>
          </p:cNvCxnSpPr>
          <p:nvPr/>
        </p:nvCxnSpPr>
        <p:spPr>
          <a:xfrm>
            <a:off x="8707211" y="2828786"/>
            <a:ext cx="4547760" cy="2341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021">
            <a:extLst>
              <a:ext uri="{FF2B5EF4-FFF2-40B4-BE49-F238E27FC236}">
                <a16:creationId xmlns:a16="http://schemas.microsoft.com/office/drawing/2014/main" xmlns="" id="{3B7AC103-DB0D-2EC0-2927-68EB5A23CFC5}"/>
              </a:ext>
            </a:extLst>
          </p:cNvPr>
          <p:cNvGrpSpPr/>
          <p:nvPr/>
        </p:nvGrpSpPr>
        <p:grpSpPr>
          <a:xfrm>
            <a:off x="7010400" y="1714500"/>
            <a:ext cx="3393622" cy="1114286"/>
            <a:chOff x="7446046" y="4828571"/>
            <a:chExt cx="3393622" cy="1114286"/>
          </a:xfrm>
        </p:grpSpPr>
        <p:pic>
          <p:nvPicPr>
            <p:cNvPr id="21" name="Object 71">
              <a:extLst>
                <a:ext uri="{FF2B5EF4-FFF2-40B4-BE49-F238E27FC236}">
                  <a16:creationId xmlns:a16="http://schemas.microsoft.com/office/drawing/2014/main" xmlns="" id="{7BA0A3B2-1A1D-CB2E-6589-4B82F0F47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98C665C-D69B-4557-A621-332E8BC5BD44}"/>
              </a:ext>
            </a:extLst>
          </p:cNvPr>
          <p:cNvSpPr txBox="1"/>
          <p:nvPr/>
        </p:nvSpPr>
        <p:spPr>
          <a:xfrm>
            <a:off x="8229600" y="1630859"/>
            <a:ext cx="10342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3" name="그룹 1021">
            <a:extLst>
              <a:ext uri="{FF2B5EF4-FFF2-40B4-BE49-F238E27FC236}">
                <a16:creationId xmlns:a16="http://schemas.microsoft.com/office/drawing/2014/main" xmlns="" id="{2B6256D3-01DD-B519-81CE-63FC43E28B52}"/>
              </a:ext>
            </a:extLst>
          </p:cNvPr>
          <p:cNvGrpSpPr/>
          <p:nvPr/>
        </p:nvGrpSpPr>
        <p:grpSpPr>
          <a:xfrm>
            <a:off x="11922578" y="1714500"/>
            <a:ext cx="3393622" cy="1114286"/>
            <a:chOff x="7446046" y="4828571"/>
            <a:chExt cx="3393622" cy="1114286"/>
          </a:xfrm>
        </p:grpSpPr>
        <p:pic>
          <p:nvPicPr>
            <p:cNvPr id="24" name="Object 71">
              <a:extLst>
                <a:ext uri="{FF2B5EF4-FFF2-40B4-BE49-F238E27FC236}">
                  <a16:creationId xmlns:a16="http://schemas.microsoft.com/office/drawing/2014/main" xmlns="" id="{3999A018-81A5-EEDD-8EFB-77A6DBBC6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BB88292-94F9-5DB8-CB9E-2AED0638CE03}"/>
              </a:ext>
            </a:extLst>
          </p:cNvPr>
          <p:cNvSpPr txBox="1"/>
          <p:nvPr/>
        </p:nvSpPr>
        <p:spPr>
          <a:xfrm>
            <a:off x="12963732" y="1799023"/>
            <a:ext cx="14638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60D95C2-B256-7857-7EE3-5CEB710E4DBE}"/>
              </a:ext>
            </a:extLst>
          </p:cNvPr>
          <p:cNvSpPr txBox="1"/>
          <p:nvPr/>
        </p:nvSpPr>
        <p:spPr>
          <a:xfrm>
            <a:off x="7206917" y="2172205"/>
            <a:ext cx="1116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D5E72D79-1A7F-84E5-FD79-44305EF53B3A}"/>
              </a:ext>
            </a:extLst>
          </p:cNvPr>
          <p:cNvCxnSpPr>
            <a:cxnSpLocks/>
          </p:cNvCxnSpPr>
          <p:nvPr/>
        </p:nvCxnSpPr>
        <p:spPr>
          <a:xfrm flipH="1">
            <a:off x="10439400" y="2247900"/>
            <a:ext cx="13704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F1C42333-BA8B-4BAB-2ECA-18FB7ED2E539}"/>
              </a:ext>
            </a:extLst>
          </p:cNvPr>
          <p:cNvSpPr/>
          <p:nvPr/>
        </p:nvSpPr>
        <p:spPr>
          <a:xfrm>
            <a:off x="0" y="28154"/>
            <a:ext cx="18135600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52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>
            <a:extLst>
              <a:ext uri="{FF2B5EF4-FFF2-40B4-BE49-F238E27FC236}">
                <a16:creationId xmlns:a16="http://schemas.microsoft.com/office/drawing/2014/main" xmlns="" id="{040504CF-6BB7-1FE0-5AE0-FA417D087623}"/>
              </a:ext>
            </a:extLst>
          </p:cNvPr>
          <p:cNvGrpSpPr/>
          <p:nvPr/>
        </p:nvGrpSpPr>
        <p:grpSpPr>
          <a:xfrm>
            <a:off x="8663332" y="4208903"/>
            <a:ext cx="3753082" cy="785575"/>
            <a:chOff x="7305119" y="3255660"/>
            <a:chExt cx="3753082" cy="785575"/>
          </a:xfrm>
        </p:grpSpPr>
        <p:pic>
          <p:nvPicPr>
            <p:cNvPr id="5" name="Object 52">
              <a:extLst>
                <a:ext uri="{FF2B5EF4-FFF2-40B4-BE49-F238E27FC236}">
                  <a16:creationId xmlns:a16="http://schemas.microsoft.com/office/drawing/2014/main" xmlns="" id="{B39A0CCA-90B5-9203-05F4-4C58DCD7E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132A09D5-8629-69D6-8BC6-AA335853C834}"/>
              </a:ext>
            </a:extLst>
          </p:cNvPr>
          <p:cNvGrpSpPr/>
          <p:nvPr/>
        </p:nvGrpSpPr>
        <p:grpSpPr>
          <a:xfrm>
            <a:off x="2273522" y="5170099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70B56A8A-2F1F-1038-7A05-14F8F16B7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xmlns="" id="{0CC477DA-AA27-4274-BDF5-DAB3FD176CFE}"/>
              </a:ext>
            </a:extLst>
          </p:cNvPr>
          <p:cNvGrpSpPr/>
          <p:nvPr/>
        </p:nvGrpSpPr>
        <p:grpSpPr>
          <a:xfrm>
            <a:off x="8804259" y="5781814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xmlns="" id="{181FBF60-0EB2-C1D5-852A-1E1A74801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xmlns="" id="{522E4010-4303-2F70-E40B-05544D6CBD36}"/>
              </a:ext>
            </a:extLst>
          </p:cNvPr>
          <p:cNvGrpSpPr/>
          <p:nvPr/>
        </p:nvGrpSpPr>
        <p:grpSpPr>
          <a:xfrm>
            <a:off x="13446578" y="5781814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xmlns="" id="{B3E2F3B9-29E2-9DD1-A782-DCCAA0C13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2EF9009-8F0D-4724-25F0-53DB591E45ED}"/>
              </a:ext>
            </a:extLst>
          </p:cNvPr>
          <p:cNvSpPr txBox="1"/>
          <p:nvPr/>
        </p:nvSpPr>
        <p:spPr>
          <a:xfrm>
            <a:off x="9660819" y="4242040"/>
            <a:ext cx="228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D221D2D-9D22-BBFE-703F-F9E61CE015B5}"/>
              </a:ext>
            </a:extLst>
          </p:cNvPr>
          <p:cNvSpPr txBox="1"/>
          <p:nvPr/>
        </p:nvSpPr>
        <p:spPr>
          <a:xfrm>
            <a:off x="2924367" y="5389257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81880A9-53CC-1EBC-648F-EB9C48F321D8}"/>
              </a:ext>
            </a:extLst>
          </p:cNvPr>
          <p:cNvSpPr txBox="1"/>
          <p:nvPr/>
        </p:nvSpPr>
        <p:spPr>
          <a:xfrm>
            <a:off x="9459720" y="5979628"/>
            <a:ext cx="2353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4A1F0B7-5832-48DC-FF9F-A7CF8EECC8BD}"/>
              </a:ext>
            </a:extLst>
          </p:cNvPr>
          <p:cNvSpPr txBox="1"/>
          <p:nvPr/>
        </p:nvSpPr>
        <p:spPr>
          <a:xfrm>
            <a:off x="14041974" y="6000972"/>
            <a:ext cx="240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HibrideCar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36C06701-27C0-0CAE-3DDF-E1D3361C970F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3970333" y="2828786"/>
            <a:ext cx="4736878" cy="2341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2AB7E563-7EBC-2C42-0B1C-F8FABBE2C696}"/>
              </a:ext>
            </a:extLst>
          </p:cNvPr>
          <p:cNvCxnSpPr>
            <a:cxnSpLocks/>
          </p:cNvCxnSpPr>
          <p:nvPr/>
        </p:nvCxnSpPr>
        <p:spPr>
          <a:xfrm>
            <a:off x="10595629" y="50276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C38012CD-A73E-90AA-6309-1187C2579F4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2447875" y="46267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F6E54C16-A7F6-D050-0FB8-19CC459EC51C}"/>
              </a:ext>
            </a:extLst>
          </p:cNvPr>
          <p:cNvCxnSpPr>
            <a:cxnSpLocks/>
          </p:cNvCxnSpPr>
          <p:nvPr/>
        </p:nvCxnSpPr>
        <p:spPr>
          <a:xfrm>
            <a:off x="8668236" y="2879153"/>
            <a:ext cx="1927393" cy="1329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021">
            <a:extLst>
              <a:ext uri="{FF2B5EF4-FFF2-40B4-BE49-F238E27FC236}">
                <a16:creationId xmlns:a16="http://schemas.microsoft.com/office/drawing/2014/main" xmlns="" id="{3B5966C3-2E69-9409-A7B7-09F684BCA18C}"/>
              </a:ext>
            </a:extLst>
          </p:cNvPr>
          <p:cNvGrpSpPr/>
          <p:nvPr/>
        </p:nvGrpSpPr>
        <p:grpSpPr>
          <a:xfrm>
            <a:off x="7010400" y="1714500"/>
            <a:ext cx="3393622" cy="1114286"/>
            <a:chOff x="7446046" y="4828571"/>
            <a:chExt cx="3393622" cy="1114286"/>
          </a:xfrm>
        </p:grpSpPr>
        <p:pic>
          <p:nvPicPr>
            <p:cNvPr id="21" name="Object 71">
              <a:extLst>
                <a:ext uri="{FF2B5EF4-FFF2-40B4-BE49-F238E27FC236}">
                  <a16:creationId xmlns:a16="http://schemas.microsoft.com/office/drawing/2014/main" xmlns="" id="{9BB3D9C7-524C-2ECB-5EA4-BADF6061F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E57763C-AF2D-6B74-13BD-EC57AFB88E9A}"/>
              </a:ext>
            </a:extLst>
          </p:cNvPr>
          <p:cNvSpPr txBox="1"/>
          <p:nvPr/>
        </p:nvSpPr>
        <p:spPr>
          <a:xfrm>
            <a:off x="8229600" y="1630859"/>
            <a:ext cx="10342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3" name="그룹 1021">
            <a:extLst>
              <a:ext uri="{FF2B5EF4-FFF2-40B4-BE49-F238E27FC236}">
                <a16:creationId xmlns:a16="http://schemas.microsoft.com/office/drawing/2014/main" xmlns="" id="{9C4C4FD8-FC12-A61C-9EED-29A1A3498DA6}"/>
              </a:ext>
            </a:extLst>
          </p:cNvPr>
          <p:cNvGrpSpPr/>
          <p:nvPr/>
        </p:nvGrpSpPr>
        <p:grpSpPr>
          <a:xfrm>
            <a:off x="11922578" y="1714500"/>
            <a:ext cx="3393622" cy="1114286"/>
            <a:chOff x="7446046" y="4828571"/>
            <a:chExt cx="3393622" cy="1114286"/>
          </a:xfrm>
        </p:grpSpPr>
        <p:pic>
          <p:nvPicPr>
            <p:cNvPr id="24" name="Object 71">
              <a:extLst>
                <a:ext uri="{FF2B5EF4-FFF2-40B4-BE49-F238E27FC236}">
                  <a16:creationId xmlns:a16="http://schemas.microsoft.com/office/drawing/2014/main" xmlns="" id="{16F12E31-8AA2-157E-AFE1-D820F2DB2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04690F3-DEE8-4E91-238D-4897497A6A1C}"/>
              </a:ext>
            </a:extLst>
          </p:cNvPr>
          <p:cNvSpPr txBox="1"/>
          <p:nvPr/>
        </p:nvSpPr>
        <p:spPr>
          <a:xfrm>
            <a:off x="12963732" y="1799023"/>
            <a:ext cx="14638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1095850-8F0E-5C56-CF17-BF9A8AB1B18F}"/>
              </a:ext>
            </a:extLst>
          </p:cNvPr>
          <p:cNvSpPr txBox="1"/>
          <p:nvPr/>
        </p:nvSpPr>
        <p:spPr>
          <a:xfrm>
            <a:off x="7206917" y="2172205"/>
            <a:ext cx="1116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D0642274-09C3-03F5-2269-2BBD9CA1771C}"/>
              </a:ext>
            </a:extLst>
          </p:cNvPr>
          <p:cNvCxnSpPr>
            <a:cxnSpLocks/>
          </p:cNvCxnSpPr>
          <p:nvPr/>
        </p:nvCxnSpPr>
        <p:spPr>
          <a:xfrm flipH="1">
            <a:off x="10439400" y="2247900"/>
            <a:ext cx="13704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56BE7DA5-0B48-2DEF-57C9-B4EC36A563B7}"/>
              </a:ext>
            </a:extLst>
          </p:cNvPr>
          <p:cNvSpPr/>
          <p:nvPr/>
        </p:nvSpPr>
        <p:spPr>
          <a:xfrm>
            <a:off x="0" y="28154"/>
            <a:ext cx="18135600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81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4188683" y="5254704"/>
            <a:ext cx="18133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9B70F69-B85D-0361-3544-F3F98D620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82170"/>
            <a:ext cx="7730276" cy="50709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F6CB6BB-7EC3-1841-2B12-9709A378F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705756"/>
            <a:ext cx="9449040" cy="17943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597DBDC-FAEA-7E62-7E2D-B38E83E2E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714" y="2857500"/>
            <a:ext cx="9465501" cy="179433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2CEF6A5-6668-1319-29CA-8C09BF2DE6ED}"/>
              </a:ext>
            </a:extLst>
          </p:cNvPr>
          <p:cNvSpPr/>
          <p:nvPr/>
        </p:nvSpPr>
        <p:spPr>
          <a:xfrm>
            <a:off x="0" y="28154"/>
            <a:ext cx="18135600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5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066800" y="4191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 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282583" y="7978244"/>
            <a:ext cx="1600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부모로부터 물려 받음 멤버변수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자식이 새롭게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덮어쓰는것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19300"/>
            <a:ext cx="8428535" cy="4800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734" y="1954813"/>
            <a:ext cx="8030866" cy="4879741"/>
          </a:xfrm>
          <a:prstGeom prst="rect">
            <a:avLst/>
          </a:prstGeom>
        </p:spPr>
      </p:pic>
      <p:grpSp>
        <p:nvGrpSpPr>
          <p:cNvPr id="8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991600" y="4101179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97366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70966"/>
            <a:ext cx="9038171" cy="4045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600" y="1170380"/>
            <a:ext cx="7620000" cy="6633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647700" y="8420100"/>
            <a:ext cx="1489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이름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리턴타입이 일치해야 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953000" y="4686300"/>
            <a:ext cx="381000" cy="1219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676400" y="6044835"/>
            <a:ext cx="8329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영문으로 바꾸고 싶다면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15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심화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04963"/>
            <a:ext cx="6737268" cy="39385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00200" y="3924300"/>
            <a:ext cx="32004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600700"/>
            <a:ext cx="6902784" cy="175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647700" y="8420100"/>
            <a:ext cx="1672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리턴이 부모타입일때 자식의 타입으로 변환하여도 오버라이딩으로 인정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024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3581400" y="4610100"/>
            <a:ext cx="1264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공변변환이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없어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오버라이딩으로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인정하지 않으면 어떻게 될까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65008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295400" y="7048500"/>
            <a:ext cx="16725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아니라면 함수 이름과 매개변수가 같기에 오버로딩으로 분류된다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오버로딩은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리턴타입을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고려하지 않기에 결국 메서드 중복정의로 해당 메서드를 문법적으로 만들 방법이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0591800" y="4886473"/>
            <a:ext cx="1219200" cy="866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02657" y="5728004"/>
            <a:ext cx="13980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사용시 형변환을 명시적으로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해줘야되서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불편하다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1BB4F5A-D9BC-7A71-EF7D-08E2453E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819069"/>
            <a:ext cx="13980894" cy="106740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2D1E0BCF-5A1F-2E24-9A9F-820110E05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714" y="38527"/>
            <a:ext cx="7884886" cy="373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9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97213"/>
            <a:ext cx="7604965" cy="64835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514600" y="9160014"/>
            <a:ext cx="1672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&lt;-&gt;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 의 변환은 불가능하다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021246"/>
            <a:ext cx="6096000" cy="6459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09600" y="297287"/>
            <a:ext cx="1318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&lt;-&gt;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메서드간의 변환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358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04900"/>
            <a:ext cx="8727859" cy="5943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981200" y="5067300"/>
            <a:ext cx="6096000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066800" y="7810500"/>
            <a:ext cx="1318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일반적으로 그대로 쓰기보단 오버라이드하여 멤버변수의 값을 보여준다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190500"/>
            <a:ext cx="1264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.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261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1001"/>
          <p:cNvGrpSpPr/>
          <p:nvPr/>
        </p:nvGrpSpPr>
        <p:grpSpPr>
          <a:xfrm>
            <a:off x="9076788" y="-2705100"/>
            <a:ext cx="132138" cy="14956598"/>
            <a:chOff x="9076788" y="-1188420"/>
            <a:chExt cx="132138" cy="14956598"/>
          </a:xfrm>
        </p:grpSpPr>
        <p:pic>
          <p:nvPicPr>
            <p:cNvPr id="32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33" name="그룹 1002"/>
          <p:cNvGrpSpPr/>
          <p:nvPr/>
        </p:nvGrpSpPr>
        <p:grpSpPr>
          <a:xfrm>
            <a:off x="6207443" y="3238910"/>
            <a:ext cx="3276190" cy="3276190"/>
            <a:chOff x="6207443" y="4628571"/>
            <a:chExt cx="3276190" cy="3276190"/>
          </a:xfrm>
        </p:grpSpPr>
        <p:pic>
          <p:nvPicPr>
            <p:cNvPr id="34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35" name="그룹 1003"/>
          <p:cNvGrpSpPr/>
          <p:nvPr/>
        </p:nvGrpSpPr>
        <p:grpSpPr>
          <a:xfrm>
            <a:off x="8802081" y="3238910"/>
            <a:ext cx="3276190" cy="3276190"/>
            <a:chOff x="8802081" y="4628571"/>
            <a:chExt cx="3276190" cy="3276190"/>
          </a:xfrm>
        </p:grpSpPr>
        <p:pic>
          <p:nvPicPr>
            <p:cNvPr id="36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54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55" name="Object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5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57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248400" y="450886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753600" y="450886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209800" y="3293645"/>
            <a:ext cx="7062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상속시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부모의 메서드를 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b="1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덮어쓴다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209800" y="5219700"/>
            <a:ext cx="70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동일하다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2063458" y="3314700"/>
            <a:ext cx="4014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ko-KR" altLang="en-US" sz="3200" b="1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증설한다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2139657" y="5143500"/>
            <a:ext cx="70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 다르다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104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008489BA-FEFA-DE7D-B3CD-53A358B82592}"/>
              </a:ext>
            </a:extLst>
          </p:cNvPr>
          <p:cNvGrpSpPr/>
          <p:nvPr/>
        </p:nvGrpSpPr>
        <p:grpSpPr>
          <a:xfrm>
            <a:off x="2819400" y="4214383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xmlns="" id="{7FE0C0A1-ABE4-F0EA-AFC1-4622C45C99E7}"/>
              </a:ext>
            </a:extLst>
          </p:cNvPr>
          <p:cNvGrpSpPr/>
          <p:nvPr/>
        </p:nvGrpSpPr>
        <p:grpSpPr>
          <a:xfrm>
            <a:off x="7461719" y="4214383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xmlns="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xmlns="" id="{8EB1611F-852C-9617-AEEB-CFA38FFF8001}"/>
              </a:ext>
            </a:extLst>
          </p:cNvPr>
          <p:cNvGrpSpPr/>
          <p:nvPr/>
        </p:nvGrpSpPr>
        <p:grpSpPr>
          <a:xfrm>
            <a:off x="12104038" y="4214383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xmlns="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68B80B8-3419-5C31-B2F2-084E536A2C1C}"/>
              </a:ext>
            </a:extLst>
          </p:cNvPr>
          <p:cNvSpPr txBox="1"/>
          <p:nvPr/>
        </p:nvSpPr>
        <p:spPr>
          <a:xfrm>
            <a:off x="3470244" y="4433541"/>
            <a:ext cx="239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36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B471B39-052C-65D2-3069-C74FA7421876}"/>
              </a:ext>
            </a:extLst>
          </p:cNvPr>
          <p:cNvSpPr txBox="1"/>
          <p:nvPr/>
        </p:nvSpPr>
        <p:spPr>
          <a:xfrm>
            <a:off x="8117180" y="4412197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A7E270B-9322-EABD-3A34-4D211B23AD38}"/>
              </a:ext>
            </a:extLst>
          </p:cNvPr>
          <p:cNvSpPr txBox="1"/>
          <p:nvPr/>
        </p:nvSpPr>
        <p:spPr>
          <a:xfrm>
            <a:off x="12954000" y="4433541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5738383"/>
            <a:ext cx="3159365" cy="122864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719" y="5743658"/>
            <a:ext cx="3159365" cy="122864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4038" y="5738383"/>
            <a:ext cx="3159365" cy="12286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33DA09A-511A-C62F-A49A-C0D2F5C85280}"/>
              </a:ext>
            </a:extLst>
          </p:cNvPr>
          <p:cNvSpPr txBox="1"/>
          <p:nvPr/>
        </p:nvSpPr>
        <p:spPr>
          <a:xfrm>
            <a:off x="304800" y="246689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상속의 필요성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562100"/>
            <a:ext cx="6603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중복된 멤버변수 선언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20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600959" y="25205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퀴즈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190500"/>
            <a:ext cx="6422315" cy="30028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6438900"/>
            <a:ext cx="3863189" cy="13343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58" y="800100"/>
            <a:ext cx="5672831" cy="5410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7664" y="7235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638800" y="6819900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69" y="8001825"/>
            <a:ext cx="3828020" cy="147103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7664" y="863109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638800" y="8215583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4325600" y="1977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5544800" y="1562100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6948" y="3238500"/>
            <a:ext cx="4029582" cy="1862412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185729" y="4187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481129" y="3848100"/>
            <a:ext cx="45782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853753" y="633871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072953" y="5923203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1014" y="5143500"/>
            <a:ext cx="3751385" cy="147169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000" y="6667500"/>
            <a:ext cx="2971800" cy="3519878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201400" y="933898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420600" y="8923469"/>
            <a:ext cx="5952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상속받은 메서드와 중복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29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/>
      <p:bldP spid="19" grpId="0"/>
      <p:bldP spid="23" grpId="0"/>
      <p:bldP spid="2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2467"/>
            <a:ext cx="6553200" cy="4420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190500"/>
            <a:ext cx="5867400" cy="53715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591800" y="1028701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343" y="5971737"/>
            <a:ext cx="6408615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8265887" y="5779919"/>
            <a:ext cx="8897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오버라이딩은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무슨 의미가 있나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안해도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있는데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438400" y="8569812"/>
            <a:ext cx="1264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</a:t>
            </a:r>
            <a:r>
              <a:rPr lang="ko-KR" altLang="en-US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배울때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자세히 알아보자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DEB1580-2560-3EFB-9783-0250AC7061CB}"/>
              </a:ext>
            </a:extLst>
          </p:cNvPr>
          <p:cNvSpPr txBox="1"/>
          <p:nvPr/>
        </p:nvSpPr>
        <p:spPr>
          <a:xfrm>
            <a:off x="457200" y="190500"/>
            <a:ext cx="6574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멤버변수 </a:t>
            </a:r>
            <a:r>
              <a:rPr lang="ko-KR" altLang="en-US" sz="54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오버라이딩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86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3813295" y="5254704"/>
            <a:ext cx="28745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242438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4572002" y="2781300"/>
            <a:ext cx="899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물려 받은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가리킬때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4419600" y="4485245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절대 부모객체를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가리키는것이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아니다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62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>
            <a:extLst>
              <a:ext uri="{FF2B5EF4-FFF2-40B4-BE49-F238E27FC236}">
                <a16:creationId xmlns:a16="http://schemas.microsoft.com/office/drawing/2014/main" xmlns="" id="{A6EC83EE-B38E-BD88-D6E5-E6469A1FCFB5}"/>
              </a:ext>
            </a:extLst>
          </p:cNvPr>
          <p:cNvGrpSpPr/>
          <p:nvPr/>
        </p:nvGrpSpPr>
        <p:grpSpPr>
          <a:xfrm>
            <a:off x="5936714" y="5911902"/>
            <a:ext cx="3753082" cy="785575"/>
            <a:chOff x="7305119" y="3255660"/>
            <a:chExt cx="3753082" cy="785575"/>
          </a:xfrm>
        </p:grpSpPr>
        <p:pic>
          <p:nvPicPr>
            <p:cNvPr id="5" name="Object 52">
              <a:extLst>
                <a:ext uri="{FF2B5EF4-FFF2-40B4-BE49-F238E27FC236}">
                  <a16:creationId xmlns:a16="http://schemas.microsoft.com/office/drawing/2014/main" xmlns="" id="{12C7D9B2-4DE6-7F28-E836-E6130A8E4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3D1A648-F768-D88F-9BDC-800777C00475}"/>
              </a:ext>
            </a:extLst>
          </p:cNvPr>
          <p:cNvSpPr txBox="1"/>
          <p:nvPr/>
        </p:nvSpPr>
        <p:spPr>
          <a:xfrm>
            <a:off x="7108517" y="5945039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Child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5671C37-D8CC-8AA7-55CC-CFAF5C57DD9E}"/>
              </a:ext>
            </a:extLst>
          </p:cNvPr>
          <p:cNvSpPr txBox="1"/>
          <p:nvPr/>
        </p:nvSpPr>
        <p:spPr>
          <a:xfrm>
            <a:off x="9906000" y="4229998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ABDBE690-EF16-4512-EF8E-EEB7AF73FB00}"/>
              </a:ext>
            </a:extLst>
          </p:cNvPr>
          <p:cNvCxnSpPr>
            <a:cxnSpLocks/>
          </p:cNvCxnSpPr>
          <p:nvPr/>
        </p:nvCxnSpPr>
        <p:spPr>
          <a:xfrm>
            <a:off x="7830036" y="5193867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021">
            <a:extLst>
              <a:ext uri="{FF2B5EF4-FFF2-40B4-BE49-F238E27FC236}">
                <a16:creationId xmlns:a16="http://schemas.microsoft.com/office/drawing/2014/main" xmlns="" id="{B8A7F102-36B0-F3D8-ADF6-48353B9AC0F8}"/>
              </a:ext>
            </a:extLst>
          </p:cNvPr>
          <p:cNvGrpSpPr/>
          <p:nvPr/>
        </p:nvGrpSpPr>
        <p:grpSpPr>
          <a:xfrm>
            <a:off x="6172200" y="4029214"/>
            <a:ext cx="3393622" cy="1114286"/>
            <a:chOff x="7446046" y="4828571"/>
            <a:chExt cx="3393622" cy="1114286"/>
          </a:xfrm>
        </p:grpSpPr>
        <p:pic>
          <p:nvPicPr>
            <p:cNvPr id="21" name="Object 71">
              <a:extLst>
                <a:ext uri="{FF2B5EF4-FFF2-40B4-BE49-F238E27FC236}">
                  <a16:creationId xmlns:a16="http://schemas.microsoft.com/office/drawing/2014/main" xmlns="" id="{F7033BE2-7AFE-2641-5912-1808E37E0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F9F6847-7C78-C6D2-049D-42DA77BAA52E}"/>
              </a:ext>
            </a:extLst>
          </p:cNvPr>
          <p:cNvSpPr txBox="1"/>
          <p:nvPr/>
        </p:nvSpPr>
        <p:spPr>
          <a:xfrm>
            <a:off x="6729044" y="4255699"/>
            <a:ext cx="17937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Parent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28A5C5F-AF6B-467C-B631-B62EA94C6037}"/>
              </a:ext>
            </a:extLst>
          </p:cNvPr>
          <p:cNvSpPr txBox="1"/>
          <p:nvPr/>
        </p:nvSpPr>
        <p:spPr>
          <a:xfrm>
            <a:off x="9906000" y="5908279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9293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42DFEAD-13E2-B4E9-3B1F-312D9363F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66700"/>
            <a:ext cx="4953000" cy="30671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329399D-53C1-3DDD-1C07-E2E98E040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44" y="3422070"/>
            <a:ext cx="7703261" cy="37532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3AC84B4-1D4D-AF48-1791-C0685053F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44" y="7265382"/>
            <a:ext cx="8579598" cy="27549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C5907070-679F-F2EF-E9FB-1DD978D0D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1428" y="4229100"/>
            <a:ext cx="3327203" cy="275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8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E004337-05C0-D1B4-2333-607485CC0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05100"/>
            <a:ext cx="11944487" cy="5943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BB1A179-B5CD-9988-4964-806A658C0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7800" y="3848100"/>
            <a:ext cx="432661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847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A29B3FD-D2F5-7196-3A99-544288E95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906" y="734838"/>
            <a:ext cx="8126747" cy="2970016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217292"/>
              </p:ext>
            </p:extLst>
          </p:nvPr>
        </p:nvGraphicFramePr>
        <p:xfrm>
          <a:off x="10823217" y="723900"/>
          <a:ext cx="218429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>
                          <a:ea typeface="G마켓 산스 Medium" panose="02000000000000000000"/>
                        </a:rPr>
                        <a:t>age</a:t>
                      </a:r>
                      <a:r>
                        <a:rPr lang="ko-KR" altLang="en-US" sz="36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3600" dirty="0">
                          <a:ea typeface="G마켓 산스 Medium" panose="02000000000000000000"/>
                        </a:rPr>
                        <a:t>=</a:t>
                      </a:r>
                      <a:r>
                        <a:rPr lang="ko-KR" altLang="en-US" sz="36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3600" dirty="0">
                          <a:ea typeface="G마켓 산스 Medium" panose="02000000000000000000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000678"/>
              </p:ext>
            </p:extLst>
          </p:nvPr>
        </p:nvGraphicFramePr>
        <p:xfrm>
          <a:off x="14450729" y="1010171"/>
          <a:ext cx="173183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>
                          <a:ea typeface="G마켓 산스 Medium" panose="02000000000000000000"/>
                        </a:rPr>
                        <a:t>age</a:t>
                      </a:r>
                      <a:r>
                        <a:rPr lang="ko-KR" altLang="en-US" sz="36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3600" dirty="0">
                          <a:ea typeface="G마켓 산스 Medium" panose="02000000000000000000"/>
                        </a:rPr>
                        <a:t>=50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869279" y="1384950"/>
            <a:ext cx="4893763" cy="392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8322203" y="2290331"/>
            <a:ext cx="6052326" cy="384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A0D54C75-06DF-34FA-8EDF-E83767E9D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420" y="3991125"/>
            <a:ext cx="6705600" cy="53644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1B05053-8289-1F9F-8B7E-B347B93D526D}"/>
              </a:ext>
            </a:extLst>
          </p:cNvPr>
          <p:cNvSpPr txBox="1"/>
          <p:nvPr/>
        </p:nvSpPr>
        <p:spPr>
          <a:xfrm>
            <a:off x="9144000" y="5981982"/>
            <a:ext cx="8126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 부터 상속받은 멤버변수들은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멤버변수와는 별개로 생성된다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146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BC0A0A6-270E-9BF6-A923-93B7FC26D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81100"/>
            <a:ext cx="14906095" cy="3657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4E80C2C-4702-3558-575F-A926C2739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372100"/>
            <a:ext cx="6336386" cy="269421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B76431B-D934-06E0-D1E3-0E075F075268}"/>
              </a:ext>
            </a:extLst>
          </p:cNvPr>
          <p:cNvSpPr/>
          <p:nvPr/>
        </p:nvSpPr>
        <p:spPr>
          <a:xfrm>
            <a:off x="10972800" y="2781300"/>
            <a:ext cx="2667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141AE14-5BBD-D158-4A4F-5453EBE64075}"/>
              </a:ext>
            </a:extLst>
          </p:cNvPr>
          <p:cNvSpPr/>
          <p:nvPr/>
        </p:nvSpPr>
        <p:spPr>
          <a:xfrm>
            <a:off x="11001829" y="4076700"/>
            <a:ext cx="2667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572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507CFDB-7090-5342-8B89-7D3B03CC968B}"/>
              </a:ext>
            </a:extLst>
          </p:cNvPr>
          <p:cNvSpPr txBox="1"/>
          <p:nvPr/>
        </p:nvSpPr>
        <p:spPr>
          <a:xfrm>
            <a:off x="1447800" y="3314700"/>
            <a:ext cx="15392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this</a:t>
            </a:r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는 지역변수와 멤버변수를 구분하는 용도로 </a:t>
            </a:r>
            <a:r>
              <a:rPr lang="ko-KR" altLang="en-US" sz="44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쓸수</a:t>
            </a:r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있는데 </a:t>
            </a:r>
            <a:endParaRPr lang="en-US" altLang="ko-KR" sz="44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44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super</a:t>
            </a:r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는 왜 필요하지</a:t>
            </a:r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..? </a:t>
            </a:r>
          </a:p>
          <a:p>
            <a:endParaRPr lang="en-US" altLang="ko-KR" sz="44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그냥 멤버 변수 쓰거나 </a:t>
            </a:r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this.</a:t>
            </a:r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멤버변수 쓰면 </a:t>
            </a:r>
            <a:r>
              <a:rPr lang="ko-KR" altLang="en-US" sz="44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똑같은거</a:t>
            </a:r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아닌가</a:t>
            </a:r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38132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A0ADFF2-14D3-9CB2-6A72-6B6A78206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953" y="2497221"/>
            <a:ext cx="9315785" cy="54446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4E11C87-FD2F-E07B-148B-3570F9BFE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953" y="8145743"/>
            <a:ext cx="5867050" cy="19507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933350E-EA45-3FC7-4863-E3A40CA71D63}"/>
              </a:ext>
            </a:extLst>
          </p:cNvPr>
          <p:cNvSpPr txBox="1"/>
          <p:nvPr/>
        </p:nvSpPr>
        <p:spPr>
          <a:xfrm>
            <a:off x="10744200" y="9265503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 유닛들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xmlns="" id="{3FE6F9BF-4D98-23A3-CC72-B14EE7B78804}"/>
              </a:ext>
            </a:extLst>
          </p:cNvPr>
          <p:cNvGrpSpPr/>
          <p:nvPr/>
        </p:nvGrpSpPr>
        <p:grpSpPr>
          <a:xfrm>
            <a:off x="538876" y="2497222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xmlns="" id="{249D571A-2BF2-F01A-AC1F-F7ECD81A2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B608EE0-5B12-0096-A480-1CE995285C2D}"/>
              </a:ext>
            </a:extLst>
          </p:cNvPr>
          <p:cNvSpPr txBox="1"/>
          <p:nvPr/>
        </p:nvSpPr>
        <p:spPr>
          <a:xfrm>
            <a:off x="1189720" y="2716380"/>
            <a:ext cx="239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36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상속의 필요성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562100"/>
            <a:ext cx="6603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중복된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 선언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714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4FEDEF3-5CEF-1DEF-7041-9792E36A7114}"/>
              </a:ext>
            </a:extLst>
          </p:cNvPr>
          <p:cNvSpPr txBox="1"/>
          <p:nvPr/>
        </p:nvSpPr>
        <p:spPr>
          <a:xfrm>
            <a:off x="304800" y="3429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DB5ED3D-70F2-F74D-2694-0DBB2A7FC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65" y="1204740"/>
            <a:ext cx="7195104" cy="626044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E8F4DE9D-0B12-2DA2-E00B-4E8AC44548B6}"/>
              </a:ext>
            </a:extLst>
          </p:cNvPr>
          <p:cNvCxnSpPr>
            <a:cxnSpLocks/>
          </p:cNvCxnSpPr>
          <p:nvPr/>
        </p:nvCxnSpPr>
        <p:spPr>
          <a:xfrm>
            <a:off x="3835725" y="587255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C9770A1-BF0A-20F1-C0FB-CC68E1B4BF72}"/>
              </a:ext>
            </a:extLst>
          </p:cNvPr>
          <p:cNvSpPr/>
          <p:nvPr/>
        </p:nvSpPr>
        <p:spPr>
          <a:xfrm>
            <a:off x="1904999" y="5632654"/>
            <a:ext cx="193072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C6B2D5D-08A1-E2A7-6615-3A23064A4AC6}"/>
              </a:ext>
            </a:extLst>
          </p:cNvPr>
          <p:cNvSpPr txBox="1"/>
          <p:nvPr/>
        </p:nvSpPr>
        <p:spPr>
          <a:xfrm>
            <a:off x="5131125" y="5567751"/>
            <a:ext cx="286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E004337-05C0-D1B4-2333-607485CC0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257300"/>
            <a:ext cx="10260008" cy="5105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314" y="6591300"/>
            <a:ext cx="3986831" cy="359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059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723900"/>
            <a:ext cx="9728679" cy="441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0" y="1108857"/>
            <a:ext cx="5874273" cy="40346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3030200" y="4152900"/>
            <a:ext cx="33528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3987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440350"/>
              </p:ext>
            </p:extLst>
          </p:nvPr>
        </p:nvGraphicFramePr>
        <p:xfrm>
          <a:off x="8839200" y="3390900"/>
          <a:ext cx="51054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8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ea typeface="G마켓 산스 Medium" panose="02000000000000000000"/>
                        </a:rPr>
                        <a:t>super</a:t>
                      </a:r>
                      <a:endParaRPr lang="ko-KR" altLang="en-US" sz="28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ea typeface="G마켓 산스 Medium" panose="02000000000000000000"/>
                        </a:rPr>
                        <a:t>age =50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this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age =0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97BE140-4E76-8C74-849E-0234D3CE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617457"/>
              </p:ext>
            </p:extLst>
          </p:nvPr>
        </p:nvGraphicFramePr>
        <p:xfrm>
          <a:off x="1905000" y="3002643"/>
          <a:ext cx="2568176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ea typeface="G마켓 산스 Medium" panose="02000000000000000000"/>
                        </a:rPr>
                        <a:t>age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73D6F2B2-EE0B-D6BD-4C3A-D7719A76DB6E}"/>
              </a:ext>
            </a:extLst>
          </p:cNvPr>
          <p:cNvCxnSpPr>
            <a:cxnSpLocks/>
          </p:cNvCxnSpPr>
          <p:nvPr/>
        </p:nvCxnSpPr>
        <p:spPr>
          <a:xfrm>
            <a:off x="4343400" y="4076700"/>
            <a:ext cx="4343400" cy="39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곱셈 기호 31">
            <a:extLst>
              <a:ext uri="{FF2B5EF4-FFF2-40B4-BE49-F238E27FC236}">
                <a16:creationId xmlns:a16="http://schemas.microsoft.com/office/drawing/2014/main" xmlns="" id="{6BF67940-62CB-794B-EBE7-0F8173BA6D01}"/>
              </a:ext>
            </a:extLst>
          </p:cNvPr>
          <p:cNvSpPr/>
          <p:nvPr/>
        </p:nvSpPr>
        <p:spPr>
          <a:xfrm>
            <a:off x="5105400" y="3390900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64AB9AE-91FF-074E-A3DA-9241D7BF90DF}"/>
              </a:ext>
            </a:extLst>
          </p:cNvPr>
          <p:cNvSpPr txBox="1"/>
          <p:nvPr/>
        </p:nvSpPr>
        <p:spPr>
          <a:xfrm>
            <a:off x="4724400" y="6163803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객체와는 아무 관계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6194AB2-BB50-7A73-5210-4112CDD8AEC6}"/>
              </a:ext>
            </a:extLst>
          </p:cNvPr>
          <p:cNvSpPr txBox="1"/>
          <p:nvPr/>
        </p:nvSpPr>
        <p:spPr>
          <a:xfrm>
            <a:off x="4724400" y="7434792"/>
            <a:ext cx="1249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super.age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=&gt;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상속받은 원본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 ,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this.age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=&gt;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오버라이딩한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자식 고유의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414883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05100"/>
            <a:ext cx="6779391" cy="464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705100"/>
            <a:ext cx="8658578" cy="4495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F6E8CE0-4782-3A99-AD4F-3684390C1016}"/>
              </a:ext>
            </a:extLst>
          </p:cNvPr>
          <p:cNvSpPr txBox="1"/>
          <p:nvPr/>
        </p:nvSpPr>
        <p:spPr>
          <a:xfrm>
            <a:off x="609600" y="4191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메서드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7166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85800" y="4229100"/>
            <a:ext cx="1775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부모로부터 상속받은 메서드를 </a:t>
            </a:r>
            <a:r>
              <a:rPr lang="ko-KR" altLang="en-US" sz="6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재사용할수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없을까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78396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5132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19300"/>
            <a:ext cx="6779391" cy="464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1" y="2019300"/>
            <a:ext cx="9220200" cy="415002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506200" y="5295900"/>
            <a:ext cx="3352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6453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947405"/>
            <a:ext cx="6185867" cy="5943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3973ADD-1310-B140-4EAA-B78003F05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84" y="1947405"/>
            <a:ext cx="5635232" cy="62102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4194E25-989E-0C55-B712-570C7D5091F0}"/>
              </a:ext>
            </a:extLst>
          </p:cNvPr>
          <p:cNvSpPr/>
          <p:nvPr/>
        </p:nvSpPr>
        <p:spPr>
          <a:xfrm>
            <a:off x="7391400" y="5722934"/>
            <a:ext cx="4876800" cy="1858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F34AA6C-44C4-4AAC-1FC2-230C55141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8857" y="5600700"/>
            <a:ext cx="5639143" cy="227659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9C40DE3-07FC-5B3E-1952-F1D0DDF51453}"/>
              </a:ext>
            </a:extLst>
          </p:cNvPr>
          <p:cNvSpPr/>
          <p:nvPr/>
        </p:nvSpPr>
        <p:spPr>
          <a:xfrm>
            <a:off x="13498790" y="6270343"/>
            <a:ext cx="2198410" cy="625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BD2ED5A-5CA2-F84F-13E6-A2AC3854D891}"/>
              </a:ext>
            </a:extLst>
          </p:cNvPr>
          <p:cNvSpPr txBox="1"/>
          <p:nvPr/>
        </p:nvSpPr>
        <p:spPr>
          <a:xfrm>
            <a:off x="685800" y="26670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236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F95338-D8E8-1A47-9B0B-2BEC0D129ACB}"/>
              </a:ext>
            </a:extLst>
          </p:cNvPr>
          <p:cNvSpPr txBox="1"/>
          <p:nvPr/>
        </p:nvSpPr>
        <p:spPr>
          <a:xfrm>
            <a:off x="1752600" y="952500"/>
            <a:ext cx="1775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 쓰고 그냥 직접 초기화 하면 안되나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40AEE29-AEAC-513F-8C7B-D77B52819A0F}"/>
              </a:ext>
            </a:extLst>
          </p:cNvPr>
          <p:cNvSpPr txBox="1"/>
          <p:nvPr/>
        </p:nvSpPr>
        <p:spPr>
          <a:xfrm>
            <a:off x="3124200" y="2628900"/>
            <a:ext cx="13487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코드의 중복</a:t>
            </a:r>
            <a:endParaRPr lang="en-US" altLang="ko-KR" sz="4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 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라이브러리만 가져 올 경우 생성자내부를 확인 해볼 수 없다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어떤 필터링을 거치는지 확인 할 수 없다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생성자가 변경되면 같이 변경해줘야 한다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생성자가 길어지면 가독성이 떨어진다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31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C1E5A44-674D-671D-9AB9-96FADBF3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23900"/>
            <a:ext cx="7065017" cy="304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75908EAF-DC59-A016-BC77-60D68A02BC58}"/>
              </a:ext>
            </a:extLst>
          </p:cNvPr>
          <p:cNvCxnSpPr>
            <a:cxnSpLocks/>
          </p:cNvCxnSpPr>
          <p:nvPr/>
        </p:nvCxnSpPr>
        <p:spPr>
          <a:xfrm>
            <a:off x="5407543" y="3044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3F965D-29AF-DE1C-5B98-DBB3BB85DFAE}"/>
              </a:ext>
            </a:extLst>
          </p:cNvPr>
          <p:cNvSpPr txBox="1"/>
          <p:nvPr/>
        </p:nvSpPr>
        <p:spPr>
          <a:xfrm>
            <a:off x="6781800" y="2628900"/>
            <a:ext cx="944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항상 제일 먼저 수행 되어야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BEEEEFF-3C09-B89D-E9C1-0E692C418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000500"/>
            <a:ext cx="6553200" cy="512019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72748C94-A7E3-EBE6-4E54-D9C607D6700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495800" y="7616414"/>
            <a:ext cx="3124200" cy="2462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6DF052C-9323-9F8D-4857-1B2D989FFF9F}"/>
              </a:ext>
            </a:extLst>
          </p:cNvPr>
          <p:cNvSpPr txBox="1"/>
          <p:nvPr/>
        </p:nvSpPr>
        <p:spPr>
          <a:xfrm>
            <a:off x="7620000" y="7200900"/>
            <a:ext cx="944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사용하지 않으면 컴파일러가 자동으로 끼워 넣는다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996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>
            <a:extLst>
              <a:ext uri="{FF2B5EF4-FFF2-40B4-BE49-F238E27FC236}">
                <a16:creationId xmlns:a16="http://schemas.microsoft.com/office/drawing/2014/main" xmlns="" id="{76F5E01D-ECD6-A51D-DC2B-05DA1EBF93C7}"/>
              </a:ext>
            </a:extLst>
          </p:cNvPr>
          <p:cNvGrpSpPr/>
          <p:nvPr/>
        </p:nvGrpSpPr>
        <p:grpSpPr>
          <a:xfrm>
            <a:off x="6799670" y="4742303"/>
            <a:ext cx="3753082" cy="785575"/>
            <a:chOff x="7305119" y="3255660"/>
            <a:chExt cx="3753082" cy="785575"/>
          </a:xfrm>
        </p:grpSpPr>
        <p:pic>
          <p:nvPicPr>
            <p:cNvPr id="5" name="Object 52">
              <a:extLst>
                <a:ext uri="{FF2B5EF4-FFF2-40B4-BE49-F238E27FC236}">
                  <a16:creationId xmlns:a16="http://schemas.microsoft.com/office/drawing/2014/main" xmlns="" id="{D83975B3-46BC-7686-ECA1-1D7ECFA74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008489BA-FEFA-DE7D-B3CD-53A358B82592}"/>
              </a:ext>
            </a:extLst>
          </p:cNvPr>
          <p:cNvGrpSpPr/>
          <p:nvPr/>
        </p:nvGrpSpPr>
        <p:grpSpPr>
          <a:xfrm>
            <a:off x="2298278" y="6315214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xmlns="" id="{7FE0C0A1-ABE4-F0EA-AFC1-4622C45C99E7}"/>
              </a:ext>
            </a:extLst>
          </p:cNvPr>
          <p:cNvGrpSpPr/>
          <p:nvPr/>
        </p:nvGrpSpPr>
        <p:grpSpPr>
          <a:xfrm>
            <a:off x="6940597" y="6315214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xmlns="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xmlns="" id="{8EB1611F-852C-9617-AEEB-CFA38FFF8001}"/>
              </a:ext>
            </a:extLst>
          </p:cNvPr>
          <p:cNvGrpSpPr/>
          <p:nvPr/>
        </p:nvGrpSpPr>
        <p:grpSpPr>
          <a:xfrm>
            <a:off x="11582916" y="6315214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xmlns="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C41B7B2-904B-813A-22B8-239E383F4360}"/>
              </a:ext>
            </a:extLst>
          </p:cNvPr>
          <p:cNvSpPr txBox="1"/>
          <p:nvPr/>
        </p:nvSpPr>
        <p:spPr>
          <a:xfrm>
            <a:off x="7971473" y="4775440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68B80B8-3419-5C31-B2F2-084E536A2C1C}"/>
              </a:ext>
            </a:extLst>
          </p:cNvPr>
          <p:cNvSpPr txBox="1"/>
          <p:nvPr/>
        </p:nvSpPr>
        <p:spPr>
          <a:xfrm>
            <a:off x="2949123" y="6534372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B471B39-052C-65D2-3069-C74FA7421876}"/>
              </a:ext>
            </a:extLst>
          </p:cNvPr>
          <p:cNvSpPr txBox="1"/>
          <p:nvPr/>
        </p:nvSpPr>
        <p:spPr>
          <a:xfrm>
            <a:off x="7596058" y="6513028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A7E270B-9322-EABD-3A34-4D211B23AD38}"/>
              </a:ext>
            </a:extLst>
          </p:cNvPr>
          <p:cNvSpPr txBox="1"/>
          <p:nvPr/>
        </p:nvSpPr>
        <p:spPr>
          <a:xfrm>
            <a:off x="12178312" y="6534372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174A1CAB-41DB-CBE5-A53E-D1E78982E7D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995089" y="5200928"/>
            <a:ext cx="2722789" cy="111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8731967" y="55610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8238D4B2-69F6-F17A-0286-66A8FB1979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584213" y="51601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278" y="2324100"/>
            <a:ext cx="5568233" cy="216542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1388" y="2324100"/>
            <a:ext cx="7870212" cy="214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2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xmlns="" id="{88809E16-31F7-1F83-2FAC-75A0671E0E63}"/>
              </a:ext>
            </a:extLst>
          </p:cNvPr>
          <p:cNvGrpSpPr/>
          <p:nvPr/>
        </p:nvGrpSpPr>
        <p:grpSpPr>
          <a:xfrm>
            <a:off x="7239000" y="6315214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xmlns="" id="{E1173C9E-3171-FA64-34F6-A314CF0D2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2037D5E-FE66-9272-14CC-2284752BAAC1}"/>
              </a:ext>
            </a:extLst>
          </p:cNvPr>
          <p:cNvSpPr txBox="1"/>
          <p:nvPr/>
        </p:nvSpPr>
        <p:spPr>
          <a:xfrm>
            <a:off x="8187669" y="6509906"/>
            <a:ext cx="2023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child</a:t>
            </a: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xmlns="" id="{1DBF8C05-A7A0-E308-2C72-A1A1D48209F9}"/>
              </a:ext>
            </a:extLst>
          </p:cNvPr>
          <p:cNvGrpSpPr/>
          <p:nvPr/>
        </p:nvGrpSpPr>
        <p:grpSpPr>
          <a:xfrm>
            <a:off x="7239000" y="3800614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xmlns="" id="{8890B65A-EE37-9FB0-11D0-D9028D5D4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580C69-6090-E762-1CFF-CABCB1A1F84D}"/>
              </a:ext>
            </a:extLst>
          </p:cNvPr>
          <p:cNvSpPr txBox="1"/>
          <p:nvPr/>
        </p:nvSpPr>
        <p:spPr>
          <a:xfrm>
            <a:off x="8187669" y="3995306"/>
            <a:ext cx="26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Parent</a:t>
            </a:r>
          </a:p>
        </p:txBody>
      </p:sp>
      <p:grpSp>
        <p:nvGrpSpPr>
          <p:cNvPr id="10" name="그룹 1018">
            <a:extLst>
              <a:ext uri="{FF2B5EF4-FFF2-40B4-BE49-F238E27FC236}">
                <a16:creationId xmlns:a16="http://schemas.microsoft.com/office/drawing/2014/main" xmlns="" id="{BD5EE8EE-7D57-CD91-F304-6250026830C6}"/>
              </a:ext>
            </a:extLst>
          </p:cNvPr>
          <p:cNvGrpSpPr/>
          <p:nvPr/>
        </p:nvGrpSpPr>
        <p:grpSpPr>
          <a:xfrm>
            <a:off x="7239000" y="1485900"/>
            <a:ext cx="3393622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xmlns="" id="{55D32D67-44A3-9BA9-40E1-962240690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E843C5C-F5F0-B014-4B60-31604E120CA8}"/>
              </a:ext>
            </a:extLst>
          </p:cNvPr>
          <p:cNvSpPr txBox="1"/>
          <p:nvPr/>
        </p:nvSpPr>
        <p:spPr>
          <a:xfrm>
            <a:off x="8187669" y="1680592"/>
            <a:ext cx="3394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D18E0CA5-8F28-6CF5-D994-34D82E76FA59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8935811" y="4914900"/>
            <a:ext cx="0" cy="1400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63A2BB84-DB21-3B86-E191-9D086538A8E8}"/>
              </a:ext>
            </a:extLst>
          </p:cNvPr>
          <p:cNvCxnSpPr>
            <a:cxnSpLocks/>
          </p:cNvCxnSpPr>
          <p:nvPr/>
        </p:nvCxnSpPr>
        <p:spPr>
          <a:xfrm flipV="1">
            <a:off x="8915400" y="2476500"/>
            <a:ext cx="0" cy="1400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98D168E-7AFC-9208-1631-471768BCB29E}"/>
              </a:ext>
            </a:extLst>
          </p:cNvPr>
          <p:cNvSpPr txBox="1"/>
          <p:nvPr/>
        </p:nvSpPr>
        <p:spPr>
          <a:xfrm>
            <a:off x="2667000" y="8934728"/>
            <a:ext cx="1417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클래스들은 객체 생성시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호출한다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27375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53724FB4-B4A1-0A70-1F84-114E17B93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417" y="495300"/>
            <a:ext cx="7382179" cy="54647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3B08C97-DB9D-E09A-46A5-9DE74C54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19100"/>
            <a:ext cx="6553200" cy="553044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C07CC10E-FCEF-C096-5466-649AE800D608}"/>
              </a:ext>
            </a:extLst>
          </p:cNvPr>
          <p:cNvCxnSpPr>
            <a:cxnSpLocks/>
          </p:cNvCxnSpPr>
          <p:nvPr/>
        </p:nvCxnSpPr>
        <p:spPr>
          <a:xfrm>
            <a:off x="10287000" y="3619500"/>
            <a:ext cx="0" cy="3581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E401B37-F787-3B11-93A1-BECFD1EFA32B}"/>
              </a:ext>
            </a:extLst>
          </p:cNvPr>
          <p:cNvSpPr/>
          <p:nvPr/>
        </p:nvSpPr>
        <p:spPr>
          <a:xfrm>
            <a:off x="9144000" y="1730514"/>
            <a:ext cx="1676395" cy="15079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1573BBE-058D-47FE-4B71-A1221360D1A1}"/>
              </a:ext>
            </a:extLst>
          </p:cNvPr>
          <p:cNvSpPr txBox="1"/>
          <p:nvPr/>
        </p:nvSpPr>
        <p:spPr>
          <a:xfrm>
            <a:off x="2438400" y="7353300"/>
            <a:ext cx="14935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자동삽입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되어야 하나 부모의 디폴트 생성자가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026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BD2ED5A-5CA2-F84F-13E6-A2AC3854D891}"/>
              </a:ext>
            </a:extLst>
          </p:cNvPr>
          <p:cNvSpPr txBox="1"/>
          <p:nvPr/>
        </p:nvSpPr>
        <p:spPr>
          <a:xfrm>
            <a:off x="762000" y="381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E843C5C-F5F0-B014-4B60-31604E120CA8}"/>
              </a:ext>
            </a:extLst>
          </p:cNvPr>
          <p:cNvSpPr txBox="1"/>
          <p:nvPr/>
        </p:nvSpPr>
        <p:spPr>
          <a:xfrm>
            <a:off x="304800" y="876300"/>
            <a:ext cx="1737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오버라이딩의 조건으로 옳지 않은것은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(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2_1()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주석으로 적어보자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메서드와 이름이 같아야 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2.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수와 타입이 모두  같아야 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3.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반환타입이 부모인 메세드를 자식의 타입으로 변경  </a:t>
            </a:r>
            <a:endParaRPr lang="en-US" altLang="ko-KR" sz="28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4.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 타입은 달라도 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1573BBE-058D-47FE-4B71-A1221360D1A1}"/>
              </a:ext>
            </a:extLst>
          </p:cNvPr>
          <p:cNvSpPr txBox="1"/>
          <p:nvPr/>
        </p:nvSpPr>
        <p:spPr>
          <a:xfrm>
            <a:off x="1143000" y="5372100"/>
            <a:ext cx="14935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반환타입 외에 모두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일치하는것은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오버로딩의 조건이다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반환타입까지 모두 일치해야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43000" y="4967019"/>
            <a:ext cx="13335000" cy="213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9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933700"/>
            <a:ext cx="6248400" cy="70733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E843C5C-F5F0-B014-4B60-31604E120CA8}"/>
              </a:ext>
            </a:extLst>
          </p:cNvPr>
          <p:cNvSpPr txBox="1"/>
          <p:nvPr/>
        </p:nvSpPr>
        <p:spPr>
          <a:xfrm>
            <a:off x="609600" y="342900"/>
            <a:ext cx="1737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코드가 에러가 발생하는 이유는 무엇인지 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 static void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2_2()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주석으로 적어보자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665" y="2552700"/>
            <a:ext cx="10162248" cy="4191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3800" y="2552700"/>
            <a:ext cx="10162248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7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E843C5C-F5F0-B014-4B60-31604E120CA8}"/>
              </a:ext>
            </a:extLst>
          </p:cNvPr>
          <p:cNvSpPr txBox="1"/>
          <p:nvPr/>
        </p:nvSpPr>
        <p:spPr>
          <a:xfrm>
            <a:off x="609600" y="342900"/>
            <a:ext cx="173736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도형을 의미 하는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Shape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Circle, Rectangle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만드시오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클래스간의 상속관계와 멤버변수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적절한 클래스에 넣어 설계해보자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-Shape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도형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Circle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Rectangle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사각형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  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r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double width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폭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double height 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높이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getArea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 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도형의 면적을 반환한다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                 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삼각형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PI x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사각형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가로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세로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</a:p>
          <a:p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       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isSquare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정사각형이면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298103"/>
            <a:ext cx="12622086" cy="426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521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32" y="199303"/>
            <a:ext cx="6401268" cy="98746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999" y="199303"/>
            <a:ext cx="8926267" cy="987468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524000" y="1562100"/>
            <a:ext cx="3276600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3400" y="190500"/>
            <a:ext cx="6401268" cy="98746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01000" y="190500"/>
            <a:ext cx="8926267" cy="987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6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62000" y="342900"/>
            <a:ext cx="1569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equals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하여 면적이 같으면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반환되도록 하자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- 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사각형도 면적이 같다면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- object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원형은 아래와 같다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equals(Object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57500"/>
            <a:ext cx="12507518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848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90500"/>
            <a:ext cx="12287254" cy="3276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725" y="4533900"/>
            <a:ext cx="12443075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958725" y="8572500"/>
            <a:ext cx="1350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뭔가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비슷한듯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아닌듯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코드중복이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많은거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같은데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33400" y="0"/>
            <a:ext cx="16611600" cy="9944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01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93523"/>
            <a:ext cx="7442032" cy="382657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4576946"/>
            <a:ext cx="5785562" cy="399555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662362" y="7701146"/>
            <a:ext cx="1600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667000" y="3640460"/>
            <a:ext cx="1412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1230933" y="3438917"/>
            <a:ext cx="1412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xmlns="" id="{0E86FE86-32E9-21D3-A242-CD96B6A31564}"/>
              </a:ext>
            </a:extLst>
          </p:cNvPr>
          <p:cNvCxnSpPr>
            <a:cxnSpLocks/>
          </p:cNvCxnSpPr>
          <p:nvPr/>
        </p:nvCxnSpPr>
        <p:spPr>
          <a:xfrm flipV="1">
            <a:off x="11675899" y="6596246"/>
            <a:ext cx="1227401" cy="952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3C0133A-8B4C-D00A-1211-96CDC0966A39}"/>
              </a:ext>
            </a:extLst>
          </p:cNvPr>
          <p:cNvSpPr txBox="1"/>
          <p:nvPr/>
        </p:nvSpPr>
        <p:spPr>
          <a:xfrm>
            <a:off x="12903300" y="6086301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선언하지 않아도 사용가능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719762" y="4872047"/>
            <a:ext cx="1981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1008">
            <a:extLst>
              <a:ext uri="{FF2B5EF4-FFF2-40B4-BE49-F238E27FC236}">
                <a16:creationId xmlns:a16="http://schemas.microsoft.com/office/drawing/2014/main" xmlns="" id="{37441AC3-2D30-269C-772A-1CD01EA34B5E}"/>
              </a:ext>
            </a:extLst>
          </p:cNvPr>
          <p:cNvGrpSpPr/>
          <p:nvPr/>
        </p:nvGrpSpPr>
        <p:grpSpPr>
          <a:xfrm>
            <a:off x="7955200" y="6086780"/>
            <a:ext cx="720996" cy="587007"/>
            <a:chOff x="9011713" y="5350533"/>
            <a:chExt cx="720996" cy="587007"/>
          </a:xfrm>
        </p:grpSpPr>
        <p:grpSp>
          <p:nvGrpSpPr>
            <p:cNvPr id="23" name="그룹 1009">
              <a:extLst>
                <a:ext uri="{FF2B5EF4-FFF2-40B4-BE49-F238E27FC236}">
                  <a16:creationId xmlns:a16="http://schemas.microsoft.com/office/drawing/2014/main" xmlns="" id="{374F17F1-04B0-6FF4-BE40-D63EC893D600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8" name="Object 29">
                <a:extLst>
                  <a:ext uri="{FF2B5EF4-FFF2-40B4-BE49-F238E27FC236}">
                    <a16:creationId xmlns:a16="http://schemas.microsoft.com/office/drawing/2014/main" xmlns="" id="{C138768D-9609-B9C5-6887-CF1B4189C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4" name="그룹 1010">
              <a:extLst>
                <a:ext uri="{FF2B5EF4-FFF2-40B4-BE49-F238E27FC236}">
                  <a16:creationId xmlns:a16="http://schemas.microsoft.com/office/drawing/2014/main" xmlns="" id="{9824C0A8-971C-C022-67FC-AECB4B739BBB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7" name="Object 32">
                <a:extLst>
                  <a:ext uri="{FF2B5EF4-FFF2-40B4-BE49-F238E27FC236}">
                    <a16:creationId xmlns:a16="http://schemas.microsoft.com/office/drawing/2014/main" xmlns="" id="{CED6834F-345D-8639-B968-4A7CCC395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1">
              <a:extLst>
                <a:ext uri="{FF2B5EF4-FFF2-40B4-BE49-F238E27FC236}">
                  <a16:creationId xmlns:a16="http://schemas.microsoft.com/office/drawing/2014/main" xmlns="" id="{53D28A0E-1562-B966-5273-A9D8CDB31198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6" name="Object 35">
                <a:extLst>
                  <a:ext uri="{FF2B5EF4-FFF2-40B4-BE49-F238E27FC236}">
                    <a16:creationId xmlns:a16="http://schemas.microsoft.com/office/drawing/2014/main" xmlns="" id="{8804FA68-04C9-5741-1714-CE8E8F9C31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상속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562100"/>
            <a:ext cx="141675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멤버변수와 멤버메서드를 자식에게 상속한다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619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304541"/>
            <a:ext cx="7315200" cy="61155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1" y="2169350"/>
            <a:ext cx="6591886" cy="28015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5047102"/>
            <a:ext cx="6591886" cy="39825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68327" y="9312414"/>
            <a:ext cx="167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만들지 않아도 상속받아 마치 선언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해놓은것처럼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xmlns="" id="{D4D03555-A52D-4FBB-7C6A-4EB31A540873}"/>
              </a:ext>
            </a:extLst>
          </p:cNvPr>
          <p:cNvCxnSpPr>
            <a:cxnSpLocks/>
          </p:cNvCxnSpPr>
          <p:nvPr/>
        </p:nvCxnSpPr>
        <p:spPr>
          <a:xfrm>
            <a:off x="12115800" y="7561702"/>
            <a:ext cx="914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EA3FDE9A-C4D2-A9C2-26E4-A232DE56FF32}"/>
              </a:ext>
            </a:extLst>
          </p:cNvPr>
          <p:cNvSpPr/>
          <p:nvPr/>
        </p:nvSpPr>
        <p:spPr>
          <a:xfrm>
            <a:off x="8915400" y="7028302"/>
            <a:ext cx="3200400" cy="990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3B1D242-4E1B-C615-20C8-7E6F8D4472A4}"/>
              </a:ext>
            </a:extLst>
          </p:cNvPr>
          <p:cNvSpPr txBox="1"/>
          <p:nvPr/>
        </p:nvSpPr>
        <p:spPr>
          <a:xfrm>
            <a:off x="13030200" y="7084248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상속받은 멤버변수와 메서드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30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85800" y="8447157"/>
            <a:ext cx="1805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멤버를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가져오는것이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아니라 부모와 별도로 멤버를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생성하는것이다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"/>
            <a:ext cx="7171765" cy="49613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600700"/>
            <a:ext cx="5638800" cy="2191382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57717"/>
              </p:ext>
            </p:extLst>
          </p:nvPr>
        </p:nvGraphicFramePr>
        <p:xfrm>
          <a:off x="9543729" y="2221619"/>
          <a:ext cx="2730951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9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00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ea typeface="G마켓 산스 Medium" panose="02000000000000000000"/>
                        </a:rPr>
                        <a:t>name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age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321770"/>
              </p:ext>
            </p:extLst>
          </p:nvPr>
        </p:nvGraphicFramePr>
        <p:xfrm>
          <a:off x="13960844" y="2221619"/>
          <a:ext cx="2730951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9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00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ea typeface="G마켓 산스 Medium" panose="02000000000000000000"/>
                        </a:rPr>
                        <a:t>name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age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4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12620465" y="2518276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A6D4F7D-58A0-50D3-DF8A-A1C179BFF89D}"/>
              </a:ext>
            </a:extLst>
          </p:cNvPr>
          <p:cNvSpPr/>
          <p:nvPr/>
        </p:nvSpPr>
        <p:spPr>
          <a:xfrm>
            <a:off x="4114800" y="1485900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79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24244</TotalTime>
  <Words>959</Words>
  <Application>Microsoft Office PowerPoint</Application>
  <PresentationFormat>사용자 지정</PresentationFormat>
  <Paragraphs>236</Paragraphs>
  <Slides>68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8" baseType="lpstr">
      <vt:lpstr>?? ??</vt:lpstr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1171</cp:revision>
  <cp:lastPrinted>2023-08-26T01:55:12Z</cp:lastPrinted>
  <dcterms:created xsi:type="dcterms:W3CDTF">2022-10-23T12:09:39Z</dcterms:created>
  <dcterms:modified xsi:type="dcterms:W3CDTF">2023-10-27T14:48:27Z</dcterms:modified>
</cp:coreProperties>
</file>