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258" r:id="rId3"/>
    <p:sldId id="259" r:id="rId4"/>
    <p:sldId id="661" r:id="rId5"/>
    <p:sldId id="706" r:id="rId6"/>
    <p:sldId id="711" r:id="rId7"/>
    <p:sldId id="707" r:id="rId8"/>
    <p:sldId id="708" r:id="rId9"/>
    <p:sldId id="662" r:id="rId10"/>
    <p:sldId id="714" r:id="rId11"/>
    <p:sldId id="715" r:id="rId12"/>
    <p:sldId id="709" r:id="rId13"/>
    <p:sldId id="712" r:id="rId14"/>
    <p:sldId id="713" r:id="rId15"/>
    <p:sldId id="710" r:id="rId16"/>
    <p:sldId id="716" r:id="rId17"/>
    <p:sldId id="717" r:id="rId18"/>
    <p:sldId id="718" r:id="rId19"/>
    <p:sldId id="719" r:id="rId20"/>
    <p:sldId id="720" r:id="rId21"/>
    <p:sldId id="721" r:id="rId22"/>
    <p:sldId id="722" r:id="rId23"/>
    <p:sldId id="723" r:id="rId24"/>
    <p:sldId id="724" r:id="rId25"/>
    <p:sldId id="725" r:id="rId26"/>
    <p:sldId id="726" r:id="rId27"/>
    <p:sldId id="729" r:id="rId28"/>
    <p:sldId id="728" r:id="rId29"/>
    <p:sldId id="730" r:id="rId30"/>
    <p:sldId id="731" r:id="rId31"/>
    <p:sldId id="732" r:id="rId32"/>
    <p:sldId id="733" r:id="rId33"/>
    <p:sldId id="281" r:id="rId34"/>
    <p:sldId id="727" r:id="rId35"/>
    <p:sldId id="734" r:id="rId36"/>
    <p:sldId id="735" r:id="rId37"/>
    <p:sldId id="736" r:id="rId38"/>
    <p:sldId id="737" r:id="rId39"/>
    <p:sldId id="701" r:id="rId40"/>
    <p:sldId id="681" r:id="rId41"/>
    <p:sldId id="683" r:id="rId42"/>
    <p:sldId id="679" r:id="rId43"/>
    <p:sldId id="702" r:id="rId44"/>
    <p:sldId id="374" r:id="rId45"/>
    <p:sldId id="694" r:id="rId46"/>
    <p:sldId id="684" r:id="rId47"/>
    <p:sldId id="685" r:id="rId48"/>
    <p:sldId id="686" r:id="rId49"/>
    <p:sldId id="687" r:id="rId50"/>
    <p:sldId id="688" r:id="rId51"/>
    <p:sldId id="691" r:id="rId52"/>
    <p:sldId id="692" r:id="rId53"/>
    <p:sldId id="693" r:id="rId54"/>
    <p:sldId id="695" r:id="rId55"/>
    <p:sldId id="696" r:id="rId56"/>
    <p:sldId id="697" r:id="rId57"/>
    <p:sldId id="699" r:id="rId58"/>
    <p:sldId id="698" r:id="rId59"/>
    <p:sldId id="703" r:id="rId60"/>
    <p:sldId id="704" r:id="rId61"/>
    <p:sldId id="705" r:id="rId62"/>
    <p:sldId id="275" r:id="rId63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3.png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C2BCB0-5991-A266-C982-D26FEE054263}"/>
              </a:ext>
            </a:extLst>
          </p:cNvPr>
          <p:cNvSpPr txBox="1"/>
          <p:nvPr/>
        </p:nvSpPr>
        <p:spPr>
          <a:xfrm>
            <a:off x="1905000" y="1943100"/>
            <a:ext cx="1546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자식으로의 타입변환은 못하는가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005B37F-2994-724F-46A5-DB572B1F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49692"/>
            <a:ext cx="7681835" cy="35654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C6A6F5B-3963-DE64-EBEB-24849085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972252"/>
            <a:ext cx="6879597" cy="152409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FBB01A04-D6A8-58CB-959F-EE92F85673FE}"/>
              </a:ext>
            </a:extLst>
          </p:cNvPr>
          <p:cNvCxnSpPr>
            <a:cxnSpLocks/>
          </p:cNvCxnSpPr>
          <p:nvPr/>
        </p:nvCxnSpPr>
        <p:spPr>
          <a:xfrm flipH="1">
            <a:off x="7924800" y="3654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1511EC3-6631-114A-D3DB-B98EFE39DE54}"/>
              </a:ext>
            </a:extLst>
          </p:cNvPr>
          <p:cNvSpPr txBox="1"/>
          <p:nvPr/>
        </p:nvSpPr>
        <p:spPr>
          <a:xfrm>
            <a:off x="9154886" y="3238500"/>
            <a:ext cx="922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형변환시 자식의 멤버를 사용하지는 못한다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처럼 데이터가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손실되는것은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93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60494E-6 L -0.00208 -0.182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9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75F52EFA-0700-A944-A9D6-D04E23ABC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89525"/>
              </p:ext>
            </p:extLst>
          </p:nvPr>
        </p:nvGraphicFramePr>
        <p:xfrm>
          <a:off x="10058400" y="2552700"/>
          <a:ext cx="4159607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xmlns="" val="3085074081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xmlns="" val="3838526504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41031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56700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Door[] doors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842985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77237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engineCheck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625787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596802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9716710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xmlns="" id="{E92CE258-155F-016E-03DB-FB8975406942}"/>
              </a:ext>
            </a:extLst>
          </p:cNvPr>
          <p:cNvGrpSpPr/>
          <p:nvPr/>
        </p:nvGrpSpPr>
        <p:grpSpPr>
          <a:xfrm>
            <a:off x="2133600" y="1995557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xmlns="" id="{E5B1BE96-9E42-58B3-8D68-5AAEB1F7D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A8A1DB5-D5BC-96F1-0A75-F2A7F301FEC9}"/>
              </a:ext>
            </a:extLst>
          </p:cNvPr>
          <p:cNvSpPr txBox="1"/>
          <p:nvPr/>
        </p:nvSpPr>
        <p:spPr>
          <a:xfrm>
            <a:off x="2768063" y="2198757"/>
            <a:ext cx="2489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065A53AB-8A11-B4D0-C413-A23A403DC83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527222" y="2552700"/>
            <a:ext cx="4378778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162419-202C-C709-C49D-5F2C0F1D7176}"/>
              </a:ext>
            </a:extLst>
          </p:cNvPr>
          <p:cNvSpPr txBox="1"/>
          <p:nvPr/>
        </p:nvSpPr>
        <p:spPr>
          <a:xfrm>
            <a:off x="3200400" y="1035328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grpSp>
        <p:nvGrpSpPr>
          <p:cNvPr id="16" name="그룹 1018">
            <a:extLst>
              <a:ext uri="{FF2B5EF4-FFF2-40B4-BE49-F238E27FC236}">
                <a16:creationId xmlns:a16="http://schemas.microsoft.com/office/drawing/2014/main" xmlns="" id="{C06AB08C-2665-6769-206D-B141D65DB664}"/>
              </a:ext>
            </a:extLst>
          </p:cNvPr>
          <p:cNvGrpSpPr/>
          <p:nvPr/>
        </p:nvGrpSpPr>
        <p:grpSpPr>
          <a:xfrm>
            <a:off x="2162629" y="5676900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:a16="http://schemas.microsoft.com/office/drawing/2014/main" xmlns="" id="{10584885-9B45-7FD0-1632-9DEDB2895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A00CDD9-D4A1-AE16-9756-270D7145CE97}"/>
              </a:ext>
            </a:extLst>
          </p:cNvPr>
          <p:cNvSpPr txBox="1"/>
          <p:nvPr/>
        </p:nvSpPr>
        <p:spPr>
          <a:xfrm>
            <a:off x="2797092" y="5880100"/>
            <a:ext cx="2460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526F914-4E2C-7378-C555-0344A74856A9}"/>
              </a:ext>
            </a:extLst>
          </p:cNvPr>
          <p:cNvSpPr txBox="1"/>
          <p:nvPr/>
        </p:nvSpPr>
        <p:spPr>
          <a:xfrm>
            <a:off x="2875374" y="4716671"/>
            <a:ext cx="202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0C7344B7-75CA-64B5-3B81-FFD8A09E797B}"/>
              </a:ext>
            </a:extLst>
          </p:cNvPr>
          <p:cNvCxnSpPr>
            <a:cxnSpLocks/>
          </p:cNvCxnSpPr>
          <p:nvPr/>
        </p:nvCxnSpPr>
        <p:spPr>
          <a:xfrm flipV="1">
            <a:off x="5527222" y="3362186"/>
            <a:ext cx="4378778" cy="2848115"/>
          </a:xfrm>
          <a:prstGeom prst="straightConnector1">
            <a:avLst/>
          </a:prstGeom>
          <a:ln w="38100">
            <a:solidFill>
              <a:srgbClr val="4C50B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EDC6D19-43AF-AE80-4870-DB2CFE9DDBF1}"/>
              </a:ext>
            </a:extLst>
          </p:cNvPr>
          <p:cNvSpPr/>
          <p:nvPr/>
        </p:nvSpPr>
        <p:spPr>
          <a:xfrm>
            <a:off x="11429999" y="4114800"/>
            <a:ext cx="2788007" cy="1028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26BE1AE-22E5-E75D-D2CF-171382D4BB43}"/>
              </a:ext>
            </a:extLst>
          </p:cNvPr>
          <p:cNvSpPr txBox="1"/>
          <p:nvPr/>
        </p:nvSpPr>
        <p:spPr>
          <a:xfrm>
            <a:off x="14370407" y="4353461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특성을 사용만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못할뿐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41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7435566" y="2341318"/>
            <a:ext cx="2622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6942916" y="5905500"/>
            <a:ext cx="44021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OilCar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아래로 구부러진 화살표 7"/>
          <p:cNvSpPr/>
          <p:nvPr/>
        </p:nvSpPr>
        <p:spPr>
          <a:xfrm rot="5400000">
            <a:off x="9706783" y="4170886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258800" y="4304985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다운캐스팅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969229" y="43053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업캐스팅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1" name="아래로 구부러진 화살표 10"/>
          <p:cNvSpPr/>
          <p:nvPr/>
        </p:nvSpPr>
        <p:spPr>
          <a:xfrm rot="16200000">
            <a:off x="4250870" y="3816943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6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018">
            <a:extLst>
              <a:ext uri="{FF2B5EF4-FFF2-40B4-BE49-F238E27FC236}">
                <a16:creationId xmlns:a16="http://schemas.microsoft.com/office/drawing/2014/main" xmlns="" id="{3138CF99-2D92-CBDD-6533-2C42A60AE718}"/>
              </a:ext>
            </a:extLst>
          </p:cNvPr>
          <p:cNvGrpSpPr/>
          <p:nvPr/>
        </p:nvGrpSpPr>
        <p:grpSpPr>
          <a:xfrm>
            <a:off x="3668486" y="4487608"/>
            <a:ext cx="3393622" cy="1114286"/>
            <a:chOff x="2803727" y="4828571"/>
            <a:chExt cx="3393622" cy="1114286"/>
          </a:xfrm>
        </p:grpSpPr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xmlns="" id="{8FD972FD-026A-2913-A52F-434833C71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36" name="그룹 1018">
            <a:extLst>
              <a:ext uri="{FF2B5EF4-FFF2-40B4-BE49-F238E27FC236}">
                <a16:creationId xmlns:a16="http://schemas.microsoft.com/office/drawing/2014/main" xmlns="" id="{5FC86957-615D-E878-F668-867C2FB4DC0A}"/>
              </a:ext>
            </a:extLst>
          </p:cNvPr>
          <p:cNvGrpSpPr/>
          <p:nvPr/>
        </p:nvGrpSpPr>
        <p:grpSpPr>
          <a:xfrm>
            <a:off x="7483573" y="1638300"/>
            <a:ext cx="3393622" cy="1114286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:a16="http://schemas.microsoft.com/office/drawing/2014/main" xmlns="" id="{EBAF8476-3DF1-A67A-34DC-718436967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29E27878-4291-6851-5C3A-80F6E5348F30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5365297" y="2752586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70D5F0E5-B732-A42B-EEBF-DA062585BD23}"/>
              </a:ext>
            </a:extLst>
          </p:cNvPr>
          <p:cNvCxnSpPr>
            <a:cxnSpLocks/>
          </p:cNvCxnSpPr>
          <p:nvPr/>
        </p:nvCxnSpPr>
        <p:spPr>
          <a:xfrm>
            <a:off x="9180384" y="2752586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:a16="http://schemas.microsoft.com/office/drawing/2014/main" xmlns="" id="{FA85C53C-21CC-32BC-F665-89533517CC46}"/>
              </a:ext>
            </a:extLst>
          </p:cNvPr>
          <p:cNvGrpSpPr/>
          <p:nvPr/>
        </p:nvGrpSpPr>
        <p:grpSpPr>
          <a:xfrm>
            <a:off x="7321767" y="4495891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:a16="http://schemas.microsoft.com/office/drawing/2014/main" xmlns="" id="{E2136E8E-42C7-3B05-1DBC-C29E45704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42" name="그룹 1018">
            <a:extLst>
              <a:ext uri="{FF2B5EF4-FFF2-40B4-BE49-F238E27FC236}">
                <a16:creationId xmlns:a16="http://schemas.microsoft.com/office/drawing/2014/main" xmlns="" id="{23C8A0F9-1A43-048D-279E-FD49209F0DCC}"/>
              </a:ext>
            </a:extLst>
          </p:cNvPr>
          <p:cNvGrpSpPr/>
          <p:nvPr/>
        </p:nvGrpSpPr>
        <p:grpSpPr>
          <a:xfrm>
            <a:off x="11008178" y="4487608"/>
            <a:ext cx="3393622" cy="1114286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:a16="http://schemas.microsoft.com/office/drawing/2014/main" xmlns="" id="{AE3ECA37-3360-6649-61D0-18807B6D3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705DEB9F-B2DC-8A16-B157-30862E5EC46C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180384" y="2760869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8692258" y="1841500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BD1BFD6-6F53-FDE8-D6F6-2D8B78A95A61}"/>
              </a:ext>
            </a:extLst>
          </p:cNvPr>
          <p:cNvSpPr txBox="1"/>
          <p:nvPr/>
        </p:nvSpPr>
        <p:spPr>
          <a:xfrm>
            <a:off x="4505577" y="469080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AE7DED7-EB36-2531-618C-FAC8689B9594}"/>
              </a:ext>
            </a:extLst>
          </p:cNvPr>
          <p:cNvSpPr txBox="1"/>
          <p:nvPr/>
        </p:nvSpPr>
        <p:spPr>
          <a:xfrm>
            <a:off x="7848600" y="4717312"/>
            <a:ext cx="2989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AE0F19A-C99A-47E8-CE4C-7326019AA845}"/>
              </a:ext>
            </a:extLst>
          </p:cNvPr>
          <p:cNvSpPr txBox="1"/>
          <p:nvPr/>
        </p:nvSpPr>
        <p:spPr>
          <a:xfrm>
            <a:off x="11616669" y="469080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HybridCar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아래로 구부러진 화살표 10">
            <a:extLst>
              <a:ext uri="{FF2B5EF4-FFF2-40B4-BE49-F238E27FC236}">
                <a16:creationId xmlns:a16="http://schemas.microsoft.com/office/drawing/2014/main" xmlns="" id="{C9136443-4CD5-CF31-EF20-6F45AE4D2DCB}"/>
              </a:ext>
            </a:extLst>
          </p:cNvPr>
          <p:cNvSpPr/>
          <p:nvPr/>
        </p:nvSpPr>
        <p:spPr>
          <a:xfrm rot="10800000">
            <a:off x="5365297" y="5886118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971A8E6-D5A6-F0FA-90EA-D241E303E609}"/>
              </a:ext>
            </a:extLst>
          </p:cNvPr>
          <p:cNvSpPr txBox="1"/>
          <p:nvPr/>
        </p:nvSpPr>
        <p:spPr>
          <a:xfrm>
            <a:off x="5598984" y="7389543"/>
            <a:ext cx="476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 불가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75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95D11CB-6B77-6708-5C79-908CEE0F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05100"/>
            <a:ext cx="9677400" cy="3542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EE5F25-5F97-4CFC-FF2C-22D3E51590AE}"/>
              </a:ext>
            </a:extLst>
          </p:cNvPr>
          <p:cNvSpPr/>
          <p:nvPr/>
        </p:nvSpPr>
        <p:spPr>
          <a:xfrm>
            <a:off x="4038600" y="5067300"/>
            <a:ext cx="8305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514B2101-8B3F-1443-B6A5-42B478E5FBAA}"/>
              </a:ext>
            </a:extLst>
          </p:cNvPr>
          <p:cNvCxnSpPr>
            <a:cxnSpLocks/>
          </p:cNvCxnSpPr>
          <p:nvPr/>
        </p:nvCxnSpPr>
        <p:spPr>
          <a:xfrm>
            <a:off x="7772400" y="5676900"/>
            <a:ext cx="457200" cy="1258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178EE0A-791C-598D-789F-C522225C11D0}"/>
              </a:ext>
            </a:extLst>
          </p:cNvPr>
          <p:cNvSpPr txBox="1"/>
          <p:nvPr/>
        </p:nvSpPr>
        <p:spPr>
          <a:xfrm>
            <a:off x="2819400" y="6964802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객체는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생성되어서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에러발생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 에러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41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495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instanceof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4581265-7455-74D0-4153-0250E754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31740"/>
            <a:ext cx="9601200" cy="791403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8F3C02E-5344-2116-0900-83B684489391}"/>
              </a:ext>
            </a:extLst>
          </p:cNvPr>
          <p:cNvCxnSpPr>
            <a:cxnSpLocks/>
          </p:cNvCxnSpPr>
          <p:nvPr/>
        </p:nvCxnSpPr>
        <p:spPr>
          <a:xfrm>
            <a:off x="7769743" y="464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651C4CF-A9CE-99DD-6DBE-F8D804A5D54E}"/>
              </a:ext>
            </a:extLst>
          </p:cNvPr>
          <p:cNvSpPr/>
          <p:nvPr/>
        </p:nvSpPr>
        <p:spPr>
          <a:xfrm>
            <a:off x="1676400" y="4404717"/>
            <a:ext cx="60933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5DB19C6-F03E-4F92-94CC-933AFFB7A0C6}"/>
              </a:ext>
            </a:extLst>
          </p:cNvPr>
          <p:cNvSpPr txBox="1"/>
          <p:nvPr/>
        </p:nvSpPr>
        <p:spPr>
          <a:xfrm>
            <a:off x="9067800" y="4229100"/>
            <a:ext cx="982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해도 안전한가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3A21C31-07E4-5337-96DF-320B1AEC1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504" y="743636"/>
            <a:ext cx="6715648" cy="279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4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56091A-9E81-F7FD-D075-F671E92362B5}"/>
              </a:ext>
            </a:extLst>
          </p:cNvPr>
          <p:cNvSpPr txBox="1"/>
          <p:nvPr/>
        </p:nvSpPr>
        <p:spPr>
          <a:xfrm>
            <a:off x="1055914" y="419100"/>
            <a:ext cx="1562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후 참조변수의 타입에 따른 변화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6C3165-BF54-9865-0543-F046E2F7E09F}"/>
              </a:ext>
            </a:extLst>
          </p:cNvPr>
          <p:cNvSpPr txBox="1"/>
          <p:nvPr/>
        </p:nvSpPr>
        <p:spPr>
          <a:xfrm>
            <a:off x="2133600" y="7962900"/>
            <a:ext cx="1455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경우 변수 타입에 관계 없이 무조건 실제 인스턴스의 메서드를 실행한다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53B4452-A603-EF70-99D3-65FBAFD5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3" y="3347769"/>
            <a:ext cx="10133866" cy="3591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6640625-BAAB-8D2C-330E-15DC53E4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3" y="1482176"/>
            <a:ext cx="5629333" cy="15277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A8A5D4E-AD0F-FC24-BBF2-89E2498A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799" y="1482175"/>
            <a:ext cx="5639939" cy="1527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58AD88E-10C4-27F8-6363-5268B06F1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8200" y="3347769"/>
            <a:ext cx="5040962" cy="316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F4F211-526E-19D5-FD46-F0C404724FE4}"/>
              </a:ext>
            </a:extLst>
          </p:cNvPr>
          <p:cNvSpPr txBox="1"/>
          <p:nvPr/>
        </p:nvSpPr>
        <p:spPr>
          <a:xfrm>
            <a:off x="838200" y="647700"/>
            <a:ext cx="17232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개발자가 무조건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멤버변수를 쓰게 하고 싶다면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62383DE-97FA-F523-81D5-BD3CD463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52700"/>
            <a:ext cx="7543800" cy="388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E4754BA-B2D5-946B-2C07-9B04E27C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586" y="2543628"/>
            <a:ext cx="8452946" cy="31332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29EB818-A8A5-00FD-555D-F9E62FA6F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6774240"/>
            <a:ext cx="4572000" cy="33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893E642-CF38-4BF7-A94C-D2F071A72771}"/>
              </a:ext>
            </a:extLst>
          </p:cNvPr>
          <p:cNvSpPr txBox="1"/>
          <p:nvPr/>
        </p:nvSpPr>
        <p:spPr>
          <a:xfrm>
            <a:off x="1092200" y="23241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기능이 된다는 알겠는데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3A22306-67F3-4964-F77A-EAC76E41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7098"/>
            <a:ext cx="9948534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761304-E387-214A-F8D1-00A8DE134282}"/>
              </a:ext>
            </a:extLst>
          </p:cNvPr>
          <p:cNvSpPr txBox="1"/>
          <p:nvPr/>
        </p:nvSpPr>
        <p:spPr>
          <a:xfrm>
            <a:off x="1066800" y="4007703"/>
            <a:ext cx="1638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이걸 왜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쓰는걸까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..?? </a:t>
            </a:r>
          </a:p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정의된 기능을 쓰지도 못하고 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 타입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객체타입  이 일치하지 않으니 실제 객체가 무슨 타입인지까지 고려해야 하는데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6677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A25E3A-12B9-FFCB-1101-6B836A3C3C78}"/>
              </a:ext>
            </a:extLst>
          </p:cNvPr>
          <p:cNvSpPr txBox="1"/>
          <p:nvPr/>
        </p:nvSpPr>
        <p:spPr>
          <a:xfrm>
            <a:off x="1055914" y="419100"/>
            <a:ext cx="1562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 실습에서 다뤘던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공격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0308F6B9-1ABF-16EB-9C61-55D829135C2D}"/>
              </a:ext>
            </a:extLst>
          </p:cNvPr>
          <p:cNvGrpSpPr/>
          <p:nvPr/>
        </p:nvGrpSpPr>
        <p:grpSpPr>
          <a:xfrm>
            <a:off x="8991600" y="3848100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E126E433-C6DF-E0EB-7855-E462BD1C62B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4189F225-EBAD-DECC-357D-02B72D81B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29836FA9-B698-39A5-F113-081E808A30A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7F338A1C-2773-0FC7-0ACD-15782E238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FFD4ABEF-BAFF-8556-A063-E256D6BE721F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72009ABC-CE7D-0B36-C369-1EA6CFDF3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6FDBD07-9DB2-9881-397E-64BD8A645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400" y="3619500"/>
            <a:ext cx="7320278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16F8850-F3B5-DB42-1119-4CADB353152F}"/>
              </a:ext>
            </a:extLst>
          </p:cNvPr>
          <p:cNvSpPr txBox="1"/>
          <p:nvPr/>
        </p:nvSpPr>
        <p:spPr>
          <a:xfrm>
            <a:off x="2122569" y="8524504"/>
            <a:ext cx="1455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 모든 클래스를 매개변수로 받을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모든 클래스는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가지고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B12ED2C3-E03E-AD30-044C-86E8A165F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971" y="1181100"/>
            <a:ext cx="7283000" cy="71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6227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96DE7F-8EBD-FC34-6EF6-51D54A68847A}"/>
              </a:ext>
            </a:extLst>
          </p:cNvPr>
          <p:cNvSpPr txBox="1"/>
          <p:nvPr/>
        </p:nvSpPr>
        <p:spPr>
          <a:xfrm>
            <a:off x="1055914" y="419100"/>
            <a:ext cx="1037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다형성을 이용한 배열활용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8AA4297-A8E9-A4F6-755F-D7B5E73F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0" y="1298305"/>
            <a:ext cx="7561345" cy="529954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41B373FD-BB0B-0298-76D0-74229AAD4683}"/>
              </a:ext>
            </a:extLst>
          </p:cNvPr>
          <p:cNvCxnSpPr>
            <a:cxnSpLocks/>
          </p:cNvCxnSpPr>
          <p:nvPr/>
        </p:nvCxnSpPr>
        <p:spPr>
          <a:xfrm flipH="1">
            <a:off x="9579430" y="6134100"/>
            <a:ext cx="2917370" cy="1796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8ECA191-9D0A-03AB-95FA-9A6EB42653F5}"/>
              </a:ext>
            </a:extLst>
          </p:cNvPr>
          <p:cNvSpPr/>
          <p:nvPr/>
        </p:nvSpPr>
        <p:spPr>
          <a:xfrm>
            <a:off x="11037330" y="5524500"/>
            <a:ext cx="4645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02B4171-67F5-DA3D-191C-5CA39067BF03}"/>
              </a:ext>
            </a:extLst>
          </p:cNvPr>
          <p:cNvSpPr txBox="1"/>
          <p:nvPr/>
        </p:nvSpPr>
        <p:spPr>
          <a:xfrm>
            <a:off x="914400" y="8271514"/>
            <a:ext cx="1707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서로 다른 객체타입 이더라도 다형성을 통해 일관성 있게 사용할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460E73B-5D30-E1EB-40F3-A263F4D3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25" y="1307600"/>
            <a:ext cx="6974303" cy="61604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ADB45B9-D0E8-F1A8-634C-9A9F3A081307}"/>
              </a:ext>
            </a:extLst>
          </p:cNvPr>
          <p:cNvSpPr/>
          <p:nvPr/>
        </p:nvSpPr>
        <p:spPr>
          <a:xfrm>
            <a:off x="2057400" y="59817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1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2DFDB5-272A-FE65-2B54-A3E26A275225}"/>
              </a:ext>
            </a:extLst>
          </p:cNvPr>
          <p:cNvSpPr txBox="1"/>
          <p:nvPr/>
        </p:nvSpPr>
        <p:spPr>
          <a:xfrm>
            <a:off x="1371600" y="2667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역할은 무엇인가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</a:p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반드시 있어야 하는가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28DEA88-E4AE-C402-8461-A5D77719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6974303" cy="61604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A521C2C-6B13-BC8E-6732-134C0E46254A}"/>
              </a:ext>
            </a:extLst>
          </p:cNvPr>
          <p:cNvSpPr/>
          <p:nvPr/>
        </p:nvSpPr>
        <p:spPr>
          <a:xfrm>
            <a:off x="1676400" y="66934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F796F2D3-7595-16C0-8B38-A62AC7030C54}"/>
              </a:ext>
            </a:extLst>
          </p:cNvPr>
          <p:cNvGrpSpPr/>
          <p:nvPr/>
        </p:nvGrpSpPr>
        <p:grpSpPr>
          <a:xfrm>
            <a:off x="7848600" y="4152900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86AEB010-5AF2-336A-2447-E7FA8C3AD7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6CA12422-C079-2C30-6A1E-FBD4084D1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58CC7D7B-5D97-52B7-F40F-18D88C5D9DD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39FC6E9D-0AF1-4AB8-79D5-49367CA1F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F3C380E6-108A-8187-26C4-9319E670F80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73C0E876-7280-0EE5-77A6-063560962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7BC6421-E8EB-AEE1-9781-A0A27880E3BC}"/>
              </a:ext>
            </a:extLst>
          </p:cNvPr>
          <p:cNvSpPr txBox="1"/>
          <p:nvPr/>
        </p:nvSpPr>
        <p:spPr>
          <a:xfrm>
            <a:off x="868897" y="8648700"/>
            <a:ext cx="15895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방식은 유닛마다 제각각 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결국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클래스에서는 어떻게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공격할것인지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구현할수가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42E2BD87-2585-7497-A5D1-FFB490268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238500"/>
            <a:ext cx="889416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14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393F44A-23BF-25A0-8FA8-7F4BF72B2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9" y="2286774"/>
            <a:ext cx="7620000" cy="62095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3F65DC0-D31D-D5D6-3C35-C0896A3D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286774"/>
            <a:ext cx="9978684" cy="491412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1A6D4A0A-4D11-7817-D1A1-3A19BCB33BC2}"/>
              </a:ext>
            </a:extLst>
          </p:cNvPr>
          <p:cNvCxnSpPr>
            <a:cxnSpLocks/>
          </p:cNvCxnSpPr>
          <p:nvPr/>
        </p:nvCxnSpPr>
        <p:spPr>
          <a:xfrm>
            <a:off x="4953000" y="7200900"/>
            <a:ext cx="533400" cy="1735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B744565-7050-6657-64FE-121450AB34ED}"/>
              </a:ext>
            </a:extLst>
          </p:cNvPr>
          <p:cNvSpPr/>
          <p:nvPr/>
        </p:nvSpPr>
        <p:spPr>
          <a:xfrm>
            <a:off x="2511942" y="6668631"/>
            <a:ext cx="41936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BDF2192-DCF2-65E6-E798-1D1E9018F051}"/>
              </a:ext>
            </a:extLst>
          </p:cNvPr>
          <p:cNvSpPr txBox="1"/>
          <p:nvPr/>
        </p:nvSpPr>
        <p:spPr>
          <a:xfrm>
            <a:off x="2438400" y="8648700"/>
            <a:ext cx="141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차례일때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정상적으로 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컴파일은 되는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런타임에러이다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5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D6DBCF-DAE6-F554-B7BC-7D77AA034699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자식클래스에 내가 원하는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시그니처대로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강제로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하게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4455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C8587A2-32DA-207B-9C09-2347F654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29214"/>
            <a:ext cx="8763000" cy="59039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B85C163-F961-B4F2-5CF4-24CE19D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727400"/>
            <a:ext cx="9033036" cy="43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47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0A5711-6B00-3226-2032-63690CCB0FD6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추상화의 주된 이유는 다형성에서 안정적인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100%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보장된 코드를 구현하기 위함이다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1363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AF2CCC0-B227-C2CD-27A7-8C4D1C8D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19100"/>
            <a:ext cx="9296400" cy="651559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E5CB471F-8113-30EA-C074-B81F823C3232}"/>
              </a:ext>
            </a:extLst>
          </p:cNvPr>
          <p:cNvCxnSpPr>
            <a:cxnSpLocks/>
          </p:cNvCxnSpPr>
          <p:nvPr/>
        </p:nvCxnSpPr>
        <p:spPr>
          <a:xfrm>
            <a:off x="7772400" y="6685684"/>
            <a:ext cx="609600" cy="1505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547974-67B3-F2B8-7532-FE7D90134B0C}"/>
              </a:ext>
            </a:extLst>
          </p:cNvPr>
          <p:cNvSpPr/>
          <p:nvPr/>
        </p:nvSpPr>
        <p:spPr>
          <a:xfrm>
            <a:off x="4119400" y="4655456"/>
            <a:ext cx="7386800" cy="2088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8FF50B0-3783-C35D-A9C2-1BA51F829B85}"/>
              </a:ext>
            </a:extLst>
          </p:cNvPr>
          <p:cNvSpPr txBox="1"/>
          <p:nvPr/>
        </p:nvSpPr>
        <p:spPr>
          <a:xfrm>
            <a:off x="3505200" y="8303207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겉 모습은 같으나 객체에 따라 다르게 동작하게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만드는것이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다형성의 핵심이다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503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043F74-7C75-C864-6F32-3AFA652C0AEF}"/>
              </a:ext>
            </a:extLst>
          </p:cNvPr>
          <p:cNvSpPr txBox="1"/>
          <p:nvPr/>
        </p:nvSpPr>
        <p:spPr>
          <a:xfrm>
            <a:off x="762000" y="647700"/>
            <a:ext cx="15250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2D8236F-7C00-BE29-1167-9232F15D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1790700"/>
            <a:ext cx="8469923" cy="495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9BD2E12-0490-7150-4DFB-3BBA1319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90701"/>
            <a:ext cx="7066897" cy="4953000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xmlns="" id="{D95E26D9-EAD5-A06B-B567-5C60C84385D6}"/>
              </a:ext>
            </a:extLst>
          </p:cNvPr>
          <p:cNvGrpSpPr/>
          <p:nvPr/>
        </p:nvGrpSpPr>
        <p:grpSpPr>
          <a:xfrm>
            <a:off x="8380186" y="3973696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xmlns="" id="{F2B1BFA4-D962-6B1D-C756-3AE2DCB990D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xmlns="" id="{4ADEF421-8ECA-92CD-D160-D19F1A4CF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xmlns="" id="{BA0A8160-D430-DA2F-E2DB-FD2EDE0B549B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xmlns="" id="{7915CA23-F41E-5692-04F7-1D4A6B617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xmlns="" id="{8CB3CB93-511C-F22C-7E91-9D17AC31BCD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xmlns="" id="{F0957767-6361-DA9F-C2FF-904BEE44A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1D476C3-D897-FDD4-2A64-65A6CBFF8EC3}"/>
              </a:ext>
            </a:extLst>
          </p:cNvPr>
          <p:cNvSpPr txBox="1"/>
          <p:nvPr/>
        </p:nvSpPr>
        <p:spPr>
          <a:xfrm>
            <a:off x="1524000" y="7353300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개수의 제한이 없으며 크기 변경이 용이하다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성능이 우수하다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E69FD48E-FFEA-E58F-2BFB-E03ACEEA0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8831798"/>
            <a:ext cx="12632572" cy="11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2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4DC196-DA83-3926-FA25-58A1850ED904}"/>
              </a:ext>
            </a:extLst>
          </p:cNvPr>
          <p:cNvSpPr txBox="1"/>
          <p:nvPr/>
        </p:nvSpPr>
        <p:spPr>
          <a:xfrm>
            <a:off x="76200" y="45303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1143000" y="647700"/>
            <a:ext cx="16611600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쇼핑몰 장바구니를 구현해보자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간의 관계를 생각하여 상속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 관계대로 구성하여 보자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ShoppingBasket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, Item, TV, Sofa, Bicycle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Item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배열대신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사용해보자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2. 1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번에서 선언한 클래스들의 내부를 구현해보자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물품들은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바코드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넘버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(int),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(String),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가격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(int),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마일리지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비율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(int)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가지고 있어야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멤버변수는 생성자를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통해 초기화 하자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물품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가격의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1%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마일리지가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적립된다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이벤트로 인해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3%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마일리지가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적립된다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ShoppingBasket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장바구니에 있는 물품이름과 가격을 출력하는 </a:t>
            </a:r>
            <a:endParaRPr lang="en-US" altLang="ko-KR" sz="28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String getInfoList()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endParaRPr lang="en-US" altLang="ko-KR" sz="28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기능추가</a:t>
            </a:r>
            <a:endParaRPr lang="en-US" altLang="ko-KR" sz="32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ShoppingBasket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현재 물품 이름과 각각의 가격을 출력하자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장바구니에 담겨 있는 물품들의 금액 합계를 반환 하는 메서드를 만들자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int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getTotalPrice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장바구니 대로 구매를 한다면 마일리지가 얼마나 쌓이는지 반환하는 메서드를 만들자 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getTotalMileage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pPr marL="457200" indent="-457200">
              <a:buFontTx/>
              <a:buChar char="-"/>
            </a:pP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Bicycle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재고가 없어 장바구니에 담을수 없다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ShoppingBaske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물건을 담을때 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필터링하자</a:t>
            </a:r>
            <a:endParaRPr lang="en-US" altLang="ko-KR" sz="28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hint : itemList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막아야 한다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instanceof 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활용해야한다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55" y="5067300"/>
            <a:ext cx="5282045" cy="762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1" y="4666058"/>
            <a:ext cx="10287000" cy="26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3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3429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1_1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2593A13-CA02-C0AD-92F0-810E2842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38300"/>
            <a:ext cx="6230531" cy="1981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F9F65C19-B764-6A50-5644-83EC7CC1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638300"/>
            <a:ext cx="6344192" cy="2362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C9B2A73-033D-8161-1F87-0C119E6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5" y="5156608"/>
            <a:ext cx="6101435" cy="14626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C9333FC-C3F3-ED66-8A9F-314DF8045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5208222"/>
            <a:ext cx="6094321" cy="14110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31B8DA5F-3D8C-1373-2C6A-4743FF242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200" y="5143501"/>
            <a:ext cx="5638800" cy="147578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733800" y="4000500"/>
            <a:ext cx="6905896" cy="1156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9371761" y="4000500"/>
            <a:ext cx="1600619" cy="12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1249296" y="4000500"/>
            <a:ext cx="3609704" cy="1143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2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42887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1143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" y="876300"/>
            <a:ext cx="6751320" cy="2514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91" y="3543300"/>
            <a:ext cx="11341100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86" y="7909560"/>
            <a:ext cx="6343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10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7" y="4000500"/>
            <a:ext cx="8215639" cy="1676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57300"/>
            <a:ext cx="8326877" cy="2743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1257300"/>
            <a:ext cx="89687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0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1143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1_3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기능추가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86099"/>
            <a:ext cx="7086600" cy="69611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34" y="1940658"/>
            <a:ext cx="8082608" cy="9930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01" y="829788"/>
            <a:ext cx="6760699" cy="9609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0" y="3314700"/>
            <a:ext cx="93630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63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1371600" y="1409700"/>
            <a:ext cx="1645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동일하나 이름만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interface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바뀐다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전부 추상메서드이다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 생성 불가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JDK1.8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버전 이상부터 상수를 허용한다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이하는 오직 추상메서드만 존재할수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11" y="4123848"/>
            <a:ext cx="10825089" cy="60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91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2781300"/>
            <a:ext cx="15285720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1371600" y="1181100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인터페이스는 인터페이스만 상속 받을수 있다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상속받지 않는다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4465508"/>
            <a:ext cx="6279175" cy="16685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25" y="6647759"/>
            <a:ext cx="10899364" cy="10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96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924300"/>
            <a:ext cx="16916400" cy="1370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967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다르게 다중 상속을 허용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830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1531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클래스가 구현 할때는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implements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일부분만 구현하면 해당 자식은 추상클래스가 되어야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78464"/>
            <a:ext cx="9362831" cy="2438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382" y="5484275"/>
            <a:ext cx="7072570" cy="2859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5484274"/>
            <a:ext cx="8591201" cy="285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73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38300"/>
            <a:ext cx="10493231" cy="6934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69543" y="2193745"/>
            <a:ext cx="383657" cy="134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874143" y="172658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810000" y="36341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437616" y="2142274"/>
            <a:ext cx="383657" cy="134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142216" y="167510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4000" y="36341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846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8100"/>
            <a:ext cx="6705600" cy="796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5400" y="8115300"/>
            <a:ext cx="1615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있으면 반드시 추상클래스여야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다만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없으면 추상클래스를 못한다는것은 아니다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막기 위해 추상화가 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21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95300"/>
            <a:ext cx="12657837" cy="8453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200400" y="3314700"/>
            <a:ext cx="678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114800" y="3390900"/>
            <a:ext cx="10963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객체를 만들지도 못하는 추상 클래스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내용이 비어 있는 추상 메서드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257800" y="59055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 할까</a:t>
            </a:r>
            <a:r>
              <a:rPr lang="en-US" altLang="ko-KR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8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304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14500"/>
            <a:ext cx="7212806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24000" y="4991100"/>
            <a:ext cx="10499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 세계와는 맞지 않는 코드이다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상속의 용도로만 제한을 둬야 한다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92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295400" y="285750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People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멤버마다 적절한 제어자를 사용하자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295400" y="1333500"/>
            <a:ext cx="1615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만들어 놓은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추상클래스로 만들자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381500"/>
            <a:ext cx="639335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90600" y="723900"/>
            <a:ext cx="1615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Unit, Marine, Zergling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구현하자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hp, power(</a:t>
            </a:r>
            <a:r>
              <a:rPr lang="ko-KR" altLang="en-US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 armor(</a:t>
            </a:r>
            <a:r>
              <a:rPr lang="ko-KR" altLang="en-US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방어력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</a:t>
            </a:r>
          </a:p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powerUp(), armorUp()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 수치를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 시키며 모든 객체가 동시에 수치가 올라야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attack()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경우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추상메서드로 만들고 상속받아 구현하자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6221"/>
            <a:ext cx="7239000" cy="61905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3586220"/>
            <a:ext cx="7727449" cy="45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5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 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영역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6900"/>
            <a:ext cx="6553200" cy="588638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5905500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629400" y="5586071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634129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781800" y="33147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647700"/>
            <a:ext cx="4114800" cy="921033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199" y="3314700"/>
            <a:ext cx="9144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554200" y="30099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패키지영역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337657" y="8828555"/>
            <a:ext cx="835543" cy="117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325600" y="84963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525564" y="1097696"/>
            <a:ext cx="3266635" cy="72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3411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제한없이 어디서든 접근가능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다른패키지더라도 자손클래스에서 접근가능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접근 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내에서만 접근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238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60383"/>
              </p:ext>
            </p:extLst>
          </p:nvPr>
        </p:nvGraphicFramePr>
        <p:xfrm>
          <a:off x="2819400" y="2476500"/>
          <a:ext cx="11430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496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대상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접근제어자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클래스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ea typeface="G마켓 산스 Medium" panose="02000000000000000000"/>
                        </a:rPr>
                        <a:t>public,</a:t>
                      </a:r>
                      <a:r>
                        <a:rPr lang="en-US" altLang="ko-KR" sz="3600" baseline="0">
                          <a:ea typeface="G마켓 산스 Medium" panose="02000000000000000000"/>
                        </a:rPr>
                        <a:t> default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메서드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멤버변수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78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1814"/>
            <a:ext cx="8534400" cy="810487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8594835"/>
            <a:ext cx="381001" cy="511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62201" y="806256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08729" y="9105900"/>
            <a:ext cx="1135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이라서 클래스 외부에서는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4110355"/>
            <a:ext cx="683143" cy="102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62201" y="357808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48000" y="4980334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내부에서는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(private)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0425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7697"/>
            <a:ext cx="8543627" cy="7932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(default)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438400" y="4076700"/>
            <a:ext cx="990600" cy="379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8724900"/>
            <a:ext cx="114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3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09700"/>
            <a:ext cx="6579843" cy="21336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7629206" y="4296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877" y="5753251"/>
            <a:ext cx="6509288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286000" y="8518745"/>
            <a:ext cx="1455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상속관계라면 자식 객체를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가리킬수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257300"/>
            <a:ext cx="10155279" cy="571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"/>
            <a:ext cx="3886200" cy="99244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81100" y="2400300"/>
            <a:ext cx="20955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62000" y="8877300"/>
            <a:ext cx="2362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961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088572"/>
            <a:ext cx="4953000" cy="25309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05422"/>
            <a:ext cx="10359651" cy="3177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696200" y="3162822"/>
            <a:ext cx="1828800" cy="821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763000" y="3984694"/>
            <a:ext cx="1143000" cy="956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324600" y="4957108"/>
            <a:ext cx="11429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같은 패키지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상속받은 자식에서 접근가능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달라도 상속 받은 자손이면 가능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(protected)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4510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04900"/>
            <a:ext cx="743763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670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962400" y="407670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멤버변수와 동일하게 적용된다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7973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514600" y="4305300"/>
            <a:ext cx="1379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클래스에는 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없을까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75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71500"/>
            <a:ext cx="8177842" cy="7315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495800" y="952500"/>
            <a:ext cx="1600200" cy="132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95400" y="856346"/>
            <a:ext cx="320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8400" y="723900"/>
            <a:ext cx="11046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 조차 접근하지 못해 절대 실행될수 없는 코드가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9801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7" y="596475"/>
            <a:ext cx="7360295" cy="8001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08252" y="83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17452" y="594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682508" y="419100"/>
            <a:ext cx="11319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사용가능한거면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에도 적용 되어야 하는거 아닌가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05800" y="2928521"/>
            <a:ext cx="998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역할은 이미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하고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사실상 상속 관계에서 유의미한 접근제어이다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클래스 내부의 변수나 메서드들에만 사용해도 그 역할을 다하는것이다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3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562600" y="14097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한다면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9700"/>
            <a:ext cx="4108206" cy="678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3429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350456" y="5295900"/>
            <a:ext cx="2669344" cy="1718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5743" y="47625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생성자가 없으니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디폴트 생성자가 만들어진다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38" y="6719887"/>
            <a:ext cx="1385062" cy="12271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044703" y="6586076"/>
            <a:ext cx="2975097" cy="919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66845" y="592435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자동으로 삽입되어야 하는데 부모의 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접근할수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19800" y="7992189"/>
            <a:ext cx="12630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이라면 클래스에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적어줌으로써 상속이 불가능하다고 알려주는것이 좋다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5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1905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38200" y="1028700"/>
            <a:ext cx="81660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0~23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까지만 가질수 있다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멤버변수에 직접 접근을 막고 메서드를 통해서 값을 필터링 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43158"/>
              </p:ext>
            </p:extLst>
          </p:nvPr>
        </p:nvGraphicFramePr>
        <p:xfrm>
          <a:off x="9220200" y="605998"/>
          <a:ext cx="906779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8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840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Time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hour;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minute;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분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second;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초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void setHour(int hour)</a:t>
                      </a:r>
                    </a:p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int getHour()</a:t>
                      </a:r>
                    </a:p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….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Hour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멤버변수의 값을 셋팅하고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>
                          <a:ea typeface="G마켓 산스 Medium" panose="02000000000000000000"/>
                        </a:rPr>
                        <a:t>가져오는 메서드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String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toString()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멤버변수의 값을 문자열로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92" y="3385289"/>
            <a:ext cx="3838575" cy="3162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021767"/>
            <a:ext cx="6585179" cy="25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90600" y="495300"/>
            <a:ext cx="1607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 패턴 만들기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serverConnection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만들자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객체는 프로그램이 서버와 통신하기 위한 클래스 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이런 클래스는 프로그램당 한 개의 객체만을 이용한다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이러한 구조를 체계화 해놓은것이 디자인패턴중 싱글톤패턴이다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객체는 항상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유지되도록 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686300"/>
            <a:ext cx="9062618" cy="3886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4686300"/>
            <a:ext cx="8026195" cy="2530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838700"/>
            <a:ext cx="4953000" cy="177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1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1201DB-1C7C-48D5-9B9D-93A2CC694896}"/>
              </a:ext>
            </a:extLst>
          </p:cNvPr>
          <p:cNvSpPr txBox="1"/>
          <p:nvPr/>
        </p:nvSpPr>
        <p:spPr>
          <a:xfrm>
            <a:off x="1371600" y="4000500"/>
            <a:ext cx="1706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자식은 부모 클래스의 모든 정보를 가지고 있기에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7795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09600" y="589122"/>
            <a:ext cx="6050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6272"/>
            <a:ext cx="5715000" cy="8376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134600" y="3429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29600" y="1313884"/>
            <a:ext cx="9611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입장에서 사용자의 값을 필터링 할수 없다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171700"/>
            <a:ext cx="4629150" cy="13716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229600" y="4010680"/>
            <a:ext cx="7289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외부라이브러리들이 객체를 생성해줄때 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setter, getter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콜백하여 값을 셋팅해준다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229600" y="6372880"/>
            <a:ext cx="7415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활용하여 읽기전용 변수를 만들수 있다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0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95400" y="190500"/>
            <a:ext cx="4548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 패턴 만들기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14500"/>
            <a:ext cx="9162630" cy="708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3874220" y="3744844"/>
            <a:ext cx="1231180" cy="17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334000" y="382929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하여 객체생성을 못하게 막는다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410200" y="39243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무슨 차이가 있을까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018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5" y="419100"/>
            <a:ext cx="6624965" cy="601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419100"/>
            <a:ext cx="8243455" cy="5334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96600" y="4914900"/>
            <a:ext cx="0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377310" y="4457700"/>
            <a:ext cx="571968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839200" y="692315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멤버들을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5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50103"/>
            <a:ext cx="8253663" cy="1371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5400" y="7734300"/>
            <a:ext cx="1596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입장에서는 필요한 정보가 충분하지 않다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56" y="3848100"/>
            <a:ext cx="16129388" cy="2971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8F71D20-26B2-0A12-49F0-2E72FB0D4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986492"/>
            <a:ext cx="8705841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24067</TotalTime>
  <Words>1097</Words>
  <Application>Microsoft Office PowerPoint</Application>
  <PresentationFormat>사용자 지정</PresentationFormat>
  <Paragraphs>203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0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1259</cp:revision>
  <cp:lastPrinted>2023-02-25T14:08:21Z</cp:lastPrinted>
  <dcterms:created xsi:type="dcterms:W3CDTF">2022-10-23T12:09:39Z</dcterms:created>
  <dcterms:modified xsi:type="dcterms:W3CDTF">2023-03-04T04:41:15Z</dcterms:modified>
</cp:coreProperties>
</file>