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7" r:id="rId2"/>
    <p:sldId id="258" r:id="rId3"/>
    <p:sldId id="259" r:id="rId4"/>
    <p:sldId id="661" r:id="rId5"/>
    <p:sldId id="662" r:id="rId6"/>
    <p:sldId id="689" r:id="rId7"/>
    <p:sldId id="690" r:id="rId8"/>
    <p:sldId id="663" r:id="rId9"/>
    <p:sldId id="664" r:id="rId10"/>
    <p:sldId id="665" r:id="rId11"/>
    <p:sldId id="666" r:id="rId12"/>
    <p:sldId id="667" r:id="rId13"/>
    <p:sldId id="668" r:id="rId14"/>
    <p:sldId id="669" r:id="rId15"/>
    <p:sldId id="670" r:id="rId16"/>
    <p:sldId id="671" r:id="rId17"/>
    <p:sldId id="700" r:id="rId18"/>
    <p:sldId id="281" r:id="rId19"/>
    <p:sldId id="672" r:id="rId20"/>
    <p:sldId id="638" r:id="rId21"/>
    <p:sldId id="673" r:id="rId22"/>
    <p:sldId id="676" r:id="rId23"/>
    <p:sldId id="677" r:id="rId24"/>
    <p:sldId id="678" r:id="rId25"/>
    <p:sldId id="674" r:id="rId26"/>
    <p:sldId id="675" r:id="rId27"/>
    <p:sldId id="628" r:id="rId28"/>
    <p:sldId id="680" r:id="rId29"/>
    <p:sldId id="701" r:id="rId30"/>
    <p:sldId id="681" r:id="rId31"/>
    <p:sldId id="682" r:id="rId32"/>
    <p:sldId id="683" r:id="rId33"/>
    <p:sldId id="679" r:id="rId34"/>
    <p:sldId id="702" r:id="rId35"/>
    <p:sldId id="374" r:id="rId36"/>
    <p:sldId id="694" r:id="rId37"/>
    <p:sldId id="684" r:id="rId38"/>
    <p:sldId id="685" r:id="rId39"/>
    <p:sldId id="686" r:id="rId40"/>
    <p:sldId id="687" r:id="rId41"/>
    <p:sldId id="688" r:id="rId42"/>
    <p:sldId id="691" r:id="rId43"/>
    <p:sldId id="692" r:id="rId44"/>
    <p:sldId id="693" r:id="rId45"/>
    <p:sldId id="695" r:id="rId46"/>
    <p:sldId id="696" r:id="rId47"/>
    <p:sldId id="697" r:id="rId48"/>
    <p:sldId id="699" r:id="rId49"/>
    <p:sldId id="698" r:id="rId50"/>
    <p:sldId id="703" r:id="rId51"/>
    <p:sldId id="704" r:id="rId52"/>
    <p:sldId id="705" r:id="rId53"/>
    <p:sldId id="706" r:id="rId54"/>
    <p:sldId id="275" r:id="rId55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2023-03-03 Friday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4.png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28700"/>
            <a:ext cx="15420703" cy="274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62000" y="5676900"/>
            <a:ext cx="173528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패키지를 만들지 않으면 자동으로 디폴트 패키지를 만든다</a:t>
            </a:r>
            <a:endParaRPr lang="en-US" altLang="ko-KR" sz="54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endParaRPr lang="en-US" altLang="ko-KR" sz="54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* java </a:t>
            </a:r>
            <a:r>
              <a:rPr lang="ko-KR" altLang="en-US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버전에 따라 패키지가 없어도 되나 </a:t>
            </a:r>
            <a:endParaRPr lang="en-US" altLang="ko-KR" sz="4400">
              <a:solidFill>
                <a:srgbClr val="FF0000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ko-KR" altLang="en-US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자바</a:t>
            </a:r>
            <a:r>
              <a:rPr lang="en-US" altLang="ko-KR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9</a:t>
            </a:r>
            <a:r>
              <a:rPr lang="ko-KR" altLang="en-US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에서부터 모듈이 추가됨에 따라 무조건 패키지를 만들어야 된다</a:t>
            </a:r>
            <a:r>
              <a:rPr lang="en-US" altLang="ko-KR" sz="44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4400" dirty="0">
              <a:solidFill>
                <a:srgbClr val="FF0000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694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2768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import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13830"/>
            <a:ext cx="7614940" cy="448687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057400" y="4991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657600" y="5448300"/>
            <a:ext cx="0" cy="1066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28932" y="6515100"/>
            <a:ext cx="937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 않아도 패키지명을 다 적어주어 사용가능하다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1113830"/>
            <a:ext cx="7725827" cy="485298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525000" y="1714500"/>
            <a:ext cx="3581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895600" y="8402240"/>
            <a:ext cx="11750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import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는 성능에 영향을 주지 않는다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594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90500"/>
            <a:ext cx="8382000" cy="5029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8100"/>
            <a:ext cx="3276600" cy="999822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686800" y="342900"/>
            <a:ext cx="12954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43000" y="6819899"/>
            <a:ext cx="2362200" cy="3368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372600" y="1257300"/>
            <a:ext cx="9906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515600" y="1714500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356" y="5548312"/>
            <a:ext cx="7372643" cy="4592542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92662" y="6008756"/>
            <a:ext cx="9906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835662" y="6465956"/>
            <a:ext cx="4261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905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04900"/>
            <a:ext cx="7613882" cy="4114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819858" y="3771901"/>
            <a:ext cx="3580942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990600" y="7272637"/>
            <a:ext cx="167885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String, System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은 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import 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하지 않아도 써지는데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5201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1" y="952500"/>
            <a:ext cx="6781800" cy="1521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838200" y="3543300"/>
            <a:ext cx="169600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java.lang 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패키지는 매우 빈번하게 쓰이므로 자바에서 </a:t>
            </a:r>
            <a:endParaRPr lang="en-US" altLang="ko-KR" sz="54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자동으로 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import 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해준다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7760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5198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static import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1943100"/>
            <a:ext cx="14791765" cy="1905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429000" y="2247900"/>
            <a:ext cx="24384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419600" y="3238500"/>
            <a:ext cx="228600" cy="1371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895600" y="467737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100481" y="2248486"/>
            <a:ext cx="1519519" cy="990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858000" y="3229570"/>
            <a:ext cx="152400" cy="1228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93440" y="4698334"/>
            <a:ext cx="3653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669448"/>
            <a:ext cx="11430000" cy="117401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700681" y="2251417"/>
            <a:ext cx="3881719" cy="990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363200" y="3229570"/>
            <a:ext cx="1795181" cy="1228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941421" y="4698334"/>
            <a:ext cx="6127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PrintStream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메서드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5881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5198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static import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09700"/>
            <a:ext cx="9025021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24000" y="2781300"/>
            <a:ext cx="15932567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지금까지 만들어본 클래스들을 </a:t>
            </a:r>
            <a:endParaRPr lang="en-US" altLang="ko-KR" sz="54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.java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파일 하나당 클래스 한개씩 분리하고 </a:t>
            </a:r>
            <a:endParaRPr lang="en-US" altLang="ko-KR" sz="54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원하는 대로 패키지로 분리 하도록 하자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엔트리포인트가 있는 클래스를 제외하고 모두 다른 패키지로 분류하자</a:t>
            </a:r>
            <a:r>
              <a:rPr lang="en-US" altLang="ko-KR" sz="40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z="40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패키지명 </a:t>
            </a:r>
            <a:r>
              <a:rPr lang="en-US" altLang="ko-KR" sz="40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ex)  </a:t>
            </a:r>
          </a:p>
          <a:p>
            <a:r>
              <a:rPr lang="en-US" altLang="ko-KR" sz="40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  </a:t>
            </a:r>
            <a:r>
              <a:rPr lang="en-US" altLang="ko-KR" sz="32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joo.</a:t>
            </a:r>
            <a:r>
              <a:rPr lang="ko-KR" altLang="en-US" sz="32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강의</a:t>
            </a:r>
            <a:r>
              <a:rPr lang="en-US" altLang="ko-KR" sz="32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1 , joo.</a:t>
            </a:r>
            <a:r>
              <a:rPr lang="ko-KR" altLang="en-US" sz="32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강의</a:t>
            </a:r>
            <a:r>
              <a:rPr lang="en-US" altLang="ko-KR" sz="32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2    </a:t>
            </a:r>
            <a:r>
              <a:rPr lang="ko-KR" altLang="en-US" sz="32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강의마다 실습하는 클래스들을 분류해두면 편하다</a:t>
            </a:r>
            <a:endParaRPr lang="en-US" altLang="ko-KR" sz="3200">
              <a:solidFill>
                <a:srgbClr val="FF0000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990600" y="342900"/>
            <a:ext cx="31806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실습문제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1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3752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제어자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601187" y="1081182"/>
            <a:ext cx="195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제어자</a:t>
            </a:r>
            <a:endParaRPr lang="ko-KR" altLang="en-US" sz="48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32" name="그룹 1013"/>
          <p:cNvGrpSpPr/>
          <p:nvPr/>
        </p:nvGrpSpPr>
        <p:grpSpPr>
          <a:xfrm>
            <a:off x="6645496" y="1028700"/>
            <a:ext cx="3753082" cy="1416959"/>
            <a:chOff x="7305119" y="3255660"/>
            <a:chExt cx="3753082" cy="1416959"/>
          </a:xfrm>
        </p:grpSpPr>
        <p:grpSp>
          <p:nvGrpSpPr>
            <p:cNvPr id="33" name="그룹 1014"/>
            <p:cNvGrpSpPr/>
            <p:nvPr/>
          </p:nvGrpSpPr>
          <p:grpSpPr>
            <a:xfrm>
              <a:off x="9194621" y="4072241"/>
              <a:ext cx="120774" cy="600378"/>
              <a:chOff x="9194621" y="4072241"/>
              <a:chExt cx="120774" cy="600378"/>
            </a:xfrm>
          </p:grpSpPr>
          <p:pic>
            <p:nvPicPr>
              <p:cNvPr id="36" name="Object 4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194621" y="4072241"/>
                <a:ext cx="120774" cy="600378"/>
              </a:xfrm>
              <a:prstGeom prst="rect">
                <a:avLst/>
              </a:prstGeom>
            </p:spPr>
          </p:pic>
        </p:grpSp>
        <p:grpSp>
          <p:nvGrpSpPr>
            <p:cNvPr id="34" name="그룹 1015"/>
            <p:cNvGrpSpPr/>
            <p:nvPr/>
          </p:nvGrpSpPr>
          <p:grpSpPr>
            <a:xfrm>
              <a:off x="7305119" y="3255660"/>
              <a:ext cx="3753082" cy="785575"/>
              <a:chOff x="7305119" y="3255660"/>
              <a:chExt cx="3753082" cy="785575"/>
            </a:xfrm>
          </p:grpSpPr>
          <p:pic>
            <p:nvPicPr>
              <p:cNvPr id="35" name="Object 5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305119" y="3255660"/>
                <a:ext cx="3753082" cy="785575"/>
              </a:xfrm>
              <a:prstGeom prst="rect">
                <a:avLst/>
              </a:prstGeom>
            </p:spPr>
          </p:pic>
        </p:grpSp>
      </p:grpSp>
      <p:grpSp>
        <p:nvGrpSpPr>
          <p:cNvPr id="59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4378778" y="2611740"/>
            <a:ext cx="3393622" cy="1114286"/>
            <a:chOff x="2803727" y="4828571"/>
            <a:chExt cx="3393622" cy="1114286"/>
          </a:xfrm>
        </p:grpSpPr>
        <p:pic>
          <p:nvPicPr>
            <p:cNvPr id="60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1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8874578" y="2614671"/>
            <a:ext cx="3393622" cy="1114286"/>
            <a:chOff x="2803727" y="4828571"/>
            <a:chExt cx="3393622" cy="1114286"/>
          </a:xfrm>
        </p:grpSpPr>
        <p:pic>
          <p:nvPicPr>
            <p:cNvPr id="62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4680301" y="2814940"/>
            <a:ext cx="2975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접근제어자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293123" y="2829594"/>
            <a:ext cx="2975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그외 키워드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4419600" y="4076700"/>
            <a:ext cx="3352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public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8874578" y="3971429"/>
            <a:ext cx="3352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abstract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494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79432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Part10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객체지향</a:t>
            </a:r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348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패키지와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제어자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접근제어자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71500"/>
            <a:ext cx="8787205" cy="44196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43000" y="2171700"/>
            <a:ext cx="3581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79342" y="2933700"/>
            <a:ext cx="3581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572086"/>
            <a:ext cx="8976736" cy="18282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272105" y="6972300"/>
            <a:ext cx="13487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제어자들 끼리 순서는 상관 없으나 일반적으로 접근제어자를 가장 먼저 작성한다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7366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52700"/>
            <a:ext cx="9733722" cy="297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672244" y="1435101"/>
            <a:ext cx="975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변하지않는값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지정한다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2819400" y="604929"/>
            <a:ext cx="975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변하지 않는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186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57300"/>
            <a:ext cx="7086600" cy="5108439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43800" y="2705100"/>
            <a:ext cx="2209800" cy="1066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797943" y="24997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753600" y="3543300"/>
            <a:ext cx="777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동시에 혹은 생성자에서 딱 한번 초기화 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8537057" y="4205020"/>
            <a:ext cx="1216543" cy="430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581400" y="4429922"/>
            <a:ext cx="4800600" cy="408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004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533400" y="4152900"/>
            <a:ext cx="17601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상수인데 생성자에서 초기화가 가능하게 풀어준건 왜일까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5767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104900"/>
            <a:ext cx="7103286" cy="3276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95400" y="6972300"/>
            <a:ext cx="16154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마다 다른값을 가져야 하는 상수일경우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... </a:t>
            </a:r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불가능해진다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</a:t>
            </a:r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주민번호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827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672244" y="1435101"/>
            <a:ext cx="975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 할수 없다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76499"/>
            <a:ext cx="58674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25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672244" y="1435101"/>
            <a:ext cx="975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상속될수 없다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81685"/>
            <a:ext cx="6304745" cy="4724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076" y="2290476"/>
            <a:ext cx="8906287" cy="262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9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abstract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4343400" y="585000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추상의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미완성의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95500"/>
            <a:ext cx="5638800" cy="641372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47800" y="2128911"/>
            <a:ext cx="1447800" cy="4237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171700" y="5448300"/>
            <a:ext cx="1447800" cy="4237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436243" y="566278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810500" y="5247267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내부가 비어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2895600" y="1789175"/>
            <a:ext cx="1902343" cy="4587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953000" y="1373661"/>
            <a:ext cx="1059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생성을 못하게 막을때 사용한다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861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00100"/>
            <a:ext cx="5867400" cy="62703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95400" y="8115300"/>
            <a:ext cx="1615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 메서드가 있다면 해당 클래스는 인스턴스화 될수 없기에 무조건 추상클래스가 되어야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078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8100"/>
            <a:ext cx="6705600" cy="7960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95400" y="8115300"/>
            <a:ext cx="1615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 메서드가 있으면 반드시 추상클래스여야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다만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 메서드가 없으면 추상클래스를 못한다는것은 아니다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생성을 막기 위해 추상화가 가능하다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9214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0995842" y="5295900"/>
            <a:ext cx="671049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패키지와 </a:t>
            </a:r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14800" y="3390900"/>
            <a:ext cx="109632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객체를 만들지도 못하는 추상 클래스</a:t>
            </a:r>
            <a:endParaRPr lang="en-US" altLang="ko-KR" sz="54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내용이 비어 있는 추상 메서드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257800" y="5905500"/>
            <a:ext cx="731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필요 할까</a:t>
            </a:r>
            <a:r>
              <a:rPr lang="en-US" altLang="ko-KR" sz="8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8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3041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209800" y="2400300"/>
            <a:ext cx="14674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사람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책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노트북 등등은 실제로 존재하는것인가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229100"/>
            <a:ext cx="2628900" cy="1647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4229100"/>
            <a:ext cx="7073757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8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714500"/>
            <a:ext cx="7212806" cy="198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24000" y="4991100"/>
            <a:ext cx="104999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현실 세계와는 맞지 않는 코드이다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상속의 용도로만 제한을 둬야 한다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892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95400" y="2857500"/>
            <a:ext cx="1615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People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멤버마다 적절한 제어자를 사용하자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나이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주민번호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95400" y="1333500"/>
            <a:ext cx="1615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만들어 놓은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추상클래스로 만들자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381500"/>
            <a:ext cx="639335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2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90600" y="723900"/>
            <a:ext cx="1615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Unit, Marine, Zergling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구현하자</a:t>
            </a:r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360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hp, power(</a:t>
            </a:r>
            <a:r>
              <a:rPr lang="ko-KR" altLang="en-US" sz="360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공격력</a:t>
            </a:r>
            <a:r>
              <a:rPr lang="en-US" altLang="ko-KR" sz="360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), armor(</a:t>
            </a:r>
            <a:r>
              <a:rPr lang="ko-KR" altLang="en-US" sz="360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방어력</a:t>
            </a:r>
            <a:r>
              <a:rPr lang="en-US" altLang="ko-KR" sz="360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),</a:t>
            </a:r>
          </a:p>
          <a:p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360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powerUp(), armorUp()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각각 수치를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씩 증가 시키며 모든 객체가 동시에 수치가 올라야 한다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attack()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경우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추상메서드로 만들고 상속받아 구현하자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86221"/>
            <a:ext cx="7239000" cy="619059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3586220"/>
            <a:ext cx="7727449" cy="45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15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3182600" y="5254704"/>
            <a:ext cx="4493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 제어자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영역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66900"/>
            <a:ext cx="6553200" cy="588638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4953000" y="5905500"/>
            <a:ext cx="1521343" cy="34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629400" y="5586071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5105400" y="3634129"/>
            <a:ext cx="1521343" cy="34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781800" y="33147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647700"/>
            <a:ext cx="4114800" cy="921033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3792199" y="3314700"/>
            <a:ext cx="9144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554200" y="3009900"/>
            <a:ext cx="381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패키지영역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3337657" y="8828555"/>
            <a:ext cx="835543" cy="117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325600" y="8496300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 패키지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525564" y="1097696"/>
            <a:ext cx="3266635" cy="7246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8510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접근제어자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371600" y="1562100"/>
            <a:ext cx="13411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public :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제한없이 어디서든 접근가능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 :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패키지내에서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다른패키지더라도 자손클래스에서 접근가능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default :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패키지내에서 접근 가능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: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내에서만 접근 가능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52380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460383"/>
              </p:ext>
            </p:extLst>
          </p:nvPr>
        </p:nvGraphicFramePr>
        <p:xfrm>
          <a:off x="2819400" y="2476500"/>
          <a:ext cx="114300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9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대상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접근제어자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클래스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ea typeface="G마켓 산스 Medium" panose="02000000000000000000"/>
                        </a:rPr>
                        <a:t>public,</a:t>
                      </a:r>
                      <a:r>
                        <a:rPr lang="en-US" altLang="ko-KR" sz="3600" baseline="0">
                          <a:ea typeface="G마켓 산스 Medium" panose="02000000000000000000"/>
                        </a:rPr>
                        <a:t> default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메서드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전부 사용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멤버변수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전부 사용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3783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01814"/>
            <a:ext cx="8534400" cy="810487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276600" y="8594835"/>
            <a:ext cx="381001" cy="511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362201" y="8062566"/>
            <a:ext cx="1295400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008729" y="9105900"/>
            <a:ext cx="1135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이라서 클래스 외부에서는 사용할수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276600" y="4110355"/>
            <a:ext cx="683143" cy="1027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362201" y="3578086"/>
            <a:ext cx="1295400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048000" y="4980334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내부에서는 사용가능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21434" y="0"/>
            <a:ext cx="12108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접근제어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(private)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004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94" y="1896010"/>
            <a:ext cx="4674585" cy="416188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789" y="2201651"/>
            <a:ext cx="4170606" cy="37315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2185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패키지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B80B8-3419-5C31-B2F2-084E536A2C1C}"/>
              </a:ext>
            </a:extLst>
          </p:cNvPr>
          <p:cNvSpPr txBox="1"/>
          <p:nvPr/>
        </p:nvSpPr>
        <p:spPr>
          <a:xfrm>
            <a:off x="2067468" y="1257300"/>
            <a:ext cx="7686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분류하는 폴더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11461" y="3646253"/>
            <a:ext cx="2836295" cy="1052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710189" y="3875711"/>
            <a:ext cx="1873004" cy="384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611210" y="4275017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소스코드 폴더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7723" y="2812563"/>
            <a:ext cx="3858164" cy="166229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860678" y="3259058"/>
            <a:ext cx="1873004" cy="384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093631" y="3906420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80617" y="2135108"/>
            <a:ext cx="3764372" cy="407519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689799" y="2281509"/>
            <a:ext cx="1083601" cy="683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773400" y="2281509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667000" y="7715766"/>
            <a:ext cx="1363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패키지는 실제로 폴더로 생성되어 관리된다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97697"/>
            <a:ext cx="8543627" cy="7932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" y="266700"/>
            <a:ext cx="982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접근제어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(default)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438400" y="4076700"/>
            <a:ext cx="990600" cy="379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8724900"/>
            <a:ext cx="1143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6397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257300"/>
            <a:ext cx="10155279" cy="5715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90500"/>
            <a:ext cx="3886200" cy="992443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81100" y="2400300"/>
            <a:ext cx="20955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62000" y="8877300"/>
            <a:ext cx="23622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4961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088572"/>
            <a:ext cx="4953000" cy="25309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105422"/>
            <a:ext cx="10359651" cy="31775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696200" y="3162822"/>
            <a:ext cx="1828800" cy="821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763000" y="3984694"/>
            <a:ext cx="1143000" cy="956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324600" y="4957108"/>
            <a:ext cx="11429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같은 패키지 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상속받은 자식에서 접근가능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패키지가 달라도 상속 받은 자손이면 가능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21434" y="0"/>
            <a:ext cx="12108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접근제어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(protected)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4510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104900"/>
            <a:ext cx="743763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670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962400" y="4076700"/>
            <a:ext cx="12108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멤버변수와 동일하게 적용된다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17973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514600" y="4305300"/>
            <a:ext cx="1379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클래스에는 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없을까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2754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71500"/>
            <a:ext cx="8177842" cy="7315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495800" y="952500"/>
            <a:ext cx="1600200" cy="1324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95400" y="856346"/>
            <a:ext cx="3200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8400" y="723900"/>
            <a:ext cx="110463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엔트리포인트 조차 접근하지 못해 절대 실행될수 없는 코드가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49801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37" y="596475"/>
            <a:ext cx="7360295" cy="8001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308252" y="834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17452" y="5947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682508" y="419100"/>
            <a:ext cx="113194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패키지내에서 사용가능한거면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에도 적용 되어야 하는거 아닌가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05800" y="2928521"/>
            <a:ext cx="9982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역할은 이미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하고 있다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사실상 상속 관계에서 유의미한 접근제어이다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클래스 내부의 변수나 메서드들에만 사용해도 그 역할을 다하는것이다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39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562600" y="1409700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한다면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09700"/>
            <a:ext cx="4108206" cy="678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3429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350456" y="5295900"/>
            <a:ext cx="2669344" cy="1718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5743" y="47625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생성자가 없으니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디폴트 생성자가 만들어진다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138" y="6719887"/>
            <a:ext cx="1385062" cy="122711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044703" y="6586076"/>
            <a:ext cx="2975097" cy="9196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66845" y="5924357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super()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자동으로 삽입되어야 하는데 부모의 생성자가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접근할수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19800" y="7992189"/>
            <a:ext cx="126307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생성자가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이라면 클래스에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적어줌으로써 상속이 불가능하다고 알려주는것이 좋다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52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1905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838200" y="1028700"/>
            <a:ext cx="81660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Time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보자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hour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0~23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까지만 가질수 있다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멤버변수에 직접 접근을 막고 메서드를 통해서 값을 필터링 해야 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843158"/>
              </p:ext>
            </p:extLst>
          </p:nvPr>
        </p:nvGraphicFramePr>
        <p:xfrm>
          <a:off x="9220200" y="605998"/>
          <a:ext cx="9067799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8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Time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200" baseline="0">
                          <a:ea typeface="G마켓 산스 Medium" panose="02000000000000000000"/>
                        </a:rPr>
                        <a:t> hour;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ea typeface="G마켓 산스 Medium" panose="02000000000000000000"/>
                        </a:rPr>
                        <a:t>시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200" baseline="0">
                          <a:ea typeface="G마켓 산스 Medium" panose="02000000000000000000"/>
                        </a:rPr>
                        <a:t> minute;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분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200" baseline="0">
                          <a:ea typeface="G마켓 산스 Medium" panose="02000000000000000000"/>
                        </a:rPr>
                        <a:t> second;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초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aseline="0">
                          <a:ea typeface="G마켓 산스 Medium" panose="02000000000000000000"/>
                        </a:rPr>
                        <a:t>void setHour(int hour)</a:t>
                      </a:r>
                    </a:p>
                    <a:p>
                      <a:pPr latinLnBrk="1"/>
                      <a:r>
                        <a:rPr lang="en-US" altLang="ko-KR" sz="2200" baseline="0">
                          <a:ea typeface="G마켓 산스 Medium" panose="02000000000000000000"/>
                        </a:rPr>
                        <a:t>int getHour()</a:t>
                      </a:r>
                    </a:p>
                    <a:p>
                      <a:pPr latinLnBrk="1"/>
                      <a:r>
                        <a:rPr lang="en-US" altLang="ko-KR" sz="2200" baseline="0">
                          <a:ea typeface="G마켓 산스 Medium" panose="02000000000000000000"/>
                        </a:rPr>
                        <a:t>….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ea typeface="G마켓 산스 Medium" panose="02000000000000000000"/>
                        </a:rPr>
                        <a:t>Hour</a:t>
                      </a:r>
                      <a:r>
                        <a:rPr lang="en-US" altLang="ko-KR" sz="2000" baseline="0">
                          <a:ea typeface="G마켓 산스 Medium" panose="02000000000000000000"/>
                        </a:rPr>
                        <a:t> </a:t>
                      </a:r>
                      <a:r>
                        <a:rPr lang="ko-KR" altLang="en-US" sz="2000" baseline="0">
                          <a:ea typeface="G마켓 산스 Medium" panose="02000000000000000000"/>
                        </a:rPr>
                        <a:t>멤버변수의 값을 셋팅하고</a:t>
                      </a:r>
                      <a:endParaRPr lang="en-US" altLang="ko-KR" sz="2000" baseline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baseline="0">
                          <a:ea typeface="G마켓 산스 Medium" panose="02000000000000000000"/>
                        </a:rPr>
                        <a:t>가져오는 메서드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String</a:t>
                      </a:r>
                      <a:r>
                        <a:rPr lang="en-US" altLang="ko-KR" sz="2200" baseline="0">
                          <a:ea typeface="G마켓 산스 Medium" panose="02000000000000000000"/>
                        </a:rPr>
                        <a:t> toString()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멤버변수의 값을 문자열로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92" y="3385289"/>
            <a:ext cx="3838575" cy="31623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4021767"/>
            <a:ext cx="6585179" cy="252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42900"/>
            <a:ext cx="4267200" cy="92784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730498" y="2476500"/>
            <a:ext cx="1873004" cy="384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00200" y="9217330"/>
            <a:ext cx="1873004" cy="384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698" y="434658"/>
            <a:ext cx="7725827" cy="485298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248400" y="1028700"/>
            <a:ext cx="3429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74A1CAB-41DB-CBE5-A53E-D1E78982E7D5}"/>
              </a:ext>
            </a:extLst>
          </p:cNvPr>
          <p:cNvCxnSpPr>
            <a:cxnSpLocks/>
          </p:cNvCxnSpPr>
          <p:nvPr/>
        </p:nvCxnSpPr>
        <p:spPr>
          <a:xfrm>
            <a:off x="8285390" y="1598999"/>
            <a:ext cx="401410" cy="4458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997698" y="6094799"/>
            <a:ext cx="110711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패키지의 클래스를 사용하기 위해서</a:t>
            </a:r>
            <a:endParaRPr lang="en-US" altLang="ko-KR" sz="48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해야 한다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248400" y="434657"/>
            <a:ext cx="2036990" cy="4075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74A1CAB-41DB-CBE5-A53E-D1E78982E7D5}"/>
              </a:ext>
            </a:extLst>
          </p:cNvPr>
          <p:cNvCxnSpPr>
            <a:cxnSpLocks/>
          </p:cNvCxnSpPr>
          <p:nvPr/>
        </p:nvCxnSpPr>
        <p:spPr>
          <a:xfrm>
            <a:off x="8221465" y="686039"/>
            <a:ext cx="1989335" cy="3426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210800" y="814169"/>
            <a:ext cx="87072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파일의 패키지명</a:t>
            </a:r>
            <a:endParaRPr lang="en-US" altLang="ko-KR" sz="48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하나의 패키지명만 가질수 있다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68846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90600" y="495300"/>
            <a:ext cx="16078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싱글톤 패턴 만들기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serverConnection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만들자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객체는 프로그램이 서버와 통신하기 위한 클래스 이다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일반적으로 이런 클래스는 프로그램당 한 개의 객체만을 이용한다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이러한 구조를 체계화 해놓은것이 디자인패턴중 싱글톤패턴이다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getInstance()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 객체는 항상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개만 유지되도록 하자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활용하자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686300"/>
            <a:ext cx="9062618" cy="3886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0" y="4686300"/>
            <a:ext cx="8026195" cy="25304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4838700"/>
            <a:ext cx="4953000" cy="177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178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09600" y="589122"/>
            <a:ext cx="60500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Time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보자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6272"/>
            <a:ext cx="5715000" cy="83764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134600" y="3429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필요할까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29600" y="1313884"/>
            <a:ext cx="96119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만드는 입장에서 사용자의 값을 필터링 할수 없다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2171700"/>
            <a:ext cx="4629150" cy="13716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229600" y="4010680"/>
            <a:ext cx="728917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외부라이브러리들이 객체를 생성해줄때 </a:t>
            </a:r>
            <a:endParaRPr lang="en-US" altLang="ko-KR" sz="28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setter, getter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콜백하여 값을 셋팅해준다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229600" y="5753100"/>
            <a:ext cx="78886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이를 활용하여 읽기전용 변수를 만들 수 있다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86ECFC-6A63-060A-C3A3-DA72F47173BD}"/>
              </a:ext>
            </a:extLst>
          </p:cNvPr>
          <p:cNvSpPr/>
          <p:nvPr/>
        </p:nvSpPr>
        <p:spPr>
          <a:xfrm>
            <a:off x="8229600" y="6743700"/>
            <a:ext cx="9854236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이후에 배울 다형성에서 참조변수에 따라 가리키는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멤버변수가 달라 질 수 있다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직접 접근이 아닌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setter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getter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이용한다면 클래스를 만드는 사람 의도대로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this,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지정 할 수 있다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102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95400" y="190500"/>
            <a:ext cx="45480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싱글톤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패턴 만들기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14500"/>
            <a:ext cx="9162630" cy="7086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3874220" y="3744844"/>
            <a:ext cx="1231180" cy="179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334000" y="382929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하여 객체생성을 못하게 막는다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49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328840-DB86-84D8-068F-C2C8D7FA2285}"/>
              </a:ext>
            </a:extLst>
          </p:cNvPr>
          <p:cNvSpPr txBox="1"/>
          <p:nvPr/>
        </p:nvSpPr>
        <p:spPr>
          <a:xfrm>
            <a:off x="4495800" y="1562100"/>
            <a:ext cx="1104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싱글톤을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쓰는 이유가 무엇일까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F0477F-4CF6-1AF2-AFA4-5EAA5706D76E}"/>
              </a:ext>
            </a:extLst>
          </p:cNvPr>
          <p:cNvSpPr/>
          <p:nvPr/>
        </p:nvSpPr>
        <p:spPr>
          <a:xfrm>
            <a:off x="3276600" y="2781300"/>
            <a:ext cx="13183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동일한 라이프 사이클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스코프를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만들기 위해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5C1BCF-9BFF-9359-D461-3CCB09841A95}"/>
              </a:ext>
            </a:extLst>
          </p:cNvPr>
          <p:cNvSpPr/>
          <p:nvPr/>
        </p:nvSpPr>
        <p:spPr>
          <a:xfrm>
            <a:off x="3276600" y="3924300"/>
            <a:ext cx="11887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생성하는것은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메모리를 소모하는 것이다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불필요한 메모리 소모를 막고 응용하여  큐형태로 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관리한다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233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6705600" y="4457700"/>
            <a:ext cx="4155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왜 쓰는걸까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7536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0" y="276224"/>
            <a:ext cx="3124200" cy="82755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71500"/>
            <a:ext cx="9418287" cy="60198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750798" y="2781300"/>
            <a:ext cx="1355602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788312" y="8207705"/>
            <a:ext cx="1355602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438400" y="8899262"/>
            <a:ext cx="1120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패키지가 다르면 클래스명이 같아도 된다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797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828800" y="2095500"/>
            <a:ext cx="1600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클래스는 반드시 하나의 패키지 안에 속해야 한다</a:t>
            </a:r>
            <a:r>
              <a:rPr lang="en-US" altLang="ko-KR" sz="4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914400" indent="-914400">
              <a:buAutoNum type="arabicPeriod"/>
            </a:pPr>
            <a:r>
              <a:rPr lang="ko-KR" altLang="en-US" sz="4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대소문자 모두 사용가능하지만 클래스명과의 구분을 위해 소문자만 사용한다</a:t>
            </a:r>
            <a:r>
              <a:rPr lang="en-US" altLang="ko-KR" sz="4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914400" indent="-914400">
              <a:buAutoNum type="arabicPeriod"/>
            </a:pPr>
            <a:r>
              <a:rPr lang="ko-KR" altLang="en-US" sz="4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문법적 제약은 아니지만 일반적으로 도메인 형식으로 만든다</a:t>
            </a:r>
            <a:r>
              <a:rPr lang="en-US" altLang="ko-KR" sz="4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914400" indent="-914400">
              <a:buAutoNum type="arabicPeriod"/>
            </a:pPr>
            <a:endParaRPr lang="en-US" altLang="ko-KR" sz="4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3712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패키지 규칙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272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971800" y="4152900"/>
            <a:ext cx="13181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지금까지 패키지를 만들지 않아도 썻는데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789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23330</TotalTime>
  <Words>899</Words>
  <Application>Microsoft Office PowerPoint</Application>
  <PresentationFormat>사용자 지정</PresentationFormat>
  <Paragraphs>183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1" baseType="lpstr"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곽 병원</cp:lastModifiedBy>
  <cp:revision>1137</cp:revision>
  <cp:lastPrinted>2023-02-25T14:08:21Z</cp:lastPrinted>
  <dcterms:created xsi:type="dcterms:W3CDTF">2022-10-23T12:09:39Z</dcterms:created>
  <dcterms:modified xsi:type="dcterms:W3CDTF">2023-03-03T07:00:47Z</dcterms:modified>
</cp:coreProperties>
</file>