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7" r:id="rId2"/>
    <p:sldId id="258" r:id="rId3"/>
    <p:sldId id="259" r:id="rId4"/>
    <p:sldId id="661" r:id="rId5"/>
    <p:sldId id="706" r:id="rId6"/>
    <p:sldId id="711" r:id="rId7"/>
    <p:sldId id="707" r:id="rId8"/>
    <p:sldId id="708" r:id="rId9"/>
    <p:sldId id="662" r:id="rId10"/>
    <p:sldId id="714" r:id="rId11"/>
    <p:sldId id="715" r:id="rId12"/>
    <p:sldId id="709" r:id="rId13"/>
    <p:sldId id="712" r:id="rId14"/>
    <p:sldId id="713" r:id="rId15"/>
    <p:sldId id="710" r:id="rId16"/>
    <p:sldId id="716" r:id="rId17"/>
    <p:sldId id="717" r:id="rId18"/>
    <p:sldId id="718" r:id="rId19"/>
    <p:sldId id="690" r:id="rId20"/>
    <p:sldId id="663" r:id="rId21"/>
    <p:sldId id="664" r:id="rId22"/>
    <p:sldId id="665" r:id="rId23"/>
    <p:sldId id="666" r:id="rId24"/>
    <p:sldId id="667" r:id="rId25"/>
    <p:sldId id="668" r:id="rId26"/>
    <p:sldId id="669" r:id="rId27"/>
    <p:sldId id="670" r:id="rId28"/>
    <p:sldId id="671" r:id="rId29"/>
    <p:sldId id="700" r:id="rId30"/>
    <p:sldId id="281" r:id="rId31"/>
    <p:sldId id="672" r:id="rId32"/>
    <p:sldId id="638" r:id="rId33"/>
    <p:sldId id="673" r:id="rId34"/>
    <p:sldId id="676" r:id="rId35"/>
    <p:sldId id="677" r:id="rId36"/>
    <p:sldId id="678" r:id="rId37"/>
    <p:sldId id="674" r:id="rId38"/>
    <p:sldId id="675" r:id="rId39"/>
    <p:sldId id="628" r:id="rId40"/>
    <p:sldId id="680" r:id="rId41"/>
    <p:sldId id="701" r:id="rId42"/>
    <p:sldId id="681" r:id="rId43"/>
    <p:sldId id="682" r:id="rId44"/>
    <p:sldId id="683" r:id="rId45"/>
    <p:sldId id="679" r:id="rId46"/>
    <p:sldId id="702" r:id="rId47"/>
    <p:sldId id="374" r:id="rId48"/>
    <p:sldId id="694" r:id="rId49"/>
    <p:sldId id="684" r:id="rId50"/>
    <p:sldId id="685" r:id="rId51"/>
    <p:sldId id="686" r:id="rId52"/>
    <p:sldId id="687" r:id="rId53"/>
    <p:sldId id="688" r:id="rId54"/>
    <p:sldId id="691" r:id="rId55"/>
    <p:sldId id="692" r:id="rId56"/>
    <p:sldId id="693" r:id="rId57"/>
    <p:sldId id="695" r:id="rId58"/>
    <p:sldId id="696" r:id="rId59"/>
    <p:sldId id="697" r:id="rId60"/>
    <p:sldId id="699" r:id="rId61"/>
    <p:sldId id="698" r:id="rId62"/>
    <p:sldId id="703" r:id="rId63"/>
    <p:sldId id="704" r:id="rId64"/>
    <p:sldId id="705" r:id="rId65"/>
    <p:sldId id="275" r:id="rId66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C50BB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2023-03-03 Friday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2.png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C2BCB0-5991-A266-C982-D26FEE054263}"/>
              </a:ext>
            </a:extLst>
          </p:cNvPr>
          <p:cNvSpPr txBox="1"/>
          <p:nvPr/>
        </p:nvSpPr>
        <p:spPr>
          <a:xfrm>
            <a:off x="1905000" y="1943100"/>
            <a:ext cx="1546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자식으로의 타입변환은 못하는가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05B37F-2994-724F-46A5-DB572B1F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49692"/>
            <a:ext cx="7681835" cy="35654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6A6F5B-3963-DE64-EBEB-24849085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972252"/>
            <a:ext cx="6879597" cy="152409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B01A04-D6A8-58CB-959F-EE92F85673FE}"/>
              </a:ext>
            </a:extLst>
          </p:cNvPr>
          <p:cNvCxnSpPr>
            <a:cxnSpLocks/>
          </p:cNvCxnSpPr>
          <p:nvPr/>
        </p:nvCxnSpPr>
        <p:spPr>
          <a:xfrm flipH="1">
            <a:off x="7924800" y="3654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511EC3-6631-114A-D3DB-B98EFE39DE54}"/>
              </a:ext>
            </a:extLst>
          </p:cNvPr>
          <p:cNvSpPr txBox="1"/>
          <p:nvPr/>
        </p:nvSpPr>
        <p:spPr>
          <a:xfrm>
            <a:off x="9154886" y="3238500"/>
            <a:ext cx="922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형변환시 자식의 멤버를 사용하지는 못한다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처럼 데이터가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손실되는것은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93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60494E-6 L -0.00208 -0.182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9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F52EFA-0700-A944-A9D6-D04E23ABC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89525"/>
              </p:ext>
            </p:extLst>
          </p:nvPr>
        </p:nvGraphicFramePr>
        <p:xfrm>
          <a:off x="10058400" y="2552700"/>
          <a:ext cx="4159607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val="3085074081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val="3838526504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1031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6700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Door[] doors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42985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237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engineCheck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25787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96802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16710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id="{E92CE258-155F-016E-03DB-FB8975406942}"/>
              </a:ext>
            </a:extLst>
          </p:cNvPr>
          <p:cNvGrpSpPr/>
          <p:nvPr/>
        </p:nvGrpSpPr>
        <p:grpSpPr>
          <a:xfrm>
            <a:off x="2133600" y="1995557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E5B1BE96-9E42-58B3-8D68-5AAEB1F7D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A8A1DB5-D5BC-96F1-0A75-F2A7F301FEC9}"/>
              </a:ext>
            </a:extLst>
          </p:cNvPr>
          <p:cNvSpPr txBox="1"/>
          <p:nvPr/>
        </p:nvSpPr>
        <p:spPr>
          <a:xfrm>
            <a:off x="2768063" y="2198757"/>
            <a:ext cx="2184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65A53AB-8A11-B4D0-C413-A23A403DC83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527222" y="2552700"/>
            <a:ext cx="4378778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162419-202C-C709-C49D-5F2C0F1D7176}"/>
              </a:ext>
            </a:extLst>
          </p:cNvPr>
          <p:cNvSpPr txBox="1"/>
          <p:nvPr/>
        </p:nvSpPr>
        <p:spPr>
          <a:xfrm>
            <a:off x="3200400" y="1035328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grpSp>
        <p:nvGrpSpPr>
          <p:cNvPr id="16" name="그룹 1018">
            <a:extLst>
              <a:ext uri="{FF2B5EF4-FFF2-40B4-BE49-F238E27FC236}">
                <a16:creationId xmlns:a16="http://schemas.microsoft.com/office/drawing/2014/main" id="{C06AB08C-2665-6769-206D-B141D65DB664}"/>
              </a:ext>
            </a:extLst>
          </p:cNvPr>
          <p:cNvGrpSpPr/>
          <p:nvPr/>
        </p:nvGrpSpPr>
        <p:grpSpPr>
          <a:xfrm>
            <a:off x="2162629" y="5676900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id="{10584885-9B45-7FD0-1632-9DEDB2895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00CDD9-D4A1-AE16-9756-270D7145CE97}"/>
              </a:ext>
            </a:extLst>
          </p:cNvPr>
          <p:cNvSpPr txBox="1"/>
          <p:nvPr/>
        </p:nvSpPr>
        <p:spPr>
          <a:xfrm>
            <a:off x="2797092" y="5880100"/>
            <a:ext cx="2184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F914-4E2C-7378-C555-0344A74856A9}"/>
              </a:ext>
            </a:extLst>
          </p:cNvPr>
          <p:cNvSpPr txBox="1"/>
          <p:nvPr/>
        </p:nvSpPr>
        <p:spPr>
          <a:xfrm>
            <a:off x="2875374" y="4716671"/>
            <a:ext cx="202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C7344B7-75CA-64B5-3B81-FFD8A09E797B}"/>
              </a:ext>
            </a:extLst>
          </p:cNvPr>
          <p:cNvCxnSpPr>
            <a:cxnSpLocks/>
          </p:cNvCxnSpPr>
          <p:nvPr/>
        </p:nvCxnSpPr>
        <p:spPr>
          <a:xfrm flipV="1">
            <a:off x="5527222" y="3362186"/>
            <a:ext cx="4378778" cy="2848115"/>
          </a:xfrm>
          <a:prstGeom prst="straightConnector1">
            <a:avLst/>
          </a:prstGeom>
          <a:ln w="38100">
            <a:solidFill>
              <a:srgbClr val="4C50B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DC6D19-43AF-AE80-4870-DB2CFE9DDBF1}"/>
              </a:ext>
            </a:extLst>
          </p:cNvPr>
          <p:cNvSpPr/>
          <p:nvPr/>
        </p:nvSpPr>
        <p:spPr>
          <a:xfrm>
            <a:off x="11429999" y="4114800"/>
            <a:ext cx="2788007" cy="1028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BE1AE-22E5-E75D-D2CF-171382D4BB43}"/>
              </a:ext>
            </a:extLst>
          </p:cNvPr>
          <p:cNvSpPr txBox="1"/>
          <p:nvPr/>
        </p:nvSpPr>
        <p:spPr>
          <a:xfrm>
            <a:off x="14370407" y="4353461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특성을 사용만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못할뿐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41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435566" y="2341318"/>
            <a:ext cx="2622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942916" y="5905500"/>
            <a:ext cx="44021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OilCar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아래로 구부러진 화살표 7"/>
          <p:cNvSpPr/>
          <p:nvPr/>
        </p:nvSpPr>
        <p:spPr>
          <a:xfrm rot="5400000">
            <a:off x="9706783" y="4170886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258800" y="4304985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다운캐스팅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69229" y="43053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1" name="아래로 구부러진 화살표 10"/>
          <p:cNvSpPr/>
          <p:nvPr/>
        </p:nvSpPr>
        <p:spPr>
          <a:xfrm rot="16200000">
            <a:off x="4250870" y="3816943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6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018">
            <a:extLst>
              <a:ext uri="{FF2B5EF4-FFF2-40B4-BE49-F238E27FC236}">
                <a16:creationId xmlns:a16="http://schemas.microsoft.com/office/drawing/2014/main" id="{3138CF99-2D92-CBDD-6533-2C42A60AE718}"/>
              </a:ext>
            </a:extLst>
          </p:cNvPr>
          <p:cNvGrpSpPr/>
          <p:nvPr/>
        </p:nvGrpSpPr>
        <p:grpSpPr>
          <a:xfrm>
            <a:off x="3668486" y="4487608"/>
            <a:ext cx="3393622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id="{8FD972FD-026A-2913-A52F-434833C71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6" name="그룹 1018">
            <a:extLst>
              <a:ext uri="{FF2B5EF4-FFF2-40B4-BE49-F238E27FC236}">
                <a16:creationId xmlns:a16="http://schemas.microsoft.com/office/drawing/2014/main" id="{5FC86957-615D-E878-F668-867C2FB4DC0A}"/>
              </a:ext>
            </a:extLst>
          </p:cNvPr>
          <p:cNvGrpSpPr/>
          <p:nvPr/>
        </p:nvGrpSpPr>
        <p:grpSpPr>
          <a:xfrm>
            <a:off x="7483573" y="1638300"/>
            <a:ext cx="3393622" cy="1114286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:a16="http://schemas.microsoft.com/office/drawing/2014/main" id="{EBAF8476-3DF1-A67A-34DC-718436967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E27878-4291-6851-5C3A-80F6E5348F30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5365297" y="27525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0D5F0E5-B732-A42B-EEBF-DA062585BD23}"/>
              </a:ext>
            </a:extLst>
          </p:cNvPr>
          <p:cNvCxnSpPr>
            <a:cxnSpLocks/>
          </p:cNvCxnSpPr>
          <p:nvPr/>
        </p:nvCxnSpPr>
        <p:spPr>
          <a:xfrm>
            <a:off x="9180384" y="2752586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:a16="http://schemas.microsoft.com/office/drawing/2014/main" id="{FA85C53C-21CC-32BC-F665-89533517CC46}"/>
              </a:ext>
            </a:extLst>
          </p:cNvPr>
          <p:cNvGrpSpPr/>
          <p:nvPr/>
        </p:nvGrpSpPr>
        <p:grpSpPr>
          <a:xfrm>
            <a:off x="7321767" y="4495891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:a16="http://schemas.microsoft.com/office/drawing/2014/main" id="{E2136E8E-42C7-3B05-1DBC-C29E45704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42" name="그룹 1018">
            <a:extLst>
              <a:ext uri="{FF2B5EF4-FFF2-40B4-BE49-F238E27FC236}">
                <a16:creationId xmlns:a16="http://schemas.microsoft.com/office/drawing/2014/main" id="{23C8A0F9-1A43-048D-279E-FD49209F0DCC}"/>
              </a:ext>
            </a:extLst>
          </p:cNvPr>
          <p:cNvGrpSpPr/>
          <p:nvPr/>
        </p:nvGrpSpPr>
        <p:grpSpPr>
          <a:xfrm>
            <a:off x="11008178" y="4487608"/>
            <a:ext cx="3393622" cy="1114286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:a16="http://schemas.microsoft.com/office/drawing/2014/main" id="{AE3ECA37-3360-6649-61D0-18807B6D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05DEB9F-B2DC-8A16-B157-30862E5EC46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180384" y="27608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8692258" y="1841500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D1BFD6-6F53-FDE8-D6F6-2D8B78A95A61}"/>
              </a:ext>
            </a:extLst>
          </p:cNvPr>
          <p:cNvSpPr txBox="1"/>
          <p:nvPr/>
        </p:nvSpPr>
        <p:spPr>
          <a:xfrm>
            <a:off x="4505577" y="469080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E7DED7-EB36-2531-618C-FAC8689B9594}"/>
              </a:ext>
            </a:extLst>
          </p:cNvPr>
          <p:cNvSpPr txBox="1"/>
          <p:nvPr/>
        </p:nvSpPr>
        <p:spPr>
          <a:xfrm>
            <a:off x="7848600" y="4717312"/>
            <a:ext cx="2989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E0F19A-C99A-47E8-CE4C-7326019AA845}"/>
              </a:ext>
            </a:extLst>
          </p:cNvPr>
          <p:cNvSpPr txBox="1"/>
          <p:nvPr/>
        </p:nvSpPr>
        <p:spPr>
          <a:xfrm>
            <a:off x="11616669" y="469080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HybridCar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아래로 구부러진 화살표 10">
            <a:extLst>
              <a:ext uri="{FF2B5EF4-FFF2-40B4-BE49-F238E27FC236}">
                <a16:creationId xmlns:a16="http://schemas.microsoft.com/office/drawing/2014/main" id="{C9136443-4CD5-CF31-EF20-6F45AE4D2DCB}"/>
              </a:ext>
            </a:extLst>
          </p:cNvPr>
          <p:cNvSpPr/>
          <p:nvPr/>
        </p:nvSpPr>
        <p:spPr>
          <a:xfrm rot="10800000">
            <a:off x="5365297" y="5886118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71A8E6-D5A6-F0FA-90EA-D241E303E609}"/>
              </a:ext>
            </a:extLst>
          </p:cNvPr>
          <p:cNvSpPr txBox="1"/>
          <p:nvPr/>
        </p:nvSpPr>
        <p:spPr>
          <a:xfrm>
            <a:off x="5598984" y="7389543"/>
            <a:ext cx="476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 불가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75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5D11CB-6B77-6708-5C79-908CEE0F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05100"/>
            <a:ext cx="9677400" cy="3542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EE5F25-5F97-4CFC-FF2C-22D3E51590AE}"/>
              </a:ext>
            </a:extLst>
          </p:cNvPr>
          <p:cNvSpPr/>
          <p:nvPr/>
        </p:nvSpPr>
        <p:spPr>
          <a:xfrm>
            <a:off x="4038600" y="5067300"/>
            <a:ext cx="8305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14B2101-8B3F-1443-B6A5-42B478E5FBAA}"/>
              </a:ext>
            </a:extLst>
          </p:cNvPr>
          <p:cNvCxnSpPr>
            <a:cxnSpLocks/>
          </p:cNvCxnSpPr>
          <p:nvPr/>
        </p:nvCxnSpPr>
        <p:spPr>
          <a:xfrm>
            <a:off x="7772400" y="5676900"/>
            <a:ext cx="457200" cy="1258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78EE0A-791C-598D-789F-C522225C11D0}"/>
              </a:ext>
            </a:extLst>
          </p:cNvPr>
          <p:cNvSpPr txBox="1"/>
          <p:nvPr/>
        </p:nvSpPr>
        <p:spPr>
          <a:xfrm>
            <a:off x="2819400" y="6964802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생성되어서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에러발생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41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95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instanceof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581265-7455-74D0-4153-0250E754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31740"/>
            <a:ext cx="9601200" cy="79140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F3C02E-5344-2116-0900-83B684489391}"/>
              </a:ext>
            </a:extLst>
          </p:cNvPr>
          <p:cNvCxnSpPr>
            <a:cxnSpLocks/>
          </p:cNvCxnSpPr>
          <p:nvPr/>
        </p:nvCxnSpPr>
        <p:spPr>
          <a:xfrm>
            <a:off x="7769743" y="464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51C4CF-A9CE-99DD-6DBE-F8D804A5D54E}"/>
              </a:ext>
            </a:extLst>
          </p:cNvPr>
          <p:cNvSpPr/>
          <p:nvPr/>
        </p:nvSpPr>
        <p:spPr>
          <a:xfrm>
            <a:off x="1676400" y="4404717"/>
            <a:ext cx="60933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B19C6-F03E-4F92-94CC-933AFFB7A0C6}"/>
              </a:ext>
            </a:extLst>
          </p:cNvPr>
          <p:cNvSpPr txBox="1"/>
          <p:nvPr/>
        </p:nvSpPr>
        <p:spPr>
          <a:xfrm>
            <a:off x="9067800" y="4229100"/>
            <a:ext cx="982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해도 안전한가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A21C31-07E4-5337-96DF-320B1AEC1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504" y="743636"/>
            <a:ext cx="6715648" cy="27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4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56091A-9E81-F7FD-D075-F671E92362B5}"/>
              </a:ext>
            </a:extLst>
          </p:cNvPr>
          <p:cNvSpPr txBox="1"/>
          <p:nvPr/>
        </p:nvSpPr>
        <p:spPr>
          <a:xfrm>
            <a:off x="1055914" y="419100"/>
            <a:ext cx="1562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후 참조변수의 타입에 따른 변화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C3165-BF54-9865-0543-F046E2F7E09F}"/>
              </a:ext>
            </a:extLst>
          </p:cNvPr>
          <p:cNvSpPr txBox="1"/>
          <p:nvPr/>
        </p:nvSpPr>
        <p:spPr>
          <a:xfrm>
            <a:off x="2133600" y="7962900"/>
            <a:ext cx="1455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경우 변수 타입에 관계 없이 무조건 실제 인스턴스의 메서드를 실행한다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3B4452-A603-EF70-99D3-65FBAFD5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3" y="3347769"/>
            <a:ext cx="10133866" cy="3591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640625-BAAB-8D2C-330E-15DC53E4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3" y="1482176"/>
            <a:ext cx="5629333" cy="1527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8A5D4E-AD0F-FC24-BBF2-89E2498A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799" y="1482175"/>
            <a:ext cx="5639939" cy="1527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8AD88E-10C4-27F8-6363-5268B06F1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8200" y="3347769"/>
            <a:ext cx="5040962" cy="316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F4F211-526E-19D5-FD46-F0C404724FE4}"/>
              </a:ext>
            </a:extLst>
          </p:cNvPr>
          <p:cNvSpPr txBox="1"/>
          <p:nvPr/>
        </p:nvSpPr>
        <p:spPr>
          <a:xfrm>
            <a:off x="838200" y="647700"/>
            <a:ext cx="17232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개발자가 무조건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멤버변수를 쓰게 하고 싶다면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2383DE-97FA-F523-81D5-BD3CD463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52700"/>
            <a:ext cx="7543800" cy="388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4754BA-B2D5-946B-2C07-9B04E27C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586" y="2543628"/>
            <a:ext cx="8452946" cy="31332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9EB818-A8A5-00FD-555D-F9E62FA6F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6774240"/>
            <a:ext cx="4572000" cy="33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70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76224"/>
            <a:ext cx="3124200" cy="82755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71500"/>
            <a:ext cx="9418287" cy="6019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50798" y="27813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88312" y="8207705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438400" y="8899262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다르면 클래스명이 같아도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9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6227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095500"/>
            <a:ext cx="1600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반드시 하나의 패키지 안에 속해야 한다</a:t>
            </a:r>
            <a:r>
              <a:rPr lang="en-US" altLang="ko-KR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모두 사용가능하지만 클래스명과의 구분을 위해 소문자만 사용한다</a:t>
            </a:r>
            <a:r>
              <a:rPr lang="en-US" altLang="ko-KR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제약은 아니지만 일반적으로 도메인 형식으로 만든다</a:t>
            </a:r>
            <a:r>
              <a:rPr lang="en-US" altLang="ko-KR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 규칙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7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971800" y="4152900"/>
            <a:ext cx="13181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패키지를 만들지 않아도 썻는데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895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8700"/>
            <a:ext cx="15420703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5676900"/>
            <a:ext cx="173528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패키지를 만들지 않으면 자동으로 디폴트 패키지를 만든다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* java </a:t>
            </a:r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버전에 따라 패키지가 없어도 되나 </a:t>
            </a:r>
            <a:endParaRPr lang="en-US" altLang="ko-KR" sz="440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자바</a:t>
            </a:r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9</a:t>
            </a:r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에서부터 모듈이 추가됨에 따라 무조건 패키지를 만들어야 된다</a:t>
            </a:r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94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13830"/>
            <a:ext cx="7614940" cy="44868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057400" y="4991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57600" y="5448300"/>
            <a:ext cx="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8932" y="6515100"/>
            <a:ext cx="937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 않아도 패키지명을 다 적어주어 사용가능하다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113830"/>
            <a:ext cx="7725827" cy="48529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525000" y="1714500"/>
            <a:ext cx="3581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895600" y="8402240"/>
            <a:ext cx="11750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성능에 영향을 주지 않는다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9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90500"/>
            <a:ext cx="8382000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100"/>
            <a:ext cx="3276600" cy="99982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86800" y="342900"/>
            <a:ext cx="1295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3000" y="6819899"/>
            <a:ext cx="2362200" cy="3368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72600" y="1257300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15600" y="1714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356" y="5548312"/>
            <a:ext cx="7372643" cy="459254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92662" y="6008756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35662" y="6465956"/>
            <a:ext cx="426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0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04900"/>
            <a:ext cx="7613882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19858" y="3771901"/>
            <a:ext cx="3580942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90600" y="7272637"/>
            <a:ext cx="1678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String, System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은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하지 않아도 써지는데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201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952500"/>
            <a:ext cx="6781800" cy="1521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38200" y="3543300"/>
            <a:ext cx="16960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java.lang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패키지는 매우 빈번하게 쓰이므로 자바에서 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자동으로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해준다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760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943100"/>
            <a:ext cx="14791765" cy="1905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429000" y="2247900"/>
            <a:ext cx="2438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419600" y="3238500"/>
            <a:ext cx="22860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95600" y="467737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100481" y="2248486"/>
            <a:ext cx="15195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58000" y="3229570"/>
            <a:ext cx="152400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93440" y="4698334"/>
            <a:ext cx="365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69448"/>
            <a:ext cx="11430000" cy="117401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00681" y="2251417"/>
            <a:ext cx="38817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3229570"/>
            <a:ext cx="1795181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41421" y="4698334"/>
            <a:ext cx="6127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PrintStream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881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09700"/>
            <a:ext cx="902502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24000" y="2781300"/>
            <a:ext cx="15932567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만들어본 클래스들을 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.java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파일 하나당 클래스 한개씩 분리하고 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원하는 대로 패키지로 분리 하도록 하자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엔트리포인트가 있는 클래스를 제외하고 모두 다른 패키지로 분류하자</a:t>
            </a:r>
            <a:r>
              <a:rPr lang="en-US" altLang="ko-KR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패키지명 </a:t>
            </a:r>
            <a:r>
              <a:rPr lang="en-US" altLang="ko-KR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ex)  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  </a:t>
            </a:r>
            <a:r>
              <a:rPr lang="en-US" altLang="ko-KR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joo.</a:t>
            </a:r>
            <a:r>
              <a:rPr lang="ko-KR" altLang="en-US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</a:t>
            </a:r>
            <a:r>
              <a:rPr lang="en-US" altLang="ko-KR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1 , joo.</a:t>
            </a:r>
            <a:r>
              <a:rPr lang="ko-KR" altLang="en-US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</a:t>
            </a:r>
            <a:r>
              <a:rPr lang="en-US" altLang="ko-KR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2    </a:t>
            </a:r>
            <a:r>
              <a:rPr lang="ko-KR" altLang="en-US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강의마다 실습하는 클래스들을 분류해두면 편하다</a:t>
            </a:r>
            <a:endParaRPr lang="en-US" altLang="ko-KR" sz="320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90600" y="342900"/>
            <a:ext cx="318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75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2887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01187" y="1081182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제어자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32" name="그룹 1013"/>
          <p:cNvGrpSpPr/>
          <p:nvPr/>
        </p:nvGrpSpPr>
        <p:grpSpPr>
          <a:xfrm>
            <a:off x="6645496" y="1028700"/>
            <a:ext cx="3753082" cy="1416959"/>
            <a:chOff x="7305119" y="3255660"/>
            <a:chExt cx="3753082" cy="1416959"/>
          </a:xfrm>
        </p:grpSpPr>
        <p:grpSp>
          <p:nvGrpSpPr>
            <p:cNvPr id="33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36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34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35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grpSp>
        <p:nvGrpSpPr>
          <p:cNvPr id="5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4378778" y="2611740"/>
            <a:ext cx="3393622" cy="1114286"/>
            <a:chOff x="2803727" y="4828571"/>
            <a:chExt cx="3393622" cy="1114286"/>
          </a:xfrm>
        </p:grpSpPr>
        <p:pic>
          <p:nvPicPr>
            <p:cNvPr id="6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874578" y="2614671"/>
            <a:ext cx="3393622" cy="1114286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680301" y="2814940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293123" y="2829594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키워드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419600" y="4076700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874578" y="3971429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945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1500"/>
            <a:ext cx="8787205" cy="44196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3000" y="2171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9342" y="2933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572086"/>
            <a:ext cx="8976736" cy="18282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72105" y="6972300"/>
            <a:ext cx="13487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제어자들 끼리 순서는 상관 없으나 일반적으로 접근제어자를 가장 먼저 작성한다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52700"/>
            <a:ext cx="9733722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변하지않는값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지정한다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819400" y="604929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 않는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186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7086600" cy="51084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2705100"/>
            <a:ext cx="22098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979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35433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혹은 생성자에서 딱 한번 초기화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537057" y="4205020"/>
            <a:ext cx="1216543" cy="430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81400" y="4429922"/>
            <a:ext cx="4800600" cy="408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04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533400" y="4152900"/>
            <a:ext cx="1760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상수인데 생성자에서 초기화가 가능하게 풀어준건 왜일까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767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04900"/>
            <a:ext cx="7103286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6972300"/>
            <a:ext cx="1615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마다 다른값을 가져야 하는 상수일경우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...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불가능해진다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827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할수 없다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76499"/>
            <a:ext cx="5867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5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상속될수 없다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1685"/>
            <a:ext cx="6304745" cy="4724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076" y="2290476"/>
            <a:ext cx="8906287" cy="26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343400" y="5850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미완성의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95500"/>
            <a:ext cx="5638800" cy="641372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47800" y="2128911"/>
            <a:ext cx="14478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71700" y="5448300"/>
            <a:ext cx="14478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36243" y="566278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10500" y="524726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내부가 비어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895600" y="1789175"/>
            <a:ext cx="1902343" cy="458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1373661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못하게 막을때 사용한다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95300"/>
            <a:ext cx="12657837" cy="8453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00400" y="3314700"/>
            <a:ext cx="678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00100"/>
            <a:ext cx="5867400" cy="6270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81153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있다면 해당 클래스는 인스턴스화 될수 없기에 무조건 추상클래스가 되어야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078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8100"/>
            <a:ext cx="6705600" cy="796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8115300"/>
            <a:ext cx="1615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있으면 반드시 추상클래스여야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다만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없으면 추상클래스를 못한다는것은 아니다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막기 위해 추상화가 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14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14800" y="3390900"/>
            <a:ext cx="10963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객체를 만들지도 못하는 추상 클래스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내용이 비어 있는 추상 메서드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257800" y="59055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 할까</a:t>
            </a:r>
            <a:r>
              <a:rPr lang="en-US" altLang="ko-KR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8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304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2400300"/>
            <a:ext cx="14674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사람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책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노트북 등등은 실제로 존재하는것인가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229100"/>
            <a:ext cx="2628900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229100"/>
            <a:ext cx="7073757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14500"/>
            <a:ext cx="7212806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24000" y="4991100"/>
            <a:ext cx="10499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 세계와는 맞지 않는 코드이다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상속의 용도로만 제한을 둬야 한다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92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28575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People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멤버마다 적절한 제어자를 사용하자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1333500"/>
            <a:ext cx="161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만들어 놓은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추상클래스로 만들자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381500"/>
            <a:ext cx="639335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0600" y="723900"/>
            <a:ext cx="1615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Unit, Marine, Zergling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구현하자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hp, power(</a:t>
            </a:r>
            <a:r>
              <a:rPr lang="ko-KR" altLang="en-US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 armor(</a:t>
            </a:r>
            <a:r>
              <a:rPr lang="ko-KR" altLang="en-US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방어력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</a:t>
            </a:r>
          </a:p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powerUp(), armorUp()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 수치를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시키며 모든 객체가 동시에 수치가 올라야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attack()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경우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추상메서드로 만들고 상속받아 구현하자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6221"/>
            <a:ext cx="7239000" cy="61905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3586220"/>
            <a:ext cx="7727449" cy="45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53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 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영역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6900"/>
            <a:ext cx="6553200" cy="588638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5905500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29400" y="5586071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634129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33147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647700"/>
            <a:ext cx="4114800" cy="921033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199" y="3314700"/>
            <a:ext cx="914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554200" y="30099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패키지영역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337657" y="8828555"/>
            <a:ext cx="835543" cy="117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325600" y="84963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25564" y="1097696"/>
            <a:ext cx="3266635" cy="72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3411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제한없이 어디서든 접근가능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다른패키지더라도 자손클래스에서 접근가능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접근 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내에서만 접근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23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09700"/>
            <a:ext cx="6579843" cy="21336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629206" y="4296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877" y="5753251"/>
            <a:ext cx="6509288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86000" y="8518745"/>
            <a:ext cx="1455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상속관계라면 자식 객체를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가리킬수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60383"/>
              </p:ext>
            </p:extLst>
          </p:nvPr>
        </p:nvGraphicFramePr>
        <p:xfrm>
          <a:off x="2819400" y="2476500"/>
          <a:ext cx="11430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대상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접근제어자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클래스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ea typeface="G마켓 산스 Medium" panose="02000000000000000000"/>
                        </a:rPr>
                        <a:t>public,</a:t>
                      </a:r>
                      <a:r>
                        <a:rPr lang="en-US" altLang="ko-KR" sz="3600" baseline="0">
                          <a:ea typeface="G마켓 산스 Medium" panose="02000000000000000000"/>
                        </a:rPr>
                        <a:t> default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메서드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멤버변수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783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1814"/>
            <a:ext cx="8534400" cy="810487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8594835"/>
            <a:ext cx="381001" cy="511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1" y="806256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08729" y="9105900"/>
            <a:ext cx="1135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이라서 클래스 외부에서는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4110355"/>
            <a:ext cx="683143" cy="102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1" y="357808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4980334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(private)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0425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7697"/>
            <a:ext cx="8543627" cy="793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(default)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400" y="4076700"/>
            <a:ext cx="990600" cy="379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87249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39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257300"/>
            <a:ext cx="10155279" cy="571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"/>
            <a:ext cx="3886200" cy="99244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81100" y="2400300"/>
            <a:ext cx="20955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2000" y="8877300"/>
            <a:ext cx="2362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96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088572"/>
            <a:ext cx="4953000" cy="25309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05422"/>
            <a:ext cx="10359651" cy="3177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96200" y="3162822"/>
            <a:ext cx="1828800" cy="821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763000" y="3984694"/>
            <a:ext cx="1143000" cy="956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324600" y="4957108"/>
            <a:ext cx="11429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같은 패키지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상속받은 자식에서 접근가능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달라도 상속 받은 자손이면 가능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(protected)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451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04900"/>
            <a:ext cx="743763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67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962400" y="407670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멤버변수와 동일하게 적용된다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7973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514600" y="4305300"/>
            <a:ext cx="1379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클래스에는 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없을까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754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1500"/>
            <a:ext cx="8177842" cy="7315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495800" y="952500"/>
            <a:ext cx="1600200" cy="132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" y="856346"/>
            <a:ext cx="320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723900"/>
            <a:ext cx="11046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 조차 접근하지 못해 절대 실행될수 없는 코드가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9801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7" y="596475"/>
            <a:ext cx="7360295" cy="8001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08252" y="83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17452" y="594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682508" y="419100"/>
            <a:ext cx="11319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사용가능한거면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에도 적용 되어야 하는거 아닌가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05800" y="2928521"/>
            <a:ext cx="998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역할은 이미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하고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사실상 상속 관계에서 유의미한 접근제어이다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클래스 내부의 변수나 메서드들에만 사용해도 그 역할을 다하는것이다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3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1201DB-1C7C-48D5-9B9D-93A2CC694896}"/>
              </a:ext>
            </a:extLst>
          </p:cNvPr>
          <p:cNvSpPr txBox="1"/>
          <p:nvPr/>
        </p:nvSpPr>
        <p:spPr>
          <a:xfrm>
            <a:off x="1371600" y="4000500"/>
            <a:ext cx="1706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자식은 부모 클래스의 모든 정보를 가지고 있기에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7795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562600" y="14097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한다면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9700"/>
            <a:ext cx="4108206" cy="678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3429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350456" y="5295900"/>
            <a:ext cx="2669344" cy="1718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5743" y="47625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생성자가 없으니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디폴트 생성자가 만들어진다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38" y="6719887"/>
            <a:ext cx="1385062" cy="12271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044703" y="6586076"/>
            <a:ext cx="2975097" cy="919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66845" y="592435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자동으로 삽입되어야 하는데 부모의 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접근할수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7992189"/>
            <a:ext cx="12630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이라면 클래스에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적어줌으로써 상속이 불가능하다고 알려주는것이 좋다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5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1905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38200" y="1028700"/>
            <a:ext cx="81660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0~23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까지만 가질수 있다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멤버변수에 직접 접근을 막고 메서드를 통해서 값을 필터링 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43158"/>
              </p:ext>
            </p:extLst>
          </p:nvPr>
        </p:nvGraphicFramePr>
        <p:xfrm>
          <a:off x="9220200" y="605998"/>
          <a:ext cx="906779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8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Time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hour;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minute;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분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second;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초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void setHour(int hour)</a:t>
                      </a:r>
                    </a:p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int getHour()</a:t>
                      </a:r>
                    </a:p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….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Hour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멤버변수의 값을 셋팅하고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>
                          <a:ea typeface="G마켓 산스 Medium" panose="02000000000000000000"/>
                        </a:rPr>
                        <a:t>가져오는 메서드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String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toString()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멤버변수의 값을 문자열로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92" y="3385289"/>
            <a:ext cx="3838575" cy="3162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021767"/>
            <a:ext cx="6585179" cy="25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4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0600" y="495300"/>
            <a:ext cx="1607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 패턴 만들기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serverConnection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만들자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객체는 프로그램이 서버와 통신하기 위한 클래스 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이런 클래스는 프로그램당 한 개의 객체만을 이용한다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이러한 구조를 체계화 해놓은것이 디자인패턴중 싱글톤패턴이다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객체는 항상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유지되도록 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686300"/>
            <a:ext cx="9062618" cy="3886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4686300"/>
            <a:ext cx="8026195" cy="2530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838700"/>
            <a:ext cx="4953000" cy="177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178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09600" y="589122"/>
            <a:ext cx="6050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6272"/>
            <a:ext cx="5715000" cy="8376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134600" y="3429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29600" y="1313884"/>
            <a:ext cx="9611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입장에서 사용자의 값을 필터링 할수 없다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171700"/>
            <a:ext cx="4629150" cy="13716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229600" y="4010680"/>
            <a:ext cx="7289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외부라이브러리들이 객체를 생성해줄때 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setter, getter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콜백하여 값을 셋팅해준다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229600" y="6372880"/>
            <a:ext cx="7415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활용하여 읽기전용 변수를 만들수 있다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0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95400" y="190500"/>
            <a:ext cx="4548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 패턴 만들기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14500"/>
            <a:ext cx="9162630" cy="708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3874220" y="3744844"/>
            <a:ext cx="1231180" cy="17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382929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하여 객체생성을 못하게 막는다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10200" y="39243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무슨 차이가 있을까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018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5" y="419100"/>
            <a:ext cx="6624965" cy="601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419100"/>
            <a:ext cx="8243455" cy="5334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96600" y="4914900"/>
            <a:ext cx="0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377310" y="4457700"/>
            <a:ext cx="571968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39200" y="692315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멤버들을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5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50103"/>
            <a:ext cx="8253663" cy="1371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7734300"/>
            <a:ext cx="1596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입장에서는 필요한 정보가 충분하지 않다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56" y="3848100"/>
            <a:ext cx="16129388" cy="2971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F71D20-26B2-0A12-49F0-2E72FB0D4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986492"/>
            <a:ext cx="8705841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23749</TotalTime>
  <Words>933</Words>
  <Application>Microsoft Office PowerPoint</Application>
  <PresentationFormat>사용자 지정</PresentationFormat>
  <Paragraphs>203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2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1173</cp:revision>
  <cp:lastPrinted>2023-02-25T14:08:21Z</cp:lastPrinted>
  <dcterms:created xsi:type="dcterms:W3CDTF">2022-10-23T12:09:39Z</dcterms:created>
  <dcterms:modified xsi:type="dcterms:W3CDTF">2023-03-03T08:01:38Z</dcterms:modified>
</cp:coreProperties>
</file>