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7" r:id="rId2"/>
    <p:sldId id="258" r:id="rId3"/>
    <p:sldId id="259" r:id="rId4"/>
    <p:sldId id="661" r:id="rId5"/>
    <p:sldId id="706" r:id="rId6"/>
    <p:sldId id="711" r:id="rId7"/>
    <p:sldId id="707" r:id="rId8"/>
    <p:sldId id="708" r:id="rId9"/>
    <p:sldId id="662" r:id="rId10"/>
    <p:sldId id="714" r:id="rId11"/>
    <p:sldId id="715" r:id="rId12"/>
    <p:sldId id="709" r:id="rId13"/>
    <p:sldId id="712" r:id="rId14"/>
    <p:sldId id="713" r:id="rId15"/>
    <p:sldId id="710" r:id="rId16"/>
    <p:sldId id="716" r:id="rId17"/>
    <p:sldId id="717" r:id="rId18"/>
    <p:sldId id="718" r:id="rId19"/>
    <p:sldId id="719" r:id="rId20"/>
    <p:sldId id="720" r:id="rId21"/>
    <p:sldId id="721" r:id="rId22"/>
    <p:sldId id="722" r:id="rId23"/>
    <p:sldId id="723" r:id="rId24"/>
    <p:sldId id="724" r:id="rId25"/>
    <p:sldId id="725" r:id="rId26"/>
    <p:sldId id="726" r:id="rId27"/>
    <p:sldId id="729" r:id="rId28"/>
    <p:sldId id="728" r:id="rId29"/>
    <p:sldId id="740" r:id="rId30"/>
    <p:sldId id="730" r:id="rId31"/>
    <p:sldId id="731" r:id="rId32"/>
    <p:sldId id="732" r:id="rId33"/>
    <p:sldId id="733" r:id="rId34"/>
    <p:sldId id="281" r:id="rId35"/>
    <p:sldId id="727" r:id="rId36"/>
    <p:sldId id="734" r:id="rId37"/>
    <p:sldId id="735" r:id="rId38"/>
    <p:sldId id="736" r:id="rId39"/>
    <p:sldId id="741" r:id="rId40"/>
    <p:sldId id="737" r:id="rId41"/>
    <p:sldId id="747" r:id="rId42"/>
    <p:sldId id="748" r:id="rId43"/>
    <p:sldId id="738" r:id="rId44"/>
    <p:sldId id="739" r:id="rId45"/>
    <p:sldId id="742" r:id="rId46"/>
    <p:sldId id="743" r:id="rId47"/>
    <p:sldId id="744" r:id="rId48"/>
    <p:sldId id="745" r:id="rId49"/>
    <p:sldId id="746" r:id="rId50"/>
    <p:sldId id="749" r:id="rId51"/>
    <p:sldId id="752" r:id="rId52"/>
    <p:sldId id="753" r:id="rId53"/>
    <p:sldId id="374" r:id="rId54"/>
    <p:sldId id="694" r:id="rId55"/>
    <p:sldId id="756" r:id="rId56"/>
    <p:sldId id="754" r:id="rId57"/>
    <p:sldId id="755" r:id="rId58"/>
    <p:sldId id="757" r:id="rId59"/>
    <p:sldId id="758" r:id="rId60"/>
    <p:sldId id="759" r:id="rId61"/>
    <p:sldId id="760" r:id="rId62"/>
    <p:sldId id="761" r:id="rId63"/>
    <p:sldId id="762" r:id="rId64"/>
    <p:sldId id="763" r:id="rId65"/>
    <p:sldId id="764" r:id="rId66"/>
    <p:sldId id="765" r:id="rId67"/>
    <p:sldId id="766" r:id="rId68"/>
    <p:sldId id="767" r:id="rId69"/>
    <p:sldId id="768" r:id="rId70"/>
    <p:sldId id="275" r:id="rId71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4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6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3.png"/><Relationship Id="rId4" Type="http://schemas.openxmlformats.org/officeDocument/2006/relationships/image" Target="../media/image7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CC2BCB0-5991-A266-C982-D26FEE054263}"/>
              </a:ext>
            </a:extLst>
          </p:cNvPr>
          <p:cNvSpPr txBox="1"/>
          <p:nvPr/>
        </p:nvSpPr>
        <p:spPr>
          <a:xfrm>
            <a:off x="1905000" y="1943100"/>
            <a:ext cx="1546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자식으로의 타입변환은 못하는가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005B37F-2994-724F-46A5-DB572B1F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49692"/>
            <a:ext cx="7681835" cy="35654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C6A6F5B-3963-DE64-EBEB-24849085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972252"/>
            <a:ext cx="6879597" cy="152409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FBB01A04-D6A8-58CB-959F-EE92F85673FE}"/>
              </a:ext>
            </a:extLst>
          </p:cNvPr>
          <p:cNvCxnSpPr>
            <a:cxnSpLocks/>
          </p:cNvCxnSpPr>
          <p:nvPr/>
        </p:nvCxnSpPr>
        <p:spPr>
          <a:xfrm flipH="1">
            <a:off x="7924800" y="3654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1511EC3-6631-114A-D3DB-B98EFE39DE54}"/>
              </a:ext>
            </a:extLst>
          </p:cNvPr>
          <p:cNvSpPr txBox="1"/>
          <p:nvPr/>
        </p:nvSpPr>
        <p:spPr>
          <a:xfrm>
            <a:off x="9154886" y="3238500"/>
            <a:ext cx="922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형변환시 자식의 멤버를 사용하지는 못한다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처럼 데이터가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손실되는것은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93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60494E-6 L -0.00208 -0.182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9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75F52EFA-0700-A944-A9D6-D04E23ABC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89525"/>
              </p:ext>
            </p:extLst>
          </p:nvPr>
        </p:nvGraphicFramePr>
        <p:xfrm>
          <a:off x="10058400" y="2552700"/>
          <a:ext cx="4159607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="" xmlns:a16="http://schemas.microsoft.com/office/drawing/2014/main" val="3085074081"/>
                    </a:ext>
                  </a:extLst>
                </a:gridCol>
                <a:gridCol w="2588200">
                  <a:extLst>
                    <a:ext uri="{9D8B030D-6E8A-4147-A177-3AD203B41FA5}">
                      <a16:colId xmlns="" xmlns:a16="http://schemas.microsoft.com/office/drawing/2014/main" val="3838526504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341031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956700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Door[] doors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6842985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77237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engineCheck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2625787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9596802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9716710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="" xmlns:a16="http://schemas.microsoft.com/office/drawing/2014/main" id="{E92CE258-155F-016E-03DB-FB8975406942}"/>
              </a:ext>
            </a:extLst>
          </p:cNvPr>
          <p:cNvGrpSpPr/>
          <p:nvPr/>
        </p:nvGrpSpPr>
        <p:grpSpPr>
          <a:xfrm>
            <a:off x="2133600" y="1995557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="" xmlns:a16="http://schemas.microsoft.com/office/drawing/2014/main" id="{E5B1BE96-9E42-58B3-8D68-5AAEB1F7D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A8A1DB5-D5BC-96F1-0A75-F2A7F301FEC9}"/>
              </a:ext>
            </a:extLst>
          </p:cNvPr>
          <p:cNvSpPr txBox="1"/>
          <p:nvPr/>
        </p:nvSpPr>
        <p:spPr>
          <a:xfrm>
            <a:off x="2768063" y="2198757"/>
            <a:ext cx="2489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065A53AB-8A11-B4D0-C413-A23A403DC83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527222" y="2552700"/>
            <a:ext cx="4378778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162419-202C-C709-C49D-5F2C0F1D7176}"/>
              </a:ext>
            </a:extLst>
          </p:cNvPr>
          <p:cNvSpPr txBox="1"/>
          <p:nvPr/>
        </p:nvSpPr>
        <p:spPr>
          <a:xfrm>
            <a:off x="3200400" y="1035328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grpSp>
        <p:nvGrpSpPr>
          <p:cNvPr id="16" name="그룹 1018">
            <a:extLst>
              <a:ext uri="{FF2B5EF4-FFF2-40B4-BE49-F238E27FC236}">
                <a16:creationId xmlns="" xmlns:a16="http://schemas.microsoft.com/office/drawing/2014/main" id="{C06AB08C-2665-6769-206D-B141D65DB664}"/>
              </a:ext>
            </a:extLst>
          </p:cNvPr>
          <p:cNvGrpSpPr/>
          <p:nvPr/>
        </p:nvGrpSpPr>
        <p:grpSpPr>
          <a:xfrm>
            <a:off x="2162629" y="5676900"/>
            <a:ext cx="3393622" cy="1114286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="" xmlns:a16="http://schemas.microsoft.com/office/drawing/2014/main" id="{10584885-9B45-7FD0-1632-9DEDB2895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A00CDD9-D4A1-AE16-9756-270D7145CE97}"/>
              </a:ext>
            </a:extLst>
          </p:cNvPr>
          <p:cNvSpPr txBox="1"/>
          <p:nvPr/>
        </p:nvSpPr>
        <p:spPr>
          <a:xfrm>
            <a:off x="2797092" y="5880100"/>
            <a:ext cx="2460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526F914-4E2C-7378-C555-0344A74856A9}"/>
              </a:ext>
            </a:extLst>
          </p:cNvPr>
          <p:cNvSpPr txBox="1"/>
          <p:nvPr/>
        </p:nvSpPr>
        <p:spPr>
          <a:xfrm>
            <a:off x="2875374" y="4716671"/>
            <a:ext cx="202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0C7344B7-75CA-64B5-3B81-FFD8A09E797B}"/>
              </a:ext>
            </a:extLst>
          </p:cNvPr>
          <p:cNvCxnSpPr>
            <a:cxnSpLocks/>
          </p:cNvCxnSpPr>
          <p:nvPr/>
        </p:nvCxnSpPr>
        <p:spPr>
          <a:xfrm flipV="1">
            <a:off x="5527222" y="3362186"/>
            <a:ext cx="4378778" cy="2848115"/>
          </a:xfrm>
          <a:prstGeom prst="straightConnector1">
            <a:avLst/>
          </a:prstGeom>
          <a:ln w="38100">
            <a:solidFill>
              <a:srgbClr val="4C50B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EDC6D19-43AF-AE80-4870-DB2CFE9DDBF1}"/>
              </a:ext>
            </a:extLst>
          </p:cNvPr>
          <p:cNvSpPr/>
          <p:nvPr/>
        </p:nvSpPr>
        <p:spPr>
          <a:xfrm>
            <a:off x="11429999" y="4114800"/>
            <a:ext cx="2788007" cy="1028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26BE1AE-22E5-E75D-D2CF-171382D4BB43}"/>
              </a:ext>
            </a:extLst>
          </p:cNvPr>
          <p:cNvSpPr txBox="1"/>
          <p:nvPr/>
        </p:nvSpPr>
        <p:spPr>
          <a:xfrm>
            <a:off x="14370407" y="4353461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특성을 사용만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못할뿐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41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435566" y="2341318"/>
            <a:ext cx="26228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942916" y="5905500"/>
            <a:ext cx="44021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OilCar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아래로 구부러진 화살표 7"/>
          <p:cNvSpPr/>
          <p:nvPr/>
        </p:nvSpPr>
        <p:spPr>
          <a:xfrm rot="5400000">
            <a:off x="9706783" y="4170886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258800" y="4304985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다운캐스팅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69229" y="43053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업캐스팅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1" name="아래로 구부러진 화살표 10"/>
          <p:cNvSpPr/>
          <p:nvPr/>
        </p:nvSpPr>
        <p:spPr>
          <a:xfrm rot="16200000">
            <a:off x="4250870" y="3816943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6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1018">
            <a:extLst>
              <a:ext uri="{FF2B5EF4-FFF2-40B4-BE49-F238E27FC236}">
                <a16:creationId xmlns="" xmlns:a16="http://schemas.microsoft.com/office/drawing/2014/main" id="{3138CF99-2D92-CBDD-6533-2C42A60AE718}"/>
              </a:ext>
            </a:extLst>
          </p:cNvPr>
          <p:cNvGrpSpPr/>
          <p:nvPr/>
        </p:nvGrpSpPr>
        <p:grpSpPr>
          <a:xfrm>
            <a:off x="3668486" y="4487608"/>
            <a:ext cx="3393622" cy="1114286"/>
            <a:chOff x="2803727" y="4828571"/>
            <a:chExt cx="3393622" cy="1114286"/>
          </a:xfrm>
        </p:grpSpPr>
        <p:pic>
          <p:nvPicPr>
            <p:cNvPr id="35" name="Object 61">
              <a:extLst>
                <a:ext uri="{FF2B5EF4-FFF2-40B4-BE49-F238E27FC236}">
                  <a16:creationId xmlns="" xmlns:a16="http://schemas.microsoft.com/office/drawing/2014/main" id="{8FD972FD-026A-2913-A52F-434833C71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36" name="그룹 1018">
            <a:extLst>
              <a:ext uri="{FF2B5EF4-FFF2-40B4-BE49-F238E27FC236}">
                <a16:creationId xmlns="" xmlns:a16="http://schemas.microsoft.com/office/drawing/2014/main" id="{5FC86957-615D-E878-F668-867C2FB4DC0A}"/>
              </a:ext>
            </a:extLst>
          </p:cNvPr>
          <p:cNvGrpSpPr/>
          <p:nvPr/>
        </p:nvGrpSpPr>
        <p:grpSpPr>
          <a:xfrm>
            <a:off x="7483573" y="1638300"/>
            <a:ext cx="3393622" cy="1114286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="" xmlns:a16="http://schemas.microsoft.com/office/drawing/2014/main" id="{EBAF8476-3DF1-A67A-34DC-718436967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29E27878-4291-6851-5C3A-80F6E5348F30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5365297" y="2752586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70D5F0E5-B732-A42B-EEBF-DA062585BD23}"/>
              </a:ext>
            </a:extLst>
          </p:cNvPr>
          <p:cNvCxnSpPr>
            <a:cxnSpLocks/>
          </p:cNvCxnSpPr>
          <p:nvPr/>
        </p:nvCxnSpPr>
        <p:spPr>
          <a:xfrm>
            <a:off x="9180384" y="2752586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18">
            <a:extLst>
              <a:ext uri="{FF2B5EF4-FFF2-40B4-BE49-F238E27FC236}">
                <a16:creationId xmlns="" xmlns:a16="http://schemas.microsoft.com/office/drawing/2014/main" id="{FA85C53C-21CC-32BC-F665-89533517CC46}"/>
              </a:ext>
            </a:extLst>
          </p:cNvPr>
          <p:cNvGrpSpPr/>
          <p:nvPr/>
        </p:nvGrpSpPr>
        <p:grpSpPr>
          <a:xfrm>
            <a:off x="7321767" y="4495891"/>
            <a:ext cx="3393622" cy="1114286"/>
            <a:chOff x="2803727" y="4828571"/>
            <a:chExt cx="3393622" cy="1114286"/>
          </a:xfrm>
        </p:grpSpPr>
        <p:pic>
          <p:nvPicPr>
            <p:cNvPr id="41" name="Object 61">
              <a:extLst>
                <a:ext uri="{FF2B5EF4-FFF2-40B4-BE49-F238E27FC236}">
                  <a16:creationId xmlns="" xmlns:a16="http://schemas.microsoft.com/office/drawing/2014/main" id="{E2136E8E-42C7-3B05-1DBC-C29E45704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42" name="그룹 1018">
            <a:extLst>
              <a:ext uri="{FF2B5EF4-FFF2-40B4-BE49-F238E27FC236}">
                <a16:creationId xmlns="" xmlns:a16="http://schemas.microsoft.com/office/drawing/2014/main" id="{23C8A0F9-1A43-048D-279E-FD49209F0DCC}"/>
              </a:ext>
            </a:extLst>
          </p:cNvPr>
          <p:cNvGrpSpPr/>
          <p:nvPr/>
        </p:nvGrpSpPr>
        <p:grpSpPr>
          <a:xfrm>
            <a:off x="11008178" y="4487608"/>
            <a:ext cx="3393622" cy="1114286"/>
            <a:chOff x="2803727" y="4828571"/>
            <a:chExt cx="3393622" cy="1114286"/>
          </a:xfrm>
        </p:grpSpPr>
        <p:pic>
          <p:nvPicPr>
            <p:cNvPr id="43" name="Object 61">
              <a:extLst>
                <a:ext uri="{FF2B5EF4-FFF2-40B4-BE49-F238E27FC236}">
                  <a16:creationId xmlns="" xmlns:a16="http://schemas.microsoft.com/office/drawing/2014/main" id="{AE3ECA37-3360-6649-61D0-18807B6D3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705DEB9F-B2DC-8A16-B157-30862E5EC46C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9180384" y="2760869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8692258" y="1841500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1BD1BFD6-6F53-FDE8-D6F6-2D8B78A95A61}"/>
              </a:ext>
            </a:extLst>
          </p:cNvPr>
          <p:cNvSpPr txBox="1"/>
          <p:nvPr/>
        </p:nvSpPr>
        <p:spPr>
          <a:xfrm>
            <a:off x="4505577" y="469080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AE7DED7-EB36-2531-618C-FAC8689B9594}"/>
              </a:ext>
            </a:extLst>
          </p:cNvPr>
          <p:cNvSpPr txBox="1"/>
          <p:nvPr/>
        </p:nvSpPr>
        <p:spPr>
          <a:xfrm>
            <a:off x="7315200" y="4717312"/>
            <a:ext cx="3491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AE0F19A-C99A-47E8-CE4C-7326019AA845}"/>
              </a:ext>
            </a:extLst>
          </p:cNvPr>
          <p:cNvSpPr txBox="1"/>
          <p:nvPr/>
        </p:nvSpPr>
        <p:spPr>
          <a:xfrm>
            <a:off x="11068405" y="4690808"/>
            <a:ext cx="3561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HybridCar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아래로 구부러진 화살표 10">
            <a:extLst>
              <a:ext uri="{FF2B5EF4-FFF2-40B4-BE49-F238E27FC236}">
                <a16:creationId xmlns="" xmlns:a16="http://schemas.microsoft.com/office/drawing/2014/main" id="{C9136443-4CD5-CF31-EF20-6F45AE4D2DCB}"/>
              </a:ext>
            </a:extLst>
          </p:cNvPr>
          <p:cNvSpPr/>
          <p:nvPr/>
        </p:nvSpPr>
        <p:spPr>
          <a:xfrm rot="10800000">
            <a:off x="5365297" y="5886118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7971A8E6-D5A6-F0FA-90EA-D241E303E609}"/>
              </a:ext>
            </a:extLst>
          </p:cNvPr>
          <p:cNvSpPr txBox="1"/>
          <p:nvPr/>
        </p:nvSpPr>
        <p:spPr>
          <a:xfrm>
            <a:off x="5598984" y="7389543"/>
            <a:ext cx="476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 불가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75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95D11CB-6B77-6708-5C79-908CEE0F5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05100"/>
            <a:ext cx="9677400" cy="3542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3EE5F25-5F97-4CFC-FF2C-22D3E51590AE}"/>
              </a:ext>
            </a:extLst>
          </p:cNvPr>
          <p:cNvSpPr/>
          <p:nvPr/>
        </p:nvSpPr>
        <p:spPr>
          <a:xfrm>
            <a:off x="4038600" y="5067300"/>
            <a:ext cx="8305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514B2101-8B3F-1443-B6A5-42B478E5FBAA}"/>
              </a:ext>
            </a:extLst>
          </p:cNvPr>
          <p:cNvCxnSpPr>
            <a:cxnSpLocks/>
          </p:cNvCxnSpPr>
          <p:nvPr/>
        </p:nvCxnSpPr>
        <p:spPr>
          <a:xfrm>
            <a:off x="7772400" y="5676900"/>
            <a:ext cx="457200" cy="1258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178EE0A-791C-598D-789F-C522225C11D0}"/>
              </a:ext>
            </a:extLst>
          </p:cNvPr>
          <p:cNvSpPr txBox="1"/>
          <p:nvPr/>
        </p:nvSpPr>
        <p:spPr>
          <a:xfrm>
            <a:off x="2819400" y="6964802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객체는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생성되어서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에러발생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 에러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41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495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instanceof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4581265-7455-74D0-4153-0250E754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33500"/>
            <a:ext cx="9601200" cy="791403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98F3C02E-5344-2116-0900-83B684489391}"/>
              </a:ext>
            </a:extLst>
          </p:cNvPr>
          <p:cNvCxnSpPr>
            <a:cxnSpLocks/>
          </p:cNvCxnSpPr>
          <p:nvPr/>
        </p:nvCxnSpPr>
        <p:spPr>
          <a:xfrm>
            <a:off x="7769743" y="464637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651C4CF-A9CE-99DD-6DBE-F8D804A5D54E}"/>
              </a:ext>
            </a:extLst>
          </p:cNvPr>
          <p:cNvSpPr/>
          <p:nvPr/>
        </p:nvSpPr>
        <p:spPr>
          <a:xfrm>
            <a:off x="1676400" y="4406477"/>
            <a:ext cx="60933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5DB19C6-F03E-4F92-94CC-933AFFB7A0C6}"/>
              </a:ext>
            </a:extLst>
          </p:cNvPr>
          <p:cNvSpPr txBox="1"/>
          <p:nvPr/>
        </p:nvSpPr>
        <p:spPr>
          <a:xfrm>
            <a:off x="9067800" y="4230860"/>
            <a:ext cx="982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해도 안전한가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E3A21C31-07E4-5337-96DF-320B1AEC1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504" y="743636"/>
            <a:ext cx="6715648" cy="279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4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356091A-9E81-F7FD-D075-F671E92362B5}"/>
              </a:ext>
            </a:extLst>
          </p:cNvPr>
          <p:cNvSpPr txBox="1"/>
          <p:nvPr/>
        </p:nvSpPr>
        <p:spPr>
          <a:xfrm>
            <a:off x="1055914" y="419100"/>
            <a:ext cx="1562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후 참조변수의 타입에 따른 변화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96C3165-BF54-9865-0543-F046E2F7E09F}"/>
              </a:ext>
            </a:extLst>
          </p:cNvPr>
          <p:cNvSpPr txBox="1"/>
          <p:nvPr/>
        </p:nvSpPr>
        <p:spPr>
          <a:xfrm>
            <a:off x="2133600" y="7962900"/>
            <a:ext cx="1455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경우 변수 타입에 관계 없이 무조건 실제 인스턴스의 메서드를 실행한다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53B4452-A603-EF70-99D3-65FBAFD5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3" y="3314700"/>
            <a:ext cx="10133866" cy="3591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36640625-BAAB-8D2C-330E-15DC53E4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13" y="1482176"/>
            <a:ext cx="5629333" cy="15277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9A8A5D4E-AD0F-FC24-BBF2-89E2498A0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799" y="1482175"/>
            <a:ext cx="5639939" cy="1527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F58AD88E-10C4-27F8-6363-5268B06F1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8200" y="3314700"/>
            <a:ext cx="5040962" cy="316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3F4F211-526E-19D5-FD46-F0C404724FE4}"/>
              </a:ext>
            </a:extLst>
          </p:cNvPr>
          <p:cNvSpPr txBox="1"/>
          <p:nvPr/>
        </p:nvSpPr>
        <p:spPr>
          <a:xfrm>
            <a:off x="838200" y="647700"/>
            <a:ext cx="17232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개발자가 무조건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멤버변수를 쓰게 하고 싶다면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62383DE-97FA-F523-81D5-BD3CD463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52700"/>
            <a:ext cx="7543800" cy="388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E4754BA-B2D5-946B-2C07-9B04E27C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586" y="2543628"/>
            <a:ext cx="8452946" cy="31332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429EB818-A8A5-00FD-555D-F9E62FA6F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6774240"/>
            <a:ext cx="4572000" cy="33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893E642-CF38-4BF7-A94C-D2F071A72771}"/>
              </a:ext>
            </a:extLst>
          </p:cNvPr>
          <p:cNvSpPr txBox="1"/>
          <p:nvPr/>
        </p:nvSpPr>
        <p:spPr>
          <a:xfrm>
            <a:off x="1092200" y="23241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기능이 된다는 알겠는데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3A22306-67F3-4964-F77A-EAC76E41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7098"/>
            <a:ext cx="9948534" cy="10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761304-E387-214A-F8D1-00A8DE134282}"/>
              </a:ext>
            </a:extLst>
          </p:cNvPr>
          <p:cNvSpPr txBox="1"/>
          <p:nvPr/>
        </p:nvSpPr>
        <p:spPr>
          <a:xfrm>
            <a:off x="1066800" y="4007703"/>
            <a:ext cx="1638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이걸 왜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쓰는걸까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..?? </a:t>
            </a:r>
          </a:p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정의된 기능을 쓰지도 못하고 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 타입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객체타입  이 일치하지 않으니 실제 객체가 무슨 타입인지까지 고려해야 하는데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6677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A25E3A-12B9-FFCB-1101-6B836A3C3C78}"/>
              </a:ext>
            </a:extLst>
          </p:cNvPr>
          <p:cNvSpPr txBox="1"/>
          <p:nvPr/>
        </p:nvSpPr>
        <p:spPr>
          <a:xfrm>
            <a:off x="1055914" y="419100"/>
            <a:ext cx="1562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 실습에서 다뤘던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공격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0308F6B9-1ABF-16EB-9C61-55D829135C2D}"/>
              </a:ext>
            </a:extLst>
          </p:cNvPr>
          <p:cNvGrpSpPr/>
          <p:nvPr/>
        </p:nvGrpSpPr>
        <p:grpSpPr>
          <a:xfrm>
            <a:off x="8991600" y="3848100"/>
            <a:ext cx="1371600" cy="10442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E126E433-C6DF-E0EB-7855-E462BD1C62BC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4189F225-EBAD-DECC-357D-02B72D81B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29836FA9-B698-39A5-F113-081E808A30AF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7F338A1C-2773-0FC7-0ACD-15782E238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FFD4ABEF-BAFF-8556-A063-E256D6BE721F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72009ABC-CE7D-0B36-C369-1EA6CFDF3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66FDBD07-9DB2-9881-397E-64BD8A645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0400" y="3619500"/>
            <a:ext cx="7320278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16F8850-F3B5-DB42-1119-4CADB353152F}"/>
              </a:ext>
            </a:extLst>
          </p:cNvPr>
          <p:cNvSpPr txBox="1"/>
          <p:nvPr/>
        </p:nvSpPr>
        <p:spPr>
          <a:xfrm>
            <a:off x="2122569" y="8524504"/>
            <a:ext cx="1455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1.Unit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 모든 클래스를 매개변수로 받을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2.Unit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 받은 모든 클래스는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가지고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B12ED2C3-E03E-AD30-044C-86E8A165F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971" y="1181100"/>
            <a:ext cx="7283000" cy="71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6227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496DE7F-8EBD-FC34-6EF6-51D54A68847A}"/>
              </a:ext>
            </a:extLst>
          </p:cNvPr>
          <p:cNvSpPr txBox="1"/>
          <p:nvPr/>
        </p:nvSpPr>
        <p:spPr>
          <a:xfrm>
            <a:off x="1055914" y="419100"/>
            <a:ext cx="1037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다형성을 이용한 배열활용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8AA4297-A8E9-A4F6-755F-D7B5E73F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655" y="1333500"/>
            <a:ext cx="7561345" cy="529954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41B373FD-BB0B-0298-76D0-74229AAD4683}"/>
              </a:ext>
            </a:extLst>
          </p:cNvPr>
          <p:cNvCxnSpPr>
            <a:cxnSpLocks/>
          </p:cNvCxnSpPr>
          <p:nvPr/>
        </p:nvCxnSpPr>
        <p:spPr>
          <a:xfrm flipH="1">
            <a:off x="9579430" y="6134100"/>
            <a:ext cx="2917370" cy="1796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8ECA191-9D0A-03AB-95FA-9A6EB42653F5}"/>
              </a:ext>
            </a:extLst>
          </p:cNvPr>
          <p:cNvSpPr/>
          <p:nvPr/>
        </p:nvSpPr>
        <p:spPr>
          <a:xfrm>
            <a:off x="11041555" y="5559695"/>
            <a:ext cx="4645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02B4171-67F5-DA3D-191C-5CA39067BF03}"/>
              </a:ext>
            </a:extLst>
          </p:cNvPr>
          <p:cNvSpPr txBox="1"/>
          <p:nvPr/>
        </p:nvSpPr>
        <p:spPr>
          <a:xfrm>
            <a:off x="914400" y="8271514"/>
            <a:ext cx="1707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서로 다른 객체타입 이더라도 다형성을 통해 일관성 있게 사용할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9460E73B-5D30-E1EB-40F3-A263F4D3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25" y="1307600"/>
            <a:ext cx="6974303" cy="61604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9ADB45B9-D0E8-F1A8-634C-9A9F3A081307}"/>
              </a:ext>
            </a:extLst>
          </p:cNvPr>
          <p:cNvSpPr/>
          <p:nvPr/>
        </p:nvSpPr>
        <p:spPr>
          <a:xfrm>
            <a:off x="2057400" y="5981700"/>
            <a:ext cx="5867400" cy="148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1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12DFDB5-272A-FE65-2B54-A3E26A275225}"/>
              </a:ext>
            </a:extLst>
          </p:cNvPr>
          <p:cNvSpPr txBox="1"/>
          <p:nvPr/>
        </p:nvSpPr>
        <p:spPr>
          <a:xfrm>
            <a:off x="1371600" y="2667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역할은 무엇인가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</a:p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반드시 있어야 하는가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28DEA88-E4AE-C402-8461-A5D77719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6974303" cy="61604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A521C2C-6B13-BC8E-6732-134C0E46254A}"/>
              </a:ext>
            </a:extLst>
          </p:cNvPr>
          <p:cNvSpPr/>
          <p:nvPr/>
        </p:nvSpPr>
        <p:spPr>
          <a:xfrm>
            <a:off x="1676400" y="6693400"/>
            <a:ext cx="5867400" cy="148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F796F2D3-7595-16C0-8B38-A62AC7030C54}"/>
              </a:ext>
            </a:extLst>
          </p:cNvPr>
          <p:cNvGrpSpPr/>
          <p:nvPr/>
        </p:nvGrpSpPr>
        <p:grpSpPr>
          <a:xfrm>
            <a:off x="7848600" y="4152900"/>
            <a:ext cx="1371600" cy="10442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86AEB010-5AF2-336A-2447-E7FA8C3AD7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6CA12422-C079-2C30-6A1E-FBD4084D1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58CC7D7B-5D97-52B7-F40F-18D88C5D9DD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39FC6E9D-0AF1-4AB8-79D5-49367CA1F9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F3C380E6-108A-8187-26C4-9319E670F80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73C0E876-7280-0EE5-77A6-063560962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7BC6421-E8EB-AEE1-9781-A0A27880E3BC}"/>
              </a:ext>
            </a:extLst>
          </p:cNvPr>
          <p:cNvSpPr txBox="1"/>
          <p:nvPr/>
        </p:nvSpPr>
        <p:spPr>
          <a:xfrm>
            <a:off x="868897" y="8648700"/>
            <a:ext cx="15895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방식은 유닛마다 제각각 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결국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클래스에서는 어떻게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공격할것인지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구현할수가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42E2BD87-2585-7497-A5D1-FFB490268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238500"/>
            <a:ext cx="889416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14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6393F44A-23BF-25A0-8FA8-7F4BF72B2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9" y="2286774"/>
            <a:ext cx="7620000" cy="62095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3F65DC0-D31D-D5D6-3C35-C0896A3D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2286774"/>
            <a:ext cx="9978684" cy="491412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1A6D4A0A-4D11-7817-D1A1-3A19BCB33BC2}"/>
              </a:ext>
            </a:extLst>
          </p:cNvPr>
          <p:cNvCxnSpPr>
            <a:cxnSpLocks/>
          </p:cNvCxnSpPr>
          <p:nvPr/>
        </p:nvCxnSpPr>
        <p:spPr>
          <a:xfrm>
            <a:off x="4953000" y="7200900"/>
            <a:ext cx="533400" cy="1735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2B744565-7050-6657-64FE-121450AB34ED}"/>
              </a:ext>
            </a:extLst>
          </p:cNvPr>
          <p:cNvSpPr/>
          <p:nvPr/>
        </p:nvSpPr>
        <p:spPr>
          <a:xfrm>
            <a:off x="2511942" y="6668631"/>
            <a:ext cx="41936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BDF2192-DCF2-65E6-E798-1D1E9018F051}"/>
              </a:ext>
            </a:extLst>
          </p:cNvPr>
          <p:cNvSpPr txBox="1"/>
          <p:nvPr/>
        </p:nvSpPr>
        <p:spPr>
          <a:xfrm>
            <a:off x="2438400" y="8648700"/>
            <a:ext cx="141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차례일때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정상적으로 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컴파일은 되는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런타임에러이다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5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D6DBCF-DAE6-F554-B7BC-7D77AA034699}"/>
              </a:ext>
            </a:extLst>
          </p:cNvPr>
          <p:cNvSpPr txBox="1"/>
          <p:nvPr/>
        </p:nvSpPr>
        <p:spPr>
          <a:xfrm>
            <a:off x="1752600" y="40005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 받은 자식클래스에 내가 원하는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시그니처대로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강제로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하게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없는가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4455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C8587A2-32DA-207B-9C09-2347F654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30354"/>
            <a:ext cx="8763000" cy="59039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6B85C163-F961-B4F2-5CF4-24CE19D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727400"/>
            <a:ext cx="9033036" cy="43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47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0A5711-6B00-3226-2032-63690CCB0FD6}"/>
              </a:ext>
            </a:extLst>
          </p:cNvPr>
          <p:cNvSpPr txBox="1"/>
          <p:nvPr/>
        </p:nvSpPr>
        <p:spPr>
          <a:xfrm>
            <a:off x="1752600" y="40005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추상화의 주된 이유는 다형성에서 안정적인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100%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보장된 코드를 구현하기 위함이다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1363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AF2CCC0-B227-C2CD-27A7-8C4D1C8D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19100"/>
            <a:ext cx="9296400" cy="651559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E5CB471F-8113-30EA-C074-B81F823C3232}"/>
              </a:ext>
            </a:extLst>
          </p:cNvPr>
          <p:cNvCxnSpPr>
            <a:cxnSpLocks/>
          </p:cNvCxnSpPr>
          <p:nvPr/>
        </p:nvCxnSpPr>
        <p:spPr>
          <a:xfrm>
            <a:off x="7772400" y="6685684"/>
            <a:ext cx="609600" cy="1505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547974-67B3-F2B8-7532-FE7D90134B0C}"/>
              </a:ext>
            </a:extLst>
          </p:cNvPr>
          <p:cNvSpPr/>
          <p:nvPr/>
        </p:nvSpPr>
        <p:spPr>
          <a:xfrm>
            <a:off x="4119400" y="4655456"/>
            <a:ext cx="7386800" cy="2088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8FF50B0-3783-C35D-A9C2-1BA51F829B85}"/>
              </a:ext>
            </a:extLst>
          </p:cNvPr>
          <p:cNvSpPr txBox="1"/>
          <p:nvPr/>
        </p:nvSpPr>
        <p:spPr>
          <a:xfrm>
            <a:off x="3505200" y="8303207"/>
            <a:ext cx="1188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겉 모습은 같으나 객체에 따라 다르게 동작하게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만드는것이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다형성의 핵심이다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503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F043F74-7C75-C864-6F32-3AFA652C0AEF}"/>
              </a:ext>
            </a:extLst>
          </p:cNvPr>
          <p:cNvSpPr txBox="1"/>
          <p:nvPr/>
        </p:nvSpPr>
        <p:spPr>
          <a:xfrm>
            <a:off x="762000" y="647700"/>
            <a:ext cx="15250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2D8236F-7C00-BE29-1167-9232F15D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77" y="1790700"/>
            <a:ext cx="8469923" cy="4953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9BD2E12-0490-7150-4DFB-3BBA1319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7" y="1790701"/>
            <a:ext cx="7066897" cy="4953000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="" xmlns:a16="http://schemas.microsoft.com/office/drawing/2014/main" id="{D95E26D9-EAD5-A06B-B567-5C60C84385D6}"/>
              </a:ext>
            </a:extLst>
          </p:cNvPr>
          <p:cNvGrpSpPr/>
          <p:nvPr/>
        </p:nvGrpSpPr>
        <p:grpSpPr>
          <a:xfrm>
            <a:off x="8368463" y="3973696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="" xmlns:a16="http://schemas.microsoft.com/office/drawing/2014/main" id="{F2B1BFA4-D962-6B1D-C756-3AE2DCB990D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="" xmlns:a16="http://schemas.microsoft.com/office/drawing/2014/main" id="{4ADEF421-8ECA-92CD-D160-D19F1A4CF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="" xmlns:a16="http://schemas.microsoft.com/office/drawing/2014/main" id="{BA0A8160-D430-DA2F-E2DB-FD2EDE0B549B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="" xmlns:a16="http://schemas.microsoft.com/office/drawing/2014/main" id="{7915CA23-F41E-5692-04F7-1D4A6B617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="" xmlns:a16="http://schemas.microsoft.com/office/drawing/2014/main" id="{8CB3CB93-511C-F22C-7E91-9D17AC31BCD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="" xmlns:a16="http://schemas.microsoft.com/office/drawing/2014/main" id="{F0957767-6361-DA9F-C2FF-904BEE44A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1D476C3-D897-FDD4-2A64-65A6CBFF8EC3}"/>
              </a:ext>
            </a:extLst>
          </p:cNvPr>
          <p:cNvSpPr txBox="1"/>
          <p:nvPr/>
        </p:nvSpPr>
        <p:spPr>
          <a:xfrm>
            <a:off x="1524000" y="7353300"/>
            <a:ext cx="1188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개수의 제한이 없으며 크기 변경이 용이하다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성능이 우수하다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E69FD48E-FFEA-E58F-2BFB-E03ACEEA0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8831798"/>
            <a:ext cx="12632572" cy="11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2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76200" y="45303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143000" y="647700"/>
            <a:ext cx="16611600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쇼핑몰 장바구니를 구현해보자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간의 관계를 생각하여 상속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 관계대로 구성하여 보자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ShoppingBasket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, Item, TV, Sofa, Bicycle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Item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배열대신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사용해보자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.ex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List&lt;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요소의타입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 list = new ArrayList&lt;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요소의타입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&gt;();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2. 1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번에서 선언한 클래스들의 내부를 구현해보자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물품들은 바코드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넘버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(int),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(String),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가격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(int),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마일리지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비율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(int)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가지고 있어야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멤버변수는 생성자를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통해 초기화 하자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물품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가격의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1%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마일리지가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적립된다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이벤트로 인해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3%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마일리지가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적립된다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ShoppingBasket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현재 장바구니에 있는 물품이름과 가격을 출력하는 </a:t>
            </a:r>
            <a:endParaRPr lang="en-US" altLang="ko-KR" sz="28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String getInfoList()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endParaRPr lang="en-US" altLang="ko-KR" sz="28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기능추가</a:t>
            </a:r>
            <a:endParaRPr lang="en-US" altLang="ko-KR" sz="32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 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장바구니에 담겨 있는 물품들의 금액 합계를 반환 하는 메서드를 만들자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int getTotalPrice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장바구니 대로 구매를 한다면 마일리지가 얼마나 쌓이는지 반환하는 메서드를 만들자 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getTotalMileage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pPr marL="457200" indent="-457200">
              <a:buFontTx/>
              <a:buChar char="-"/>
            </a:pP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Bicycle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재고가 없어 장바구니에 담을수 없다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ShoppingBaske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물건을 담을때 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필터링하자</a:t>
            </a:r>
            <a:endParaRPr lang="en-US" altLang="ko-KR" sz="28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hint : itemList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막아야 한다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instanceof 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활용해야한다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55" y="5067300"/>
            <a:ext cx="5282045" cy="762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1" y="4666058"/>
            <a:ext cx="10287000" cy="26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3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228600" y="4191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예제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62100"/>
            <a:ext cx="10392578" cy="6096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199" y="1562100"/>
            <a:ext cx="628924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42887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3429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1_1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32593A13-CA02-C0AD-92F0-810E2842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38300"/>
            <a:ext cx="6230531" cy="1981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F9F65C19-B764-6A50-5644-83EC7CC1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638300"/>
            <a:ext cx="6344192" cy="2362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C9B2A73-033D-8161-1F87-0C119E6A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5" y="5156608"/>
            <a:ext cx="6101435" cy="14626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0C9333FC-C3F3-ED66-8A9F-314DF8045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5208222"/>
            <a:ext cx="6094321" cy="14110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31B8DA5F-3D8C-1373-2C6A-4743FF242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9200" y="5143501"/>
            <a:ext cx="5638800" cy="147578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733800" y="4000500"/>
            <a:ext cx="6905896" cy="1156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9371761" y="4000500"/>
            <a:ext cx="1600619" cy="12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1249296" y="4000500"/>
            <a:ext cx="3609704" cy="1143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1143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1_2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6" y="876300"/>
            <a:ext cx="6751320" cy="2514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91" y="3543300"/>
            <a:ext cx="11341100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86" y="7909560"/>
            <a:ext cx="6343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7" y="4000500"/>
            <a:ext cx="8215639" cy="1676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57300"/>
            <a:ext cx="8326877" cy="2743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0" y="1257300"/>
            <a:ext cx="896872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1143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1_3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기능추가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86099"/>
            <a:ext cx="7086600" cy="69611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34" y="1940658"/>
            <a:ext cx="8082608" cy="9930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01" y="829788"/>
            <a:ext cx="6760699" cy="9609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00" y="3314700"/>
            <a:ext cx="93630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6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409700"/>
            <a:ext cx="1645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동일하나 키워드만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interface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바뀐다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전부 추상메서드이다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 생성 불가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JDK1.8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버전 이상부터 상수를 허용한다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이하는 오직 추상메서드만 존재할수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11" y="4123848"/>
            <a:ext cx="10825089" cy="60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91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2781300"/>
            <a:ext cx="15285720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181100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인터페이스는 인터페이스만 상속 받을수 있다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상속받지 않는다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4465508"/>
            <a:ext cx="6279175" cy="16685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25" y="6647759"/>
            <a:ext cx="10899364" cy="108654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715000" y="4991100"/>
            <a:ext cx="46482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96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924300"/>
            <a:ext cx="16916400" cy="1370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967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다르게 다중 상속을 허용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753600" y="4152127"/>
            <a:ext cx="6248400" cy="617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830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1531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클래스가 구현 할때는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implements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05100"/>
            <a:ext cx="9362831" cy="2438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17143" y="2753580"/>
            <a:ext cx="2060057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6057900"/>
            <a:ext cx="1363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implements =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구현할때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내부구현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extends =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상속받을때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7737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1531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일부분만 구현하면 해당 자식은 추상클래스가 되어야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81300"/>
            <a:ext cx="7072570" cy="2859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218" y="2781299"/>
            <a:ext cx="8591201" cy="285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2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95300"/>
            <a:ext cx="12657837" cy="84537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00400" y="3314700"/>
            <a:ext cx="6781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38300"/>
            <a:ext cx="10493231" cy="6934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69543" y="2193745"/>
            <a:ext cx="383657" cy="1348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874143" y="172658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10000" y="36341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437616" y="2142274"/>
            <a:ext cx="383657" cy="1348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142216" y="167510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0" y="36341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8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14300"/>
            <a:ext cx="4648200" cy="23884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268807"/>
            <a:ext cx="4965840" cy="2281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884" y="3264703"/>
            <a:ext cx="5867400" cy="2209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7777" y="3241549"/>
            <a:ext cx="5941711" cy="22329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1" y="6193946"/>
            <a:ext cx="8305799" cy="324295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711520" y="2502703"/>
            <a:ext cx="5937180" cy="766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648700" y="2502703"/>
            <a:ext cx="6209933" cy="738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509584" y="2502703"/>
            <a:ext cx="139116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802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1905000" y="4229100"/>
            <a:ext cx="1546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추상메서드만 가지고 있는 추상클래스랑 차이가 없는데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898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네이밍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1531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1.able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끝나는 경우가 많다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문법적으로 정해진것은 아님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24100"/>
            <a:ext cx="13229884" cy="7391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10600" y="2324100"/>
            <a:ext cx="5181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5257800" y="384810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접미사로 붙이는걸까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65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1447800" y="6477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3343422" y="733695"/>
            <a:ext cx="3666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~~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 있는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3325837" y="3525722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022648" y="1790700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5025872" y="4648291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20678" y="6362700"/>
            <a:ext cx="2801543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4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5529" y="3525722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837735" y="1798983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153400" y="927100"/>
            <a:ext cx="170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250126" y="3744537"/>
            <a:ext cx="353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600200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277600" y="372892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3863926" y="6362700"/>
            <a:ext cx="2689274" cy="11142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4330568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7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705600" y="6362700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303050" y="6584121"/>
            <a:ext cx="219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 flipH="1">
            <a:off x="2057400" y="4627678"/>
            <a:ext cx="2965248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>
            <a:off x="5022648" y="4640008"/>
            <a:ext cx="3379763" cy="172269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8000" y="6362700"/>
            <a:ext cx="3393622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 flipH="1">
            <a:off x="12286140" y="4637985"/>
            <a:ext cx="10708" cy="1724715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3393622" cy="1114286"/>
            <a:chOff x="2803727" y="4828571"/>
            <a:chExt cx="3393622" cy="1114286"/>
          </a:xfrm>
        </p:grpSpPr>
        <p:pic>
          <p:nvPicPr>
            <p:cNvPr id="41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2286140" y="4648291"/>
            <a:ext cx="4038600" cy="176272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2" y="7573846"/>
            <a:ext cx="3720968" cy="1446313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42991" y="7330749"/>
            <a:ext cx="2634609" cy="160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363200" y="8934082"/>
            <a:ext cx="3004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649200" y="7495335"/>
            <a:ext cx="3442635" cy="1438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4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=""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944837" y="2019300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=""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7" idx="1"/>
            <a:endCxn id="5" idx="0"/>
          </p:cNvCxnSpPr>
          <p:nvPr/>
        </p:nvCxnSpPr>
        <p:spPr>
          <a:xfrm flipH="1">
            <a:off x="4641648" y="1281043"/>
            <a:ext cx="2499276" cy="738257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49" idx="2"/>
            <a:endCxn id="20" idx="0"/>
          </p:cNvCxnSpPr>
          <p:nvPr/>
        </p:nvCxnSpPr>
        <p:spPr>
          <a:xfrm>
            <a:off x="3373211" y="4809986"/>
            <a:ext cx="1835352" cy="1552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20678" y="6362700"/>
            <a:ext cx="2801543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439400" y="2048014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>
            <a:off x="10534546" y="1281043"/>
            <a:ext cx="1601665" cy="766971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153400" y="927100"/>
            <a:ext cx="170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2869126" y="2238115"/>
            <a:ext cx="353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600200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051471" y="2251214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9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3863926" y="6362700"/>
            <a:ext cx="2689274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4330568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705600" y="6362700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303050" y="6584121"/>
            <a:ext cx="219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49" idx="2"/>
            <a:endCxn id="11" idx="0"/>
          </p:cNvCxnSpPr>
          <p:nvPr/>
        </p:nvCxnSpPr>
        <p:spPr>
          <a:xfrm flipH="1">
            <a:off x="2221450" y="4809986"/>
            <a:ext cx="1151761" cy="1552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4641648" y="3133586"/>
            <a:ext cx="3760763" cy="32291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8000" y="6362700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1450411" y="4693574"/>
            <a:ext cx="835729" cy="1669126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3393622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3608002" y="3214463"/>
            <a:ext cx="2716738" cy="319655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2" y="7573846"/>
            <a:ext cx="3720968" cy="1446313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42991" y="7330749"/>
            <a:ext cx="2634609" cy="160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363200" y="8934082"/>
            <a:ext cx="3004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649200" y="7495335"/>
            <a:ext cx="3442635" cy="1438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9753600" y="3579288"/>
            <a:ext cx="3393622" cy="1114286"/>
            <a:chOff x="2803727" y="4828571"/>
            <a:chExt cx="3393622" cy="1114286"/>
          </a:xfrm>
        </p:grpSpPr>
        <p:pic>
          <p:nvPicPr>
            <p:cNvPr id="40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0210800" y="378248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1450411" y="3190550"/>
            <a:ext cx="316713" cy="3887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1018">
            <a:extLst>
              <a:ext uri="{FF2B5EF4-FFF2-40B4-BE49-F238E27FC236}">
                <a16:creationId xmlns=""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1676400" y="3695700"/>
            <a:ext cx="3393622" cy="1114286"/>
            <a:chOff x="2803727" y="4828571"/>
            <a:chExt cx="3393622" cy="1114286"/>
          </a:xfrm>
        </p:grpSpPr>
        <p:pic>
          <p:nvPicPr>
            <p:cNvPr id="49" name="Object 61">
              <a:extLst>
                <a:ext uri="{FF2B5EF4-FFF2-40B4-BE49-F238E27FC236}">
                  <a16:creationId xmlns=""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2209671" y="391748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flipH="1">
            <a:off x="3373211" y="3133586"/>
            <a:ext cx="1268437" cy="5621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1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3325837" y="3525722"/>
            <a:ext cx="2998763" cy="901148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2536476" cy="758710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4825219" y="1482610"/>
            <a:ext cx="3583943" cy="20431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4825219" y="4426870"/>
            <a:ext cx="180853" cy="215725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20679" y="6565900"/>
            <a:ext cx="2303522" cy="9110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4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5529" y="3525722"/>
            <a:ext cx="2689882" cy="901148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8409162" y="1482610"/>
            <a:ext cx="3601308" cy="20431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792981" y="787124"/>
            <a:ext cx="1708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250126" y="3744537"/>
            <a:ext cx="353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246875" y="6739454"/>
            <a:ext cx="17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277600" y="3728922"/>
            <a:ext cx="255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3903993" y="6584120"/>
            <a:ext cx="2204157" cy="892865"/>
            <a:chOff x="2803727" y="4828571"/>
            <a:chExt cx="3393622" cy="1114286"/>
          </a:xfrm>
        </p:grpSpPr>
        <p:pic>
          <p:nvPicPr>
            <p:cNvPr id="22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4210369" y="6671899"/>
            <a:ext cx="17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705600" y="6565900"/>
            <a:ext cx="2438400" cy="9110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121831" y="6739454"/>
            <a:ext cx="2198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1972440" y="4426870"/>
            <a:ext cx="2852779" cy="213903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4825219" y="4426870"/>
            <a:ext cx="3099581" cy="213903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8000" y="6524188"/>
            <a:ext cx="2687411" cy="952798"/>
            <a:chOff x="2803727" y="4828571"/>
            <a:chExt cx="3393622" cy="1114286"/>
          </a:xfrm>
        </p:grpSpPr>
        <p:pic>
          <p:nvPicPr>
            <p:cNvPr id="30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  <a:stCxn id="15" idx="2"/>
            <a:endCxn id="30" idx="0"/>
          </p:cNvCxnSpPr>
          <p:nvPr/>
        </p:nvCxnSpPr>
        <p:spPr>
          <a:xfrm>
            <a:off x="12010470" y="4426870"/>
            <a:ext cx="1236" cy="209731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2734481" cy="1114286"/>
            <a:chOff x="2803727" y="4828571"/>
            <a:chExt cx="3393622" cy="1114286"/>
          </a:xfrm>
        </p:grpSpPr>
        <p:pic>
          <p:nvPicPr>
            <p:cNvPr id="34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>
            <a:off x="12010470" y="4426870"/>
            <a:ext cx="4063371" cy="1984145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7010400" y="3578923"/>
            <a:ext cx="2814689" cy="911086"/>
            <a:chOff x="2803727" y="4828571"/>
            <a:chExt cx="3393622" cy="1114286"/>
          </a:xfrm>
        </p:grpSpPr>
        <p:pic>
          <p:nvPicPr>
            <p:cNvPr id="57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6983311" y="3754948"/>
            <a:ext cx="2741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13" idx="0"/>
            <a:endCxn id="57" idx="2"/>
          </p:cNvCxnSpPr>
          <p:nvPr/>
        </p:nvCxnSpPr>
        <p:spPr>
          <a:xfrm flipV="1">
            <a:off x="1972440" y="4490009"/>
            <a:ext cx="6445305" cy="20758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V="1">
            <a:off x="5006072" y="4490009"/>
            <a:ext cx="3411673" cy="20941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30" idx="0"/>
            <a:endCxn id="57" idx="2"/>
          </p:cNvCxnSpPr>
          <p:nvPr/>
        </p:nvCxnSpPr>
        <p:spPr>
          <a:xfrm flipH="1" flipV="1">
            <a:off x="8417745" y="4490009"/>
            <a:ext cx="3593961" cy="20341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01053" y="7938359"/>
            <a:ext cx="8763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클래스 관계도를 유지하면서 특정 기능별로 묶어 분류 하는것이 가능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38" y="485701"/>
            <a:ext cx="5143528" cy="226603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0" y="7810500"/>
            <a:ext cx="9618880" cy="18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4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09650"/>
            <a:ext cx="10896600" cy="57618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410200" y="993824"/>
            <a:ext cx="7239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029700" y="1451024"/>
            <a:ext cx="1866900" cy="529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05000" y="6791861"/>
            <a:ext cx="1485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extends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그대로 두기에 클래스 관계를 유지한채로 기능 위주로 다시 그룹을 묶을수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2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990600" y="2019300"/>
            <a:ext cx="1600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접미사로 붙이는걸까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마다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특수 기능을 덧붙이는 효과이다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14400" y="4533900"/>
            <a:ext cx="1733359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추상메서드만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가지고 있는 추상클래스랑 차이가 없는데</a:t>
            </a:r>
            <a:r>
              <a:rPr lang="en-US" altLang="ko-KR" sz="4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endParaRPr lang="en-US" altLang="ko-KR" sz="44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(extends)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인터페이스를 구현하는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(implement)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차이가 아주 크다</a:t>
            </a: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딱 한번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 수 있고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실질적인 기능을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상속해줘야 할때 쓰인다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클래스 관계에서 중심축이 되는 뼈대가 되는 연결고리이다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반면 인터페이스는 클래스 상속을 통해 이뤄진 뼈대에 기능별로 느슨하게 분류를 덧붙이는 것이다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0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09700"/>
            <a:ext cx="6579843" cy="21336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629206" y="4296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877" y="5753251"/>
            <a:ext cx="6509288" cy="114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86000" y="8518745"/>
            <a:ext cx="1455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상속관계라면 자식 객체를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가리킬수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76500"/>
            <a:ext cx="7754973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124200" y="1234102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JDK1.8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버전부터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5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254600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42476"/>
            <a:ext cx="6863038" cy="83968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29925" y="2476500"/>
            <a:ext cx="21990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18306" y="265991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892562" y="2244401"/>
            <a:ext cx="7147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사용중 나중에 추가된 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54543" y="5966191"/>
            <a:ext cx="21990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42924" y="614960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917180" y="5734092"/>
            <a:ext cx="9560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기존에 개발해놓은 클래스들이 구현을 안했으니 에러가 발생한다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65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254600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0" y="1097906"/>
            <a:ext cx="6690509" cy="81603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00201" y="2403799"/>
            <a:ext cx="33370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026544" y="2587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00800" y="21717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키워드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{}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 추가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24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내부클래스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26296"/>
            <a:ext cx="7604284" cy="823680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2434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00200" y="2194916"/>
            <a:ext cx="3045343" cy="142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8400" y="2188468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클래스를 선언할수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79057" y="3849773"/>
            <a:ext cx="4185686" cy="142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318899" y="6210300"/>
            <a:ext cx="2862701" cy="1500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04900"/>
            <a:ext cx="9357360" cy="8077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2739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524000" y="2499716"/>
            <a:ext cx="3121543" cy="3939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19800" y="2324100"/>
            <a:ext cx="4023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 선언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058646" y="7774938"/>
            <a:ext cx="2285754" cy="295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524000" y="6538317"/>
            <a:ext cx="8526194" cy="233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344400" y="7716880"/>
            <a:ext cx="4023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 사용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71600" y="1562100"/>
            <a:ext cx="1341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라이프사이클과 스코프는 변수와 동일하게 적용된다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일반적인 클래스와 동일하게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abstract, final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적용가능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처럼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선언도 가능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(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클래스를 객체 생성없이 클래스 이름으로 사용한다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6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익명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62100"/>
            <a:ext cx="12582823" cy="4800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38571" y="2815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495800" y="2575916"/>
            <a:ext cx="2942771" cy="662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812828" y="2400300"/>
            <a:ext cx="9170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이름이 없는 익명 클래스 선언과 동시에 생성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56656" y="7886700"/>
            <a:ext cx="1642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????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 있는데요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Object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객체생성한거 아닌가요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50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676900"/>
            <a:ext cx="11783991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90500"/>
            <a:ext cx="1110842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11514"/>
            <a:ext cx="7515488" cy="6986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19100"/>
            <a:ext cx="1645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새가 이동하는 방법을 외부에서 결정해줬으면 좋겠어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99" y="1409700"/>
            <a:ext cx="9862973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1201DB-1C7C-48D5-9B9D-93A2CC694896}"/>
              </a:ext>
            </a:extLst>
          </p:cNvPr>
          <p:cNvSpPr txBox="1"/>
          <p:nvPr/>
        </p:nvSpPr>
        <p:spPr>
          <a:xfrm>
            <a:off x="1371600" y="4000500"/>
            <a:ext cx="1706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자식은 부모 클래스의 모든 정보를 가지고 있기에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7795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71600" y="952500"/>
            <a:ext cx="161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1.User, Weapon, Repairable, Sword, Gun, Punch 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관계에 맞게 클래스 설계를 하자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Weapon: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클래스  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epairable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71600" y="2628900"/>
            <a:ext cx="16154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요구사항대로 클래스를 만들어 보자</a:t>
            </a:r>
            <a:endParaRPr lang="en-US" altLang="ko-KR" sz="36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id, int hp, void attack(User), toString()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구현한다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생성자로 멤버변수 및  무기 객체를 받는다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 attack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누가 누구를 공격했는지 출력하자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damage, int durability,toString()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생성자로 멤버변수를 초기화한다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무기들은 한번 공격시 내구도가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차감된다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내구도가 없다면 공격할 수 없고 그럴경우 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sysout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내구도가 없음을 알려주자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591300"/>
            <a:ext cx="7557766" cy="36957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99" y="6591300"/>
            <a:ext cx="893273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95400" y="647700"/>
            <a:ext cx="16154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BlackSmith(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추가하여 무기를 수리해보자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repaire(Weapon) 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구현하자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Sword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수리가 가능하다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수리가 불가능한 무기가 매개변수로 오면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sysout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거부 메시지를 출력하자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eparable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활용하자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762500"/>
            <a:ext cx="8879058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05300"/>
            <a:ext cx="8669286" cy="5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95400" y="952500"/>
            <a:ext cx="16154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BlackSmith(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개선해보자 </a:t>
            </a:r>
            <a:endParaRPr lang="en-US" altLang="ko-KR" sz="36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어떻게 수리할지에 대한 구체적인 코드가 들어가 있다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무기마다 수리하는 방법이 다를것이고 내구도 또한 한번에 올라가는 양이 다를수 있다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해당 코드는 다른곳으로 옮겨야 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무기마다 수리되는 양이 다르게 기능을 수정하시오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Hint : repaire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타입을 받고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인터페이스에 기능이 추가 되어야 한다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388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66800" y="342900"/>
            <a:ext cx="161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1~3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22" y="989230"/>
            <a:ext cx="10697060" cy="92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97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00100"/>
            <a:ext cx="11504706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379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19100"/>
            <a:ext cx="9694680" cy="5105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229348"/>
            <a:ext cx="6957574" cy="3124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6991348"/>
            <a:ext cx="4419600" cy="1352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67024"/>
            <a:ext cx="7687614" cy="2352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425548"/>
            <a:ext cx="8350941" cy="334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174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1073799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528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66800" y="3429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104900"/>
            <a:ext cx="5672289" cy="2362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7" y="4305300"/>
            <a:ext cx="7428016" cy="41148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40743" y="655664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90600" y="6316751"/>
            <a:ext cx="3350143" cy="1668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559942" y="6300925"/>
            <a:ext cx="8765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무기들이 어떻게 수리 되어야 하는지 직접 메서드를 정의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6004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23900"/>
            <a:ext cx="8476343" cy="304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66385"/>
            <a:ext cx="8096125" cy="2438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553201" y="270418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362200" y="2464287"/>
            <a:ext cx="4191001" cy="62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001000" y="1903155"/>
            <a:ext cx="1013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대장장이는 더 이상 무기를 수리할 방법을 직접 가지고 있지 않다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 클래스에서 자기 자신을 수리할 방법들을 각자 가지고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86801" y="548733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369295" y="5130372"/>
            <a:ext cx="5088905" cy="62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06001" y="5130372"/>
            <a:ext cx="1013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참조변수안에는 실질적인 무기 객체들이 들어있다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객체들이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구현하였다면 형변환이 가능하다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349366" y="6790713"/>
            <a:ext cx="5661159" cy="62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0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10200" y="39243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무슨 차이가 있을까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01864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5" y="419100"/>
            <a:ext cx="6624965" cy="601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419100"/>
            <a:ext cx="8243455" cy="5334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96600" y="4914900"/>
            <a:ext cx="0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377310" y="4457700"/>
            <a:ext cx="571968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39200" y="6923157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멤버들을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5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50103"/>
            <a:ext cx="8253663" cy="1371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7734300"/>
            <a:ext cx="1596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입장에서는 필요한 정보가 충분하지 않다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56" y="3848100"/>
            <a:ext cx="16129388" cy="2971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8F71D20-26B2-0A12-49F0-2E72FB0D4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986492"/>
            <a:ext cx="8705841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25359</TotalTime>
  <Words>1153</Words>
  <Application>Microsoft Office PowerPoint</Application>
  <PresentationFormat>사용자 지정</PresentationFormat>
  <Paragraphs>209</Paragraphs>
  <Slides>70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8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1421</cp:revision>
  <cp:lastPrinted>2023-03-05T06:41:03Z</cp:lastPrinted>
  <dcterms:created xsi:type="dcterms:W3CDTF">2022-10-23T12:09:39Z</dcterms:created>
  <dcterms:modified xsi:type="dcterms:W3CDTF">2023-03-09T06:05:32Z</dcterms:modified>
</cp:coreProperties>
</file>