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710" r:id="rId15"/>
    <p:sldId id="716" r:id="rId16"/>
    <p:sldId id="778" r:id="rId17"/>
    <p:sldId id="717" r:id="rId18"/>
    <p:sldId id="718" r:id="rId19"/>
    <p:sldId id="719" r:id="rId20"/>
    <p:sldId id="769" r:id="rId21"/>
    <p:sldId id="661" r:id="rId22"/>
    <p:sldId id="77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9" r:id="rId31"/>
    <p:sldId id="728" r:id="rId32"/>
    <p:sldId id="730" r:id="rId33"/>
    <p:sldId id="770" r:id="rId34"/>
    <p:sldId id="781" r:id="rId35"/>
    <p:sldId id="782" r:id="rId36"/>
    <p:sldId id="783" r:id="rId37"/>
    <p:sldId id="780" r:id="rId38"/>
    <p:sldId id="784" r:id="rId39"/>
    <p:sldId id="785" r:id="rId40"/>
    <p:sldId id="786" r:id="rId41"/>
    <p:sldId id="787" r:id="rId42"/>
    <p:sldId id="788" r:id="rId43"/>
    <p:sldId id="281" r:id="rId44"/>
    <p:sldId id="789" r:id="rId45"/>
    <p:sldId id="790" r:id="rId46"/>
    <p:sldId id="727" r:id="rId47"/>
    <p:sldId id="734" r:id="rId48"/>
    <p:sldId id="735" r:id="rId49"/>
    <p:sldId id="736" r:id="rId50"/>
    <p:sldId id="741" r:id="rId51"/>
    <p:sldId id="737" r:id="rId52"/>
    <p:sldId id="747" r:id="rId53"/>
    <p:sldId id="748" r:id="rId54"/>
    <p:sldId id="738" r:id="rId55"/>
    <p:sldId id="739" r:id="rId56"/>
    <p:sldId id="742" r:id="rId57"/>
    <p:sldId id="773" r:id="rId58"/>
    <p:sldId id="743" r:id="rId59"/>
    <p:sldId id="744" r:id="rId60"/>
    <p:sldId id="745" r:id="rId61"/>
    <p:sldId id="746" r:id="rId62"/>
    <p:sldId id="749" r:id="rId63"/>
    <p:sldId id="752" r:id="rId64"/>
    <p:sldId id="753" r:id="rId65"/>
    <p:sldId id="374" r:id="rId66"/>
    <p:sldId id="694" r:id="rId67"/>
    <p:sldId id="756" r:id="rId68"/>
    <p:sldId id="754" r:id="rId69"/>
    <p:sldId id="755" r:id="rId70"/>
    <p:sldId id="757" r:id="rId71"/>
    <p:sldId id="758" r:id="rId72"/>
    <p:sldId id="759" r:id="rId73"/>
    <p:sldId id="760" r:id="rId74"/>
    <p:sldId id="775" r:id="rId75"/>
    <p:sldId id="774" r:id="rId76"/>
    <p:sldId id="776" r:id="rId77"/>
    <p:sldId id="777" r:id="rId78"/>
    <p:sldId id="761" r:id="rId79"/>
    <p:sldId id="766" r:id="rId80"/>
    <p:sldId id="762" r:id="rId81"/>
    <p:sldId id="767" r:id="rId82"/>
    <p:sldId id="768" r:id="rId83"/>
    <p:sldId id="275" r:id="rId8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2023-11-03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8.png"/><Relationship Id="rId4" Type="http://schemas.openxmlformats.org/officeDocument/2006/relationships/image" Target="../media/image8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76312"/>
            <a:ext cx="9677400" cy="35426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738512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6348112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7636014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실행 시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2BB10-FF4B-6144-573F-2E302CB6A0CF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66126D-AE62-9306-F799-24F9D6702F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7783C1-594F-A557-5037-CAC3390E130E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에러가 발생하는 위치와 그 이유는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9267"/>
            <a:ext cx="7659859" cy="63138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4419600" y="6169844"/>
            <a:ext cx="4495800" cy="110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447801" y="5676900"/>
            <a:ext cx="464819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7391400" y="7486195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076700"/>
            <a:ext cx="6715648" cy="2799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99B49-3C09-49A3-28D9-BE651290D928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instanceof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34A3BD-DD56-7B3D-9AC2-384B750D8D9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69EC49-F161-B49C-6081-0874EB6C7341}"/>
              </a:ext>
            </a:extLst>
          </p:cNvPr>
          <p:cNvSpPr txBox="1"/>
          <p:nvPr/>
        </p:nvSpPr>
        <p:spPr>
          <a:xfrm>
            <a:off x="762000" y="1333500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왼쪽의 객체가 오른쪽의 타입으로 변환이 가능한지를 확인한다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가능할경우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불가능할경우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4842425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3009901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3009900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4842425"/>
            <a:ext cx="5040962" cy="316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9053F-878B-A063-592F-BE25ABCE2447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34A43D-F586-914F-3690-9247FA0B3A3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03E4E5-A72F-E681-1E48-ACB250A207AD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참조변수가 부모타입이면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접근하는것과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똑같다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94127B-55DB-062C-AEFE-19834449A611}"/>
              </a:ext>
            </a:extLst>
          </p:cNvPr>
          <p:cNvCxnSpPr>
            <a:cxnSpLocks/>
          </p:cNvCxnSpPr>
          <p:nvPr/>
        </p:nvCxnSpPr>
        <p:spPr>
          <a:xfrm flipH="1">
            <a:off x="8763000" y="7532606"/>
            <a:ext cx="381000" cy="1553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81C5E1-3587-85DF-2781-671C7A5AA36D}"/>
              </a:ext>
            </a:extLst>
          </p:cNvPr>
          <p:cNvSpPr/>
          <p:nvPr/>
        </p:nvSpPr>
        <p:spPr>
          <a:xfrm>
            <a:off x="7362938" y="6896100"/>
            <a:ext cx="3228861" cy="636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20DDE-D1AF-6135-DDF0-BBE6C5BE1580}"/>
              </a:ext>
            </a:extLst>
          </p:cNvPr>
          <p:cNvSpPr txBox="1"/>
          <p:nvPr/>
        </p:nvSpPr>
        <p:spPr>
          <a:xfrm>
            <a:off x="378181" y="9182100"/>
            <a:ext cx="1813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참조변수의 타입이 부모이기에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하기전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상속받은 원본 변수를 가리킨다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479BF9-0882-1917-4370-0A3B714498D5}"/>
              </a:ext>
            </a:extLst>
          </p:cNvPr>
          <p:cNvSpPr txBox="1"/>
          <p:nvPr/>
        </p:nvSpPr>
        <p:spPr>
          <a:xfrm>
            <a:off x="1524000" y="2628900"/>
            <a:ext cx="1600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Child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만든 입장에서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오버라이딩하여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 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는 사용하면 안되는데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클래스를 사용하는 사용자들이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Parent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참조변수에 담아버리면 </a:t>
            </a:r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사용할 수 있게 되니 곤란한데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35065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D24E0D-D856-3149-CABD-462C91ABF675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81512-6F8E-F1C6-0D2F-6306D0AB4C7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7DA651-F652-5065-A002-43D10D9294D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직접 접근을 막고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get, set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914400" y="4229100"/>
            <a:ext cx="16383000" cy="438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8">
            <a:extLst>
              <a:ext uri="{FF2B5EF4-FFF2-40B4-BE49-F238E27FC236}">
                <a16:creationId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286661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058061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1143000" y="7782461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654798"/>
            <a:ext cx="6133629" cy="6038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4AE4A-9DC0-EC16-CAF7-80A1B0C6190F}"/>
              </a:ext>
            </a:extLst>
          </p:cNvPr>
          <p:cNvSpPr txBox="1"/>
          <p:nvPr/>
        </p:nvSpPr>
        <p:spPr>
          <a:xfrm>
            <a:off x="304800" y="114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791F2-1864-C889-C1BA-2D90E4CB078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8350"/>
            <a:ext cx="5486400" cy="711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628900"/>
            <a:ext cx="6917636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50DFF-EFF5-A9C2-D198-4DB238305D4F}"/>
              </a:ext>
            </a:extLst>
          </p:cNvPr>
          <p:cNvSpPr txBox="1"/>
          <p:nvPr/>
        </p:nvSpPr>
        <p:spPr>
          <a:xfrm>
            <a:off x="304800" y="1143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7B8F1A-B64F-96C1-D5A8-67AE4999D71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DEC7BF-749B-7CD8-D948-696F3E2D5593}"/>
              </a:ext>
            </a:extLst>
          </p:cNvPr>
          <p:cNvSpPr txBox="1"/>
          <p:nvPr/>
        </p:nvSpPr>
        <p:spPr>
          <a:xfrm>
            <a:off x="762000" y="1201111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객체 든 부모 타입의 참조변수에 담아서 쓰면 객체가 다르더라도 일관된 코드를 작성할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91819A-4DB0-E1B2-CD3E-B3868C61483F}"/>
              </a:ext>
            </a:extLst>
          </p:cNvPr>
          <p:cNvCxnSpPr>
            <a:cxnSpLocks/>
          </p:cNvCxnSpPr>
          <p:nvPr/>
        </p:nvCxnSpPr>
        <p:spPr>
          <a:xfrm>
            <a:off x="121158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E6847-6D18-DAD9-A1CF-FB72E288C288}"/>
              </a:ext>
            </a:extLst>
          </p:cNvPr>
          <p:cNvSpPr/>
          <p:nvPr/>
        </p:nvSpPr>
        <p:spPr>
          <a:xfrm>
            <a:off x="9525000" y="3695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852EC-6B9B-282C-02EE-52743C2A1E75}"/>
              </a:ext>
            </a:extLst>
          </p:cNvPr>
          <p:cNvSpPr txBox="1"/>
          <p:nvPr/>
        </p:nvSpPr>
        <p:spPr>
          <a:xfrm>
            <a:off x="13411200" y="3695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Animal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동작한다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17AEE-D189-81C4-F71E-D1EDDB52297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8A6A7-4749-5E5A-0AEF-AFDA33A8480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CAE227-DA87-7BF6-7860-CC2B07DBFF4D}"/>
              </a:ext>
            </a:extLst>
          </p:cNvPr>
          <p:cNvSpPr txBox="1"/>
          <p:nvPr/>
        </p:nvSpPr>
        <p:spPr>
          <a:xfrm>
            <a:off x="762000" y="1201111"/>
            <a:ext cx="1699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자식간에는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타입변환이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데이터는 유지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부모타입의 참조변수 안에 어떤 객체가 들어있든 해당타입의 자식이라면 무조건 동작한다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 들어있든 </a:t>
            </a:r>
            <a:r>
              <a:rPr lang="ko-KR" altLang="en-US" sz="36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방법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코드를 작성하고 사용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49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22220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70226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64481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91600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21961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68702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86782-7455-FF49-36F8-2CEE1171BF8A}"/>
              </a:ext>
            </a:extLst>
          </p:cNvPr>
          <p:cNvSpPr txBox="1"/>
          <p:nvPr/>
        </p:nvSpPr>
        <p:spPr>
          <a:xfrm>
            <a:off x="304800" y="1143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다형성을 이용한 객체배열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526829-518E-A284-BF1F-6BC361F968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공격할 것인지 구현 할 수가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4E35E-21DC-D407-083E-F6B85C025D4D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역할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EA2E1-438A-F799-6850-B877C3CE31B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C9C6A-6064-2DB0-2EE6-9F85CAD42BA4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내부를 채워 넣을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1562100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62100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6476226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5943957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790480" y="8360441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9891F-0767-A6D3-F95E-105C1DB40120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80C345-869E-05A5-A43A-EB9523787C6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대로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만들 순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209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718000"/>
            <a:ext cx="9033036" cy="433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FDE92-9F3A-052D-288B-3200861113EE}"/>
              </a:ext>
            </a:extLst>
          </p:cNvPr>
          <p:cNvSpPr txBox="1"/>
          <p:nvPr/>
        </p:nvSpPr>
        <p:spPr>
          <a:xfrm>
            <a:off x="304800" y="114300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추상메서드를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이용한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강제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879BF3-1CA8-9717-103A-6A192CF786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31623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3162300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5318493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724900"/>
            <a:ext cx="12632572" cy="1112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B4728-CCD2-831C-9699-7D546B64253F}"/>
              </a:ext>
            </a:extLst>
          </p:cNvPr>
          <p:cNvSpPr txBox="1"/>
          <p:nvPr/>
        </p:nvSpPr>
        <p:spPr>
          <a:xfrm>
            <a:off x="304800" y="26670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294A27-4B16-BC11-F172-07478E8694D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24912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DAA3E-46D1-6379-05E1-6E0B47C71529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개수의 제한이 없으며 크기 변경이 용이하다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변경 시 배열보다 성능이 우수하다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사이에  요소의 데이터타입을 지정한다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181100"/>
            <a:ext cx="1798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간의 관계를 생각하여 상속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 관계대로 구성하여 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Item,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장바구니와 아이템은 포함관계이다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어떤 클래스를 상속 받아야 하는가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1AEADC1-7E24-251D-04C4-C73CB295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762500"/>
            <a:ext cx="1091045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3518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353518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7871826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7923440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858719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6715718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6715718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6715718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7E92E5-196F-023C-06DA-492767B16683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포함관계인 멤버변수로 표현을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다형성으로 인해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자식들 모두를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자식이면 어떤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5B5C07-C793-9F93-1B87-F9BB78CA878C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1104900"/>
            <a:ext cx="170687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1-1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문제에서 선언한 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barcodeNumber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String name, int price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생성자를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BA3E6-3463-34C0-C564-8DFFE546F64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EA5E5-A370-B32E-909D-075CCB2BC7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82F0463-1B10-3F2B-5C63-EE00CD76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390900"/>
            <a:ext cx="7135221" cy="467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709954-B232-3A11-76EC-6B0051DE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79" y="3611353"/>
            <a:ext cx="10328567" cy="1143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9262D2-11FE-3972-FEB8-A232662DE43B}"/>
              </a:ext>
            </a:extLst>
          </p:cNvPr>
          <p:cNvCxnSpPr>
            <a:cxnSpLocks/>
          </p:cNvCxnSpPr>
          <p:nvPr/>
        </p:nvCxnSpPr>
        <p:spPr>
          <a:xfrm>
            <a:off x="5486400" y="6286500"/>
            <a:ext cx="2258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23FF68-5AB2-2ED1-D285-49894561F679}"/>
              </a:ext>
            </a:extLst>
          </p:cNvPr>
          <p:cNvSpPr/>
          <p:nvPr/>
        </p:nvSpPr>
        <p:spPr>
          <a:xfrm>
            <a:off x="1600200" y="59817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57F2E-5D2C-E6C9-60A9-66CB93FFCD35}"/>
              </a:ext>
            </a:extLst>
          </p:cNvPr>
          <p:cNvSpPr txBox="1"/>
          <p:nvPr/>
        </p:nvSpPr>
        <p:spPr>
          <a:xfrm>
            <a:off x="7744822" y="5827402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다형성에 의해 장바구니에 어떤 객체가 들어있든 꺼내서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넣을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DD5F4E9-0EE7-4CE2-1A20-7EA739B3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" y="6371790"/>
            <a:ext cx="8429007" cy="3724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5C58A-4DF4-2338-F617-208AEE8B046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7028CE-F7EB-2815-E1E0-F603F96D40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7D0F19-61F3-D8A7-CA12-D6914C0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1100"/>
            <a:ext cx="7848600" cy="4613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7EFE29-3048-DED7-F4F6-7279ABB87D32}"/>
              </a:ext>
            </a:extLst>
          </p:cNvPr>
          <p:cNvCxnSpPr>
            <a:cxnSpLocks/>
          </p:cNvCxnSpPr>
          <p:nvPr/>
        </p:nvCxnSpPr>
        <p:spPr>
          <a:xfrm>
            <a:off x="2590800" y="1584512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59C34-B9E5-AAF4-0CE1-CF135BC849C2}"/>
              </a:ext>
            </a:extLst>
          </p:cNvPr>
          <p:cNvSpPr/>
          <p:nvPr/>
        </p:nvSpPr>
        <p:spPr>
          <a:xfrm>
            <a:off x="1295400" y="1181100"/>
            <a:ext cx="1295400" cy="23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183F7-B4E8-E4CB-2A79-CCBB1D7C2339}"/>
              </a:ext>
            </a:extLst>
          </p:cNvPr>
          <p:cNvSpPr txBox="1"/>
          <p:nvPr/>
        </p:nvSpPr>
        <p:spPr>
          <a:xfrm>
            <a:off x="5791200" y="1330175"/>
            <a:ext cx="123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객체화될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필요가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오직 상속의 목적만을 가진다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D2A95B-4DC8-8DD1-C260-6F46B899E767}"/>
              </a:ext>
            </a:extLst>
          </p:cNvPr>
          <p:cNvCxnSpPr>
            <a:cxnSpLocks/>
          </p:cNvCxnSpPr>
          <p:nvPr/>
        </p:nvCxnSpPr>
        <p:spPr>
          <a:xfrm>
            <a:off x="5820229" y="4549001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3542E7-F7F7-6F3D-5CC3-A242880D2C00}"/>
              </a:ext>
            </a:extLst>
          </p:cNvPr>
          <p:cNvSpPr txBox="1"/>
          <p:nvPr/>
        </p:nvSpPr>
        <p:spPr>
          <a:xfrm>
            <a:off x="8686800" y="4294664"/>
            <a:ext cx="12392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생성자는 상속이 안되지만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사용 할 순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모든 자식마다 생성자를 만들지 않고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만든 생성자를 재활용 하도록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73081-CFFD-DF25-D08D-256A1657B92D}"/>
              </a:ext>
            </a:extLst>
          </p:cNvPr>
          <p:cNvCxnSpPr>
            <a:cxnSpLocks/>
          </p:cNvCxnSpPr>
          <p:nvPr/>
        </p:nvCxnSpPr>
        <p:spPr>
          <a:xfrm flipV="1">
            <a:off x="6629400" y="8801100"/>
            <a:ext cx="2057400" cy="513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DA08E-5744-D29E-9945-76395B16AF4D}"/>
              </a:ext>
            </a:extLst>
          </p:cNvPr>
          <p:cNvSpPr txBox="1"/>
          <p:nvPr/>
        </p:nvSpPr>
        <p:spPr>
          <a:xfrm>
            <a:off x="8753568" y="7656374"/>
            <a:ext cx="907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부모의 생성자를 이용해 멤버변수를 초기화 하고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역시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상속시켜준것이기에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D481DC-B465-3873-0C9B-05E000A96FB3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1F88DB-5CA9-068F-1AB7-9D82A0212B92}"/>
              </a:ext>
            </a:extLst>
          </p:cNvPr>
          <p:cNvSpPr/>
          <p:nvPr/>
        </p:nvSpPr>
        <p:spPr>
          <a:xfrm>
            <a:off x="609601" y="1104900"/>
            <a:ext cx="1463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상속해준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멤버변수의 값들을 문자열로 반환하는 기능으로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클래스에서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자식클래스에 상속이 되므로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클래스에서만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4EC5B-9E4C-C549-4CD2-E6106E37685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0AA4F2-2F49-F7A9-D1D8-F65DE959A3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5731A0-6615-EDB5-9E35-AA9B37A2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900"/>
            <a:ext cx="11160663" cy="541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E5056-8662-8925-1612-1431BBD6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7196596"/>
            <a:ext cx="8478552" cy="23665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A7020-690E-4319-B37F-BFCC59D0FFB5}"/>
              </a:ext>
            </a:extLst>
          </p:cNvPr>
          <p:cNvSpPr/>
          <p:nvPr/>
        </p:nvSpPr>
        <p:spPr>
          <a:xfrm>
            <a:off x="5181600" y="7874499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9FF67-4CF0-D33E-749F-8AE3A43AAB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CB51E-D543-E4CA-0DBE-25D0ABD16A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E3838B-CD9A-84C2-3A79-2D1CA682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2419"/>
            <a:ext cx="12846612" cy="85454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542BAF-5190-FF95-61C3-0C4887B82DFA}"/>
              </a:ext>
            </a:extLst>
          </p:cNvPr>
          <p:cNvCxnSpPr>
            <a:cxnSpLocks/>
          </p:cNvCxnSpPr>
          <p:nvPr/>
        </p:nvCxnSpPr>
        <p:spPr>
          <a:xfrm flipV="1">
            <a:off x="5638800" y="7353300"/>
            <a:ext cx="1912257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FAD758-A93A-D725-EA20-4D159BD672F3}"/>
              </a:ext>
            </a:extLst>
          </p:cNvPr>
          <p:cNvSpPr/>
          <p:nvPr/>
        </p:nvSpPr>
        <p:spPr>
          <a:xfrm>
            <a:off x="914400" y="7734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23405-2CBE-0586-D32A-195BA815855F}"/>
              </a:ext>
            </a:extLst>
          </p:cNvPr>
          <p:cNvSpPr txBox="1"/>
          <p:nvPr/>
        </p:nvSpPr>
        <p:spPr>
          <a:xfrm>
            <a:off x="7551057" y="6311988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상속해준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1C8B02-C67D-666C-A0BE-A323D03E0BDB}"/>
              </a:ext>
            </a:extLst>
          </p:cNvPr>
          <p:cNvCxnSpPr>
            <a:cxnSpLocks/>
          </p:cNvCxnSpPr>
          <p:nvPr/>
        </p:nvCxnSpPr>
        <p:spPr>
          <a:xfrm>
            <a:off x="5257800" y="8964581"/>
            <a:ext cx="1524000" cy="34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AB01C-F6B2-C35B-4550-4ABCE2FFC0B2}"/>
              </a:ext>
            </a:extLst>
          </p:cNvPr>
          <p:cNvSpPr txBox="1"/>
          <p:nvPr/>
        </p:nvSpPr>
        <p:spPr>
          <a:xfrm>
            <a:off x="6781800" y="9016055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만들어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직접 출력하지 말자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ADA606-EC77-1C6E-34E1-D6D2C9541645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25D8E-2F51-93E9-EFEE-5A17B9AC1F68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96084-8D69-53E9-7609-8343878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051"/>
            <a:ext cx="896789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05B260-3905-188D-4BF3-62F6730E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21"/>
          <a:stretch/>
        </p:blipFill>
        <p:spPr>
          <a:xfrm>
            <a:off x="10243932" y="3191120"/>
            <a:ext cx="2729042" cy="14505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F93EFD-BA14-028B-16F5-DD47C055653D}"/>
              </a:ext>
            </a:extLst>
          </p:cNvPr>
          <p:cNvSpPr/>
          <p:nvPr/>
        </p:nvSpPr>
        <p:spPr>
          <a:xfrm>
            <a:off x="4526363" y="38034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C4F5-E42A-AC6E-D088-9E447EDF3A95}"/>
              </a:ext>
            </a:extLst>
          </p:cNvPr>
          <p:cNvSpPr txBox="1"/>
          <p:nvPr/>
        </p:nvSpPr>
        <p:spPr>
          <a:xfrm>
            <a:off x="609600" y="2781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A0FC4-F267-5A17-841A-BDE01456D5F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AFD15-9550-B946-59AC-29DE3704727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7A9E6E2-5D0B-BFDC-338C-F6E4C14DE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57"/>
          <a:stretch/>
        </p:blipFill>
        <p:spPr>
          <a:xfrm>
            <a:off x="467612" y="5657618"/>
            <a:ext cx="11491208" cy="337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5BA8-AD19-F7B4-CB7A-5AE7CF59F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68"/>
          <a:stretch/>
        </p:blipFill>
        <p:spPr>
          <a:xfrm>
            <a:off x="12178197" y="7129096"/>
            <a:ext cx="5995352" cy="18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0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992F-0FFA-1B2A-1613-2D1C3C7A77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0673F-49EC-56DE-AA4B-24693844DB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255189F-E447-8B27-AEF3-D1459717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7"/>
          <a:stretch/>
        </p:blipFill>
        <p:spPr>
          <a:xfrm>
            <a:off x="457200" y="1562100"/>
            <a:ext cx="11977064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64C34C-3272-BE40-7BA3-3F6CFB677B8E}"/>
              </a:ext>
            </a:extLst>
          </p:cNvPr>
          <p:cNvCxnSpPr>
            <a:cxnSpLocks/>
          </p:cNvCxnSpPr>
          <p:nvPr/>
        </p:nvCxnSpPr>
        <p:spPr>
          <a:xfrm flipV="1">
            <a:off x="7315200" y="4076700"/>
            <a:ext cx="1295400" cy="743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B8368-2D71-5DB1-FDE2-2818F4529DFF}"/>
              </a:ext>
            </a:extLst>
          </p:cNvPr>
          <p:cNvSpPr/>
          <p:nvPr/>
        </p:nvSpPr>
        <p:spPr>
          <a:xfrm>
            <a:off x="4876800" y="4820334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E6CDA-3898-D833-21C6-0E074BAF05AF}"/>
              </a:ext>
            </a:extLst>
          </p:cNvPr>
          <p:cNvSpPr txBox="1"/>
          <p:nvPr/>
        </p:nvSpPr>
        <p:spPr>
          <a:xfrm>
            <a:off x="8596086" y="29520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객체의 값을 표현하도록 이미 만들어져 있으므로 재활용한다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4ACF93-F0C6-6703-4194-B963D2FA8200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4AFF5-A81B-6ABE-C63D-01AF5F0C30B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DB36C1-656B-B158-50B7-A785E79FAA7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581C22-70A4-906E-3A62-ED76934B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612" y="3848100"/>
            <a:ext cx="11491208" cy="425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53B40-61D8-71D7-07AA-234AC13C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97" y="5448300"/>
            <a:ext cx="5995352" cy="2477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2288C-E039-FFA8-2856-AF885F71384C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 가격의 합계를 구하는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96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가리킬 수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18F21-E0CB-33D7-B636-590D0E7AFA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2F5E2-B221-B1B7-83EB-997E5D74BE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024D348-3450-CDD2-A156-AB012D1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11977064" cy="8153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FAB072-F334-3AF7-1606-E4FAF95AF160}"/>
              </a:ext>
            </a:extLst>
          </p:cNvPr>
          <p:cNvCxnSpPr>
            <a:cxnSpLocks/>
          </p:cNvCxnSpPr>
          <p:nvPr/>
        </p:nvCxnSpPr>
        <p:spPr>
          <a:xfrm>
            <a:off x="6553200" y="826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D374-57D3-D337-41D3-1AD526433F34}"/>
              </a:ext>
            </a:extLst>
          </p:cNvPr>
          <p:cNvSpPr/>
          <p:nvPr/>
        </p:nvSpPr>
        <p:spPr>
          <a:xfrm>
            <a:off x="1905000" y="7962899"/>
            <a:ext cx="46482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185D-1023-2143-F6C2-83BC3DA5B305}"/>
              </a:ext>
            </a:extLst>
          </p:cNvPr>
          <p:cNvSpPr txBox="1"/>
          <p:nvPr/>
        </p:nvSpPr>
        <p:spPr>
          <a:xfrm>
            <a:off x="7797800" y="6819900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foreach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장바구니에 들어있는 물품리스트를 하나씩 가져와 가격의 합계를 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8EBE04-098A-98E5-2410-2963A0EBD2DF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481EF-FF84-FB0B-D627-F690E13BC02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03B1AD-3FA8-0894-F303-CC09D651C2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0421E-5F90-4B91-E3B7-06E65AEAFC2A}"/>
              </a:ext>
            </a:extLst>
          </p:cNvPr>
          <p:cNvSpPr/>
          <p:nvPr/>
        </p:nvSpPr>
        <p:spPr>
          <a:xfrm>
            <a:off x="609600" y="1104900"/>
            <a:ext cx="175259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자전거 재고가 없어 장바구니에  자전거를 담지 못하게 해보자</a:t>
            </a:r>
            <a:r>
              <a:rPr lang="en-US" altLang="ko-KR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현재 외부에서 사용 할 수 있게 열려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외부에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열려있으면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리스트에 물건을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막을방법이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외부에서 직접 사용하지 못하게 막아야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대신 물건을 넣을 다른 방법을 제공해줘야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물건을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넣을수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public void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(Item item)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내부에서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객체가 자전거인지 확인해야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09273-228A-8A3E-69D6-9CCFAD0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78891"/>
            <a:ext cx="7794107" cy="469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A948F5-0D16-8846-87F5-DEEEEE2E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37" y="6210300"/>
            <a:ext cx="83551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2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783BD-47D4-3E39-0F8E-CF559CFF70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C72C8-CFCA-C03A-640E-E7A934DB8B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8700B8D-D250-0CC0-0D85-BA7B162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8241823" cy="305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5ECC3-5DA2-59A1-6F60-F582EF5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" y="5219700"/>
            <a:ext cx="7960498" cy="3962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4E92-84FA-3CFA-58FB-3D3FDF45FA68}"/>
              </a:ext>
            </a:extLst>
          </p:cNvPr>
          <p:cNvCxnSpPr>
            <a:cxnSpLocks/>
          </p:cNvCxnSpPr>
          <p:nvPr/>
        </p:nvCxnSpPr>
        <p:spPr>
          <a:xfrm>
            <a:off x="2286000" y="2993571"/>
            <a:ext cx="3352800" cy="16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A3556D-40AF-DE2F-CA26-4C21AFA7C8B4}"/>
              </a:ext>
            </a:extLst>
          </p:cNvPr>
          <p:cNvSpPr/>
          <p:nvPr/>
        </p:nvSpPr>
        <p:spPr>
          <a:xfrm>
            <a:off x="914400" y="2552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F795A-C866-0C10-A489-9DD3F926E122}"/>
              </a:ext>
            </a:extLst>
          </p:cNvPr>
          <p:cNvSpPr txBox="1"/>
          <p:nvPr/>
        </p:nvSpPr>
        <p:spPr>
          <a:xfrm>
            <a:off x="5791200" y="280851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밖에서 직접 사용하면 필터링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64BBBA-164F-807C-1E2D-400F401EA9DE}"/>
              </a:ext>
            </a:extLst>
          </p:cNvPr>
          <p:cNvCxnSpPr>
            <a:cxnSpLocks/>
          </p:cNvCxnSpPr>
          <p:nvPr/>
        </p:nvCxnSpPr>
        <p:spPr>
          <a:xfrm flipV="1">
            <a:off x="5163457" y="5331457"/>
            <a:ext cx="3991429" cy="114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917F9-897B-9D34-C320-3D5858ABC246}"/>
              </a:ext>
            </a:extLst>
          </p:cNvPr>
          <p:cNvSpPr/>
          <p:nvPr/>
        </p:nvSpPr>
        <p:spPr>
          <a:xfrm>
            <a:off x="3200400" y="6564086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188EE-C40B-59CB-0F17-F01D5A7015A7}"/>
              </a:ext>
            </a:extLst>
          </p:cNvPr>
          <p:cNvSpPr txBox="1"/>
          <p:nvPr/>
        </p:nvSpPr>
        <p:spPr>
          <a:xfrm>
            <a:off x="9154886" y="48711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넣으려는 물건이 자전거 인지 판단한다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5BD2F1-1AB4-9E01-9A84-942DBCA8B677}"/>
              </a:ext>
            </a:extLst>
          </p:cNvPr>
          <p:cNvCxnSpPr>
            <a:cxnSpLocks/>
          </p:cNvCxnSpPr>
          <p:nvPr/>
        </p:nvCxnSpPr>
        <p:spPr>
          <a:xfrm>
            <a:off x="4191000" y="7277100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6F6BF2-8CE4-E802-AF05-9FF8B4F7ABF1}"/>
              </a:ext>
            </a:extLst>
          </p:cNvPr>
          <p:cNvSpPr txBox="1"/>
          <p:nvPr/>
        </p:nvSpPr>
        <p:spPr>
          <a:xfrm>
            <a:off x="9154886" y="679268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이더라도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종료하는것은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26B846-2982-BECD-D93C-B11E400F8FD9}"/>
              </a:ext>
            </a:extLst>
          </p:cNvPr>
          <p:cNvCxnSpPr>
            <a:cxnSpLocks/>
          </p:cNvCxnSpPr>
          <p:nvPr/>
        </p:nvCxnSpPr>
        <p:spPr>
          <a:xfrm>
            <a:off x="5040675" y="8326799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586B8-7BBF-3D2D-BB37-B43DFC31AC69}"/>
              </a:ext>
            </a:extLst>
          </p:cNvPr>
          <p:cNvSpPr txBox="1"/>
          <p:nvPr/>
        </p:nvSpPr>
        <p:spPr>
          <a:xfrm>
            <a:off x="9652000" y="83007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01E3FD-B575-3A1B-5E0F-C7C96003C84E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56A3D-223E-6E26-987E-05403EC3907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A23ABF-2A8E-305C-5804-6993E89AB9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ED8893-BF6A-686A-5A79-DE9D1FFBB30B}"/>
              </a:ext>
            </a:extLst>
          </p:cNvPr>
          <p:cNvSpPr txBox="1"/>
          <p:nvPr/>
        </p:nvSpPr>
        <p:spPr>
          <a:xfrm>
            <a:off x="900952" y="1257300"/>
            <a:ext cx="1708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클래스와 동일하나 키워드만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interface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로 바뀐다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전부 추상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따라서 객체 생성 불가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JDK1.8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버전 이상부터 상수를 허용한다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 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그 이하는 오직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존재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C53929-8179-B136-E066-7C076E74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75866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B77CC2-7DF9-FC9B-9BD1-704A0EAE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3695700"/>
            <a:ext cx="742436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C6857-4890-E70C-EF51-BDAF31A284EA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A4CF73-2D21-6935-9172-868A0B4536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5FF68-6653-6D43-F19C-3FD2090E7BE2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제어자를 생략해도 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abstract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가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무조건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6DB6CA3B-5DCC-CDE7-C33F-ACE4A91F59F4}"/>
              </a:ext>
            </a:extLst>
          </p:cNvPr>
          <p:cNvGrpSpPr/>
          <p:nvPr/>
        </p:nvGrpSpPr>
        <p:grpSpPr>
          <a:xfrm>
            <a:off x="8459290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5BE1134B-8094-5FC2-9014-62A0B03C139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D420ACD-6722-8CD1-ABE5-ADC2CE1F5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404C8751-8300-C2D5-71E0-E8280745D7A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044DBEFA-6E51-5196-54C2-ECBE0C353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8A84C5B0-A673-31EA-E222-B97DE2E4598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9D9A76C5-E7CB-9C8D-7DD0-2F20D1E92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A2B172D-0ABA-3B6E-C10E-B8523C999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3701143"/>
            <a:ext cx="6934200" cy="33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5023E-46E6-1AB6-C639-545BF0C04372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BF1E6E-0ECE-5AEF-5888-7838A8815E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EB8D42-6242-14B3-FC99-83EBE4A2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43300"/>
            <a:ext cx="7108702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E21A8-EB7B-B157-0B41-368C459781FF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상수 역시 제어자를 생략해도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final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이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38DC1A08-AB58-186F-26B2-82798D0F0B91}"/>
              </a:ext>
            </a:extLst>
          </p:cNvPr>
          <p:cNvGrpSpPr/>
          <p:nvPr/>
        </p:nvGrpSpPr>
        <p:grpSpPr>
          <a:xfrm>
            <a:off x="7543800" y="4861293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C8FFDE03-B72E-B739-0E87-2394E5F1B41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AB9875F1-A806-0F9F-6B72-B6940C721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439EBCE9-1F47-41D3-6031-CD0870E5112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86EEDA9B-6F72-4721-797D-3D819529B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75F0BE9-7227-1723-DC1E-BDBB61C8B49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EACFA428-35FB-268A-D24E-AA9018D5A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6F999A9-BBB8-1C37-FBEC-59AE4C3CC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548743"/>
            <a:ext cx="6019800" cy="3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6195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53037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74859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58293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964528-FE1F-BC4E-F419-EF76E534B4FB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7B390C-DD9C-9DB0-4C1D-96E68BE7318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F05F8-A5F6-DF85-A1F6-CD56B27FEB4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796BEA-7C77-B278-03C7-58DFCAC9BBC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C0869-DBE1-915E-D276-C182CF15EF71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다중상속을 허용한다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48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88543" y="3896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715661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B5D37-D53A-524C-3F2B-3C9B065896E6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FEFF42-B336-CE09-FDDF-D3D028BA1A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C862F1-D083-DF67-3563-9CD63D7FB256}"/>
              </a:ext>
            </a:extLst>
          </p:cNvPr>
          <p:cNvSpPr txBox="1"/>
          <p:nvPr/>
        </p:nvSpPr>
        <p:spPr>
          <a:xfrm>
            <a:off x="1371600" y="1181100"/>
            <a:ext cx="1691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 때는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구현을 해야 지만 객체화 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추상 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0901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618" y="3390900"/>
            <a:ext cx="8591201" cy="2859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E0A80-2F37-381F-A7B2-6A4180BF5E08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AE8235-EB47-4E65-0659-D24FE52CB9B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5B1E7-275A-95FA-FC4D-659DEEFD9D02}"/>
              </a:ext>
            </a:extLst>
          </p:cNvPr>
          <p:cNvCxnSpPr>
            <a:cxnSpLocks/>
          </p:cNvCxnSpPr>
          <p:nvPr/>
        </p:nvCxnSpPr>
        <p:spPr>
          <a:xfrm flipH="1">
            <a:off x="4343400" y="4000501"/>
            <a:ext cx="2057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78F1B-8360-1B37-2966-5C6593C60431}"/>
              </a:ext>
            </a:extLst>
          </p:cNvPr>
          <p:cNvSpPr txBox="1"/>
          <p:nvPr/>
        </p:nvSpPr>
        <p:spPr>
          <a:xfrm>
            <a:off x="304800" y="6809104"/>
            <a:ext cx="931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ParentImpl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여러 개의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있어 모두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F7F1EC-6F6D-D2E1-618A-1EF2754CAB1F}"/>
              </a:ext>
            </a:extLst>
          </p:cNvPr>
          <p:cNvCxnSpPr>
            <a:cxnSpLocks/>
          </p:cNvCxnSpPr>
          <p:nvPr/>
        </p:nvCxnSpPr>
        <p:spPr>
          <a:xfrm>
            <a:off x="10972800" y="3848101"/>
            <a:ext cx="1905000" cy="2904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15E8E-AE06-99AC-DC48-2BEE6C3AAAE8}"/>
              </a:ext>
            </a:extLst>
          </p:cNvPr>
          <p:cNvSpPr txBox="1"/>
          <p:nvPr/>
        </p:nvSpPr>
        <p:spPr>
          <a:xfrm>
            <a:off x="9618859" y="6809103"/>
            <a:ext cx="931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하려면 추상클래스가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344C0-405D-AFB4-95CD-DCF0D87EB7FC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8795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24123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8280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23609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BBEBB-F296-F695-9DA3-E767B2AE07B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C24F87-0372-ADF2-2F9D-59ACC4EEA5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6A013F-EFDF-356C-2238-5F47E3BC6D80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상속과 인터페이스의 구현을 동시에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54897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09404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4305300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4282146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224" y="6972300"/>
            <a:ext cx="7620576" cy="29754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3543300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3543300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3543300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55DEB3-FAAE-5E70-B780-CB27F60628E7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D83E0B-BEFE-C0BB-B5A2-03D0A29C0C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219200" y="430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메서드만 가지고 있는 추상클래스랑 차이가 없는데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48EAC-5C59-0522-8DAB-F8B07C3690BA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네이밍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067260-C64A-0252-6647-54A7E15568A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44CF6B-87A0-29DF-5661-5635BC0B03C2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 것은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4343400" y="4533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붙이는 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33399" y="647700"/>
            <a:ext cx="18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2429021" y="733695"/>
            <a:ext cx="412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3000" y="6569214"/>
            <a:ext cx="128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0386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53249" y="9043548"/>
            <a:ext cx="369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건설로봇 | StarCraft 2 Wiki | Fandom">
            <a:extLst>
              <a:ext uri="{FF2B5EF4-FFF2-40B4-BE49-F238E27FC236}">
                <a16:creationId xmlns:a16="http://schemas.microsoft.com/office/drawing/2014/main" id="{6F8FDB10-B36B-0671-6FAF-8B3941CD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89777"/>
            <a:ext cx="1015451" cy="12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AE158D-2A6F-123A-3E68-74BCE4F0C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878" y="6460103"/>
            <a:ext cx="1123413" cy="87064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0BDD692-4FD0-2CF5-3F21-9A844286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599" y="6434091"/>
            <a:ext cx="823956" cy="10079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F390AF7-AEE9-0855-C114-2145CC9E8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115" y="6538613"/>
            <a:ext cx="84167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"/>
            <a:ext cx="10259415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5219700"/>
            <a:ext cx="1691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불가능한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생길때마다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늘어난다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개라면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105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Repair2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26ADBD-EBE5-6004-5A2D-A265EB4B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" y="7647891"/>
            <a:ext cx="5680607" cy="199407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E318A6-D1FF-9FA7-AB5E-16F87D2E4883}"/>
              </a:ext>
            </a:extLst>
          </p:cNvPr>
          <p:cNvSpPr/>
          <p:nvPr/>
        </p:nvSpPr>
        <p:spPr>
          <a:xfrm>
            <a:off x="3035168" y="778328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304800" y="3429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609" y="2247900"/>
            <a:ext cx="1801939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 때 쓰인다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" y="73533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즉 추상이 아닌 구현된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물려 줘야 하는 강한 의존관계라면 상속을 해주고 그게 아니라면 인터페이스를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붙이는것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 좋다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3" y="5372100"/>
            <a:ext cx="9579673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58524-F4CE-8CCF-E5EB-DAD7977321D4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0EB7D7-060A-9A39-CFAD-617B5206638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6CDE62-BAE4-D3BE-209B-6C96EF48F9DB}"/>
              </a:ext>
            </a:extLst>
          </p:cNvPr>
          <p:cNvSpPr txBox="1"/>
          <p:nvPr/>
        </p:nvSpPr>
        <p:spPr>
          <a:xfrm>
            <a:off x="762000" y="1201111"/>
            <a:ext cx="17526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원래 용도에 벗어나므로 논란이 많은 문법이다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개인적인 의견으로는 사용하지 않는 걸 추천한다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인터페이스에서 내부가 구현된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필요하다면 애초에 설계가 잘못되었고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인터페이스는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로써 부모가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맞을 것 이다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변수와 동일하게 적용된다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 없이 클래스 이름으로 사용한다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생성한거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아닌가요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0" y="24765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5" y="24765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92345" y="69723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3055" y="65151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34945" y="89805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B775A-1C92-5045-4571-158182EBF63D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8965A2-FA9F-00DA-AF0C-07333960DF1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311EA1-371D-C082-061A-21D51444CABB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1050072"/>
            <a:ext cx="1615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045387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096001"/>
            <a:ext cx="6857136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6210300"/>
            <a:ext cx="8458200" cy="838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703389"/>
            <a:ext cx="8153400" cy="1291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026791"/>
            <a:ext cx="6857136" cy="14384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09568" y="3264587"/>
            <a:ext cx="8132060" cy="283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1941628" y="3264587"/>
            <a:ext cx="1964872" cy="2945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953500" y="3264587"/>
            <a:ext cx="2988128" cy="1438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658" y="15650"/>
            <a:ext cx="5043942" cy="17582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CD6731-B583-B2F9-19A8-E12C788A4E76}"/>
              </a:ext>
            </a:extLst>
          </p:cNvPr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90500"/>
            <a:ext cx="17145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void attack(User),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 및  무기 객체를 받는다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damage,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durability,toString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초기화한다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295900"/>
            <a:ext cx="7557766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2959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10226983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109686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905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885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9265503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60579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424892"/>
            <a:ext cx="8705841" cy="137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447D8-F535-DFC6-314A-0182D75E2AB3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375E7E-4B9F-C51F-811D-4DBE4539AF4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A7ECA-AC51-175A-5580-17A71F960E54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endParaRPr lang="en-US" altLang="ko-KR" sz="36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14300"/>
            <a:ext cx="8652957" cy="3603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6" y="3924300"/>
            <a:ext cx="10316689" cy="5715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1" y="73042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36258" y="7064326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7048500"/>
            <a:ext cx="1028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정의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310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1" y="5130372"/>
            <a:ext cx="9067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참조변수안에는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실질적인 무기 객체들이 들어있다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1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336797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9049657" y="2324100"/>
            <a:ext cx="9220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C458AC-1864-92CA-B90C-FF72CAC57B32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5143500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A6B67-4EA6-CB08-DE26-CDE0D6884D9D}"/>
              </a:ext>
            </a:extLst>
          </p:cNvPr>
          <p:cNvSpPr txBox="1"/>
          <p:nvPr/>
        </p:nvSpPr>
        <p:spPr>
          <a:xfrm>
            <a:off x="9154886" y="4972734"/>
            <a:ext cx="661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다시 자식으로 변경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9A21C4-FC8B-E81A-B56F-FD4C41EAF1F1}"/>
              </a:ext>
            </a:extLst>
          </p:cNvPr>
          <p:cNvCxnSpPr>
            <a:cxnSpLocks/>
          </p:cNvCxnSpPr>
          <p:nvPr/>
        </p:nvCxnSpPr>
        <p:spPr>
          <a:xfrm flipH="1" flipV="1">
            <a:off x="6944911" y="7810493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1510D0-FB08-022A-AE21-5009C812AE38}"/>
              </a:ext>
            </a:extLst>
          </p:cNvPr>
          <p:cNvSpPr txBox="1"/>
          <p:nvPr/>
        </p:nvSpPr>
        <p:spPr>
          <a:xfrm>
            <a:off x="8555996" y="7639727"/>
            <a:ext cx="7827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원래 최초 생성된 객체는 자식 타입이기에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27001</TotalTime>
  <Words>1819</Words>
  <Application>Microsoft Office PowerPoint</Application>
  <PresentationFormat>사용자 지정</PresentationFormat>
  <Paragraphs>292</Paragraphs>
  <Slides>83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2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1563</cp:revision>
  <cp:lastPrinted>2023-03-05T06:41:03Z</cp:lastPrinted>
  <dcterms:created xsi:type="dcterms:W3CDTF">2022-10-23T12:09:39Z</dcterms:created>
  <dcterms:modified xsi:type="dcterms:W3CDTF">2023-11-04T03:03:25Z</dcterms:modified>
</cp:coreProperties>
</file>