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258" r:id="rId3"/>
    <p:sldId id="259" r:id="rId4"/>
    <p:sldId id="394" r:id="rId5"/>
    <p:sldId id="395" r:id="rId6"/>
    <p:sldId id="447" r:id="rId7"/>
    <p:sldId id="396" r:id="rId8"/>
    <p:sldId id="397" r:id="rId9"/>
    <p:sldId id="398" r:id="rId10"/>
    <p:sldId id="399" r:id="rId11"/>
    <p:sldId id="401" r:id="rId12"/>
    <p:sldId id="400" r:id="rId13"/>
    <p:sldId id="281" r:id="rId14"/>
    <p:sldId id="445" r:id="rId15"/>
    <p:sldId id="390" r:id="rId16"/>
    <p:sldId id="391" r:id="rId17"/>
    <p:sldId id="392" r:id="rId18"/>
    <p:sldId id="402" r:id="rId19"/>
    <p:sldId id="403" r:id="rId20"/>
    <p:sldId id="404" r:id="rId21"/>
    <p:sldId id="405" r:id="rId22"/>
    <p:sldId id="446" r:id="rId23"/>
    <p:sldId id="448" r:id="rId24"/>
    <p:sldId id="452" r:id="rId25"/>
    <p:sldId id="458" r:id="rId26"/>
    <p:sldId id="459" r:id="rId27"/>
    <p:sldId id="460" r:id="rId28"/>
    <p:sldId id="393" r:id="rId29"/>
    <p:sldId id="449" r:id="rId30"/>
    <p:sldId id="374" r:id="rId31"/>
    <p:sldId id="406" r:id="rId32"/>
    <p:sldId id="407" r:id="rId33"/>
    <p:sldId id="451" r:id="rId34"/>
    <p:sldId id="453" r:id="rId35"/>
    <p:sldId id="410" r:id="rId36"/>
    <p:sldId id="411" r:id="rId37"/>
    <p:sldId id="408" r:id="rId38"/>
    <p:sldId id="454" r:id="rId39"/>
    <p:sldId id="414" r:id="rId40"/>
    <p:sldId id="456" r:id="rId41"/>
    <p:sldId id="415" r:id="rId42"/>
    <p:sldId id="416" r:id="rId43"/>
    <p:sldId id="417" r:id="rId44"/>
    <p:sldId id="409" r:id="rId45"/>
    <p:sldId id="413" r:id="rId46"/>
    <p:sldId id="385" r:id="rId47"/>
    <p:sldId id="422" r:id="rId48"/>
    <p:sldId id="418" r:id="rId49"/>
    <p:sldId id="419" r:id="rId50"/>
    <p:sldId id="423" r:id="rId51"/>
    <p:sldId id="424" r:id="rId52"/>
    <p:sldId id="426" r:id="rId53"/>
    <p:sldId id="427" r:id="rId54"/>
    <p:sldId id="436" r:id="rId55"/>
    <p:sldId id="432" r:id="rId56"/>
    <p:sldId id="433" r:id="rId57"/>
    <p:sldId id="434" r:id="rId58"/>
    <p:sldId id="428" r:id="rId59"/>
    <p:sldId id="430" r:id="rId60"/>
    <p:sldId id="429" r:id="rId61"/>
    <p:sldId id="431" r:id="rId62"/>
    <p:sldId id="435" r:id="rId63"/>
    <p:sldId id="439" r:id="rId64"/>
    <p:sldId id="421" r:id="rId65"/>
    <p:sldId id="420" r:id="rId66"/>
    <p:sldId id="437" r:id="rId67"/>
    <p:sldId id="440" r:id="rId68"/>
    <p:sldId id="441" r:id="rId69"/>
    <p:sldId id="442" r:id="rId70"/>
    <p:sldId id="443" r:id="rId71"/>
    <p:sldId id="444" r:id="rId72"/>
    <p:sldId id="457" r:id="rId73"/>
    <p:sldId id="275" r:id="rId74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34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2024-03-03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9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1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2.png"/><Relationship Id="rId7" Type="http://schemas.openxmlformats.org/officeDocument/2006/relationships/image" Target="../media/image3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microsoft.com/office/2007/relationships/hdphoto" Target="../media/hdphoto2.wdp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0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microsoft.com/office/2007/relationships/hdphoto" Target="../media/hdphoto4.wdp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jpeg"/><Relationship Id="rId3" Type="http://schemas.openxmlformats.org/officeDocument/2006/relationships/image" Target="../media/image107.png"/><Relationship Id="rId7" Type="http://schemas.openxmlformats.org/officeDocument/2006/relationships/image" Target="../media/image38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8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1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4191000" y="876300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속도가 상대적으로 느리나 최근엔 컴파일러 개선 및 최적화로 개선되었다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2.Class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실행한다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가비지 컬렉션으로 메모리 관리를 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8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5486400" y="1257300"/>
            <a:ext cx="6064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자바 개발도구 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(JDK)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Javac.exe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Javap.exe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JRE (JVM+API)</a:t>
            </a:r>
          </a:p>
        </p:txBody>
      </p:sp>
    </p:spTree>
    <p:extLst>
      <p:ext uri="{BB962C8B-B14F-4D97-AF65-F5344CB8AC3E}">
        <p14:creationId xmlns:p14="http://schemas.microsoft.com/office/powerpoint/2010/main" val="283073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604143" y="3913003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.java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5347343" y="4081164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863239" y="3930167"/>
            <a:ext cx="2446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.class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442343" y="2933700"/>
            <a:ext cx="537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컴파일러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(javac.exe)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265147" y="4076700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306852" y="2933700"/>
            <a:ext cx="4041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실행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816239" y="3924300"/>
            <a:ext cx="4185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바이너리파일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32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14054-88B7-D8BA-BA3F-32FCC23E1935}"/>
              </a:ext>
            </a:extLst>
          </p:cNvPr>
          <p:cNvSpPr txBox="1"/>
          <p:nvPr/>
        </p:nvSpPr>
        <p:spPr>
          <a:xfrm>
            <a:off x="2438400" y="2775971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http://naver.me/5HtuAljd</a:t>
            </a:r>
            <a:endParaRPr lang="ko-KR" altLang="en-US" sz="7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4E266-6098-6902-8C1D-0A3B4EA1D43F}"/>
              </a:ext>
            </a:extLst>
          </p:cNvPr>
          <p:cNvSpPr txBox="1"/>
          <p:nvPr/>
        </p:nvSpPr>
        <p:spPr>
          <a:xfrm>
            <a:off x="685800" y="495300"/>
            <a:ext cx="7433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이클립스</a:t>
            </a:r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(IDE)</a:t>
            </a:r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다운로드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51587C-3457-9F31-1F8E-B7F12DE8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170714"/>
            <a:ext cx="2974208" cy="359737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24D8FF-CD94-31C6-1714-F4E40ED7016A}"/>
              </a:ext>
            </a:extLst>
          </p:cNvPr>
          <p:cNvCxnSpPr>
            <a:cxnSpLocks/>
          </p:cNvCxnSpPr>
          <p:nvPr/>
        </p:nvCxnSpPr>
        <p:spPr>
          <a:xfrm>
            <a:off x="5638800" y="65339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494743-FD7E-9061-F524-BED2D57EDAD2}"/>
              </a:ext>
            </a:extLst>
          </p:cNvPr>
          <p:cNvSpPr txBox="1"/>
          <p:nvPr/>
        </p:nvSpPr>
        <p:spPr>
          <a:xfrm>
            <a:off x="6934200" y="6229172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있다면 이미 설치됨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6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34EABB-889D-8528-A2F9-D6B5FDB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4900"/>
            <a:ext cx="6666677" cy="678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E753A8-B9EA-F050-64D9-834E1FD2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422" y="952500"/>
            <a:ext cx="8735178" cy="6781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" y="2400300"/>
            <a:ext cx="4038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049000" y="6894286"/>
            <a:ext cx="5943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8">
            <a:extLst>
              <a:ext uri="{FF2B5EF4-FFF2-40B4-BE49-F238E27FC236}">
                <a16:creationId xmlns:a16="http://schemas.microsoft.com/office/drawing/2014/main" id="{7B631D43-3504-F5FE-87A1-F651047C62B0}"/>
              </a:ext>
            </a:extLst>
          </p:cNvPr>
          <p:cNvGrpSpPr/>
          <p:nvPr/>
        </p:nvGrpSpPr>
        <p:grpSpPr>
          <a:xfrm>
            <a:off x="7467600" y="4049896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id="{65D1E403-9A1D-DD06-2F95-DBCBD4C2564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6BA9FE91-C8B3-DB49-097E-41DE49921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DDF51DED-D5B6-9128-CAFA-528BA22BC068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D18C7777-9FB4-4F3A-484F-C754704DC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324248BD-C8F9-AAFD-57D1-C6D83ACD99E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D656F0D0-28FE-664D-FC72-4A23A8264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757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280BF9-66F2-3D60-3CAF-80EF3F01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62100"/>
            <a:ext cx="9324975" cy="5495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20200" y="670560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2E0D05-33A7-02FD-9213-883D4B7A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81300"/>
            <a:ext cx="7494842" cy="3324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A74B91-A930-D26C-4562-75DEA658A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143" y="1600200"/>
            <a:ext cx="8833456" cy="67437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2983EC-8269-0F0C-F185-0A702293378B}"/>
              </a:ext>
            </a:extLst>
          </p:cNvPr>
          <p:cNvSpPr/>
          <p:nvPr/>
        </p:nvSpPr>
        <p:spPr>
          <a:xfrm>
            <a:off x="5562599" y="5621112"/>
            <a:ext cx="135982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568087-8243-5037-0076-36D11A4AC948}"/>
              </a:ext>
            </a:extLst>
          </p:cNvPr>
          <p:cNvSpPr/>
          <p:nvPr/>
        </p:nvSpPr>
        <p:spPr>
          <a:xfrm>
            <a:off x="9372600" y="2376714"/>
            <a:ext cx="135982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7B19F88-8290-39BE-A4F3-31A39361941E}"/>
              </a:ext>
            </a:extLst>
          </p:cNvPr>
          <p:cNvCxnSpPr>
            <a:cxnSpLocks/>
          </p:cNvCxnSpPr>
          <p:nvPr/>
        </p:nvCxnSpPr>
        <p:spPr>
          <a:xfrm>
            <a:off x="10058400" y="2833914"/>
            <a:ext cx="1143000" cy="1014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D9FEE4-C522-CCBF-4238-12E1F41A4CC1}"/>
              </a:ext>
            </a:extLst>
          </p:cNvPr>
          <p:cNvSpPr txBox="1"/>
          <p:nvPr/>
        </p:nvSpPr>
        <p:spPr>
          <a:xfrm>
            <a:off x="11277600" y="3543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웰컴탭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닫으면됨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2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66900"/>
            <a:ext cx="10305535" cy="2057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" y="268605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324601" y="2686050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1562100"/>
            <a:ext cx="6972300" cy="7543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849600" y="8686800"/>
            <a:ext cx="9144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82723F-490D-873B-F2DC-E88C00B576E7}"/>
              </a:ext>
            </a:extLst>
          </p:cNvPr>
          <p:cNvSpPr/>
          <p:nvPr/>
        </p:nvSpPr>
        <p:spPr>
          <a:xfrm>
            <a:off x="134257" y="2254250"/>
            <a:ext cx="703943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95596-BCE7-BB47-DC4A-ECC7E88D9E21}"/>
              </a:ext>
            </a:extLst>
          </p:cNvPr>
          <p:cNvSpPr txBox="1"/>
          <p:nvPr/>
        </p:nvSpPr>
        <p:spPr>
          <a:xfrm>
            <a:off x="486228" y="319073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생성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860763-2FD2-7061-3B5D-12B52D97BF17}"/>
              </a:ext>
            </a:extLst>
          </p:cNvPr>
          <p:cNvSpPr/>
          <p:nvPr/>
        </p:nvSpPr>
        <p:spPr>
          <a:xfrm>
            <a:off x="11734800" y="2646136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81665-F5E3-D7DB-247D-9571A45B273E}"/>
              </a:ext>
            </a:extLst>
          </p:cNvPr>
          <p:cNvSpPr txBox="1"/>
          <p:nvPr/>
        </p:nvSpPr>
        <p:spPr>
          <a:xfrm>
            <a:off x="11887200" y="44971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이름은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원하는대로</a:t>
            </a:r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12E7AEB-1C69-9FFB-1882-0924C06A3660}"/>
              </a:ext>
            </a:extLst>
          </p:cNvPr>
          <p:cNvCxnSpPr>
            <a:cxnSpLocks/>
          </p:cNvCxnSpPr>
          <p:nvPr/>
        </p:nvCxnSpPr>
        <p:spPr>
          <a:xfrm>
            <a:off x="12725400" y="3105150"/>
            <a:ext cx="838200" cy="1392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9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D334DBCF-B3EE-6D13-1FC6-7FBAC353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0" y="1257300"/>
            <a:ext cx="7619540" cy="88011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0" y="5829300"/>
            <a:ext cx="9116085" cy="3276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056539" y="41148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774290" y="43053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39210" y="4114800"/>
            <a:ext cx="462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980339" y="70485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774290" y="72390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66520" y="6743700"/>
            <a:ext cx="4621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엔트리포인트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반드시 체크</a:t>
            </a:r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083849" y="30861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801600" y="32766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66520" y="3086100"/>
            <a:ext cx="454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999D3-9EFF-EF8D-0F7B-C0D43AC45A90}"/>
              </a:ext>
            </a:extLst>
          </p:cNvPr>
          <p:cNvSpPr txBox="1"/>
          <p:nvPr/>
        </p:nvSpPr>
        <p:spPr>
          <a:xfrm>
            <a:off x="486228" y="319073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생성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6A24036-E674-B68D-A8BE-91231F46D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485900"/>
            <a:ext cx="5421383" cy="20193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9E5ACE5-2CD2-C2BA-7D90-5F2929987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11" y="2628900"/>
            <a:ext cx="4871489" cy="127439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A1FDE9-EDCD-46B9-0D00-4C715E8923D9}"/>
              </a:ext>
            </a:extLst>
          </p:cNvPr>
          <p:cNvSpPr/>
          <p:nvPr/>
        </p:nvSpPr>
        <p:spPr>
          <a:xfrm>
            <a:off x="707571" y="2628900"/>
            <a:ext cx="4354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825EE6-2E5A-3ED0-D5DD-2C483E7969BB}"/>
              </a:ext>
            </a:extLst>
          </p:cNvPr>
          <p:cNvSpPr/>
          <p:nvPr/>
        </p:nvSpPr>
        <p:spPr>
          <a:xfrm>
            <a:off x="1391955" y="3360249"/>
            <a:ext cx="1046445" cy="487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8F9C53D-7E6D-84B7-5CA1-4F1CF5D33B69}"/>
              </a:ext>
            </a:extLst>
          </p:cNvPr>
          <p:cNvCxnSpPr>
            <a:cxnSpLocks/>
          </p:cNvCxnSpPr>
          <p:nvPr/>
        </p:nvCxnSpPr>
        <p:spPr>
          <a:xfrm>
            <a:off x="2476303" y="35814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D02CF6-4E5D-E122-CFCB-18322F555447}"/>
              </a:ext>
            </a:extLst>
          </p:cNvPr>
          <p:cNvSpPr txBox="1"/>
          <p:nvPr/>
        </p:nvSpPr>
        <p:spPr>
          <a:xfrm>
            <a:off x="3712240" y="3314700"/>
            <a:ext cx="184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8" name="그룹 1008">
            <a:extLst>
              <a:ext uri="{FF2B5EF4-FFF2-40B4-BE49-F238E27FC236}">
                <a16:creationId xmlns:a16="http://schemas.microsoft.com/office/drawing/2014/main" id="{2E37EE38-CE48-4B67-9290-DE1FA6624765}"/>
              </a:ext>
            </a:extLst>
          </p:cNvPr>
          <p:cNvGrpSpPr/>
          <p:nvPr/>
        </p:nvGrpSpPr>
        <p:grpSpPr>
          <a:xfrm rot="5400000">
            <a:off x="3351741" y="4467628"/>
            <a:ext cx="720996" cy="587007"/>
            <a:chOff x="9011713" y="5350533"/>
            <a:chExt cx="720996" cy="587007"/>
          </a:xfrm>
        </p:grpSpPr>
        <p:grpSp>
          <p:nvGrpSpPr>
            <p:cNvPr id="29" name="그룹 1009">
              <a:extLst>
                <a:ext uri="{FF2B5EF4-FFF2-40B4-BE49-F238E27FC236}">
                  <a16:creationId xmlns:a16="http://schemas.microsoft.com/office/drawing/2014/main" id="{A1B966DC-3D06-1B4A-E6CA-CA5CB9D70A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4" name="Object 29">
                <a:extLst>
                  <a:ext uri="{FF2B5EF4-FFF2-40B4-BE49-F238E27FC236}">
                    <a16:creationId xmlns:a16="http://schemas.microsoft.com/office/drawing/2014/main" id="{A3E72A61-4358-1B11-CEAA-87B877119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0" name="그룹 1010">
              <a:extLst>
                <a:ext uri="{FF2B5EF4-FFF2-40B4-BE49-F238E27FC236}">
                  <a16:creationId xmlns:a16="http://schemas.microsoft.com/office/drawing/2014/main" id="{8AB12718-8E92-A2F2-8DAB-315E18551696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>
                <a:extLst>
                  <a:ext uri="{FF2B5EF4-FFF2-40B4-BE49-F238E27FC236}">
                    <a16:creationId xmlns:a16="http://schemas.microsoft.com/office/drawing/2014/main" id="{A89DF5CE-0F28-F130-671B-F50461619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1" name="그룹 1011">
              <a:extLst>
                <a:ext uri="{FF2B5EF4-FFF2-40B4-BE49-F238E27FC236}">
                  <a16:creationId xmlns:a16="http://schemas.microsoft.com/office/drawing/2014/main" id="{7EF26E15-5EE9-FE3F-102D-CB0C19DF814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2" name="Object 35">
                <a:extLst>
                  <a:ext uri="{FF2B5EF4-FFF2-40B4-BE49-F238E27FC236}">
                    <a16:creationId xmlns:a16="http://schemas.microsoft.com/office/drawing/2014/main" id="{9F64116F-AAD6-1633-A9D6-CAB22114E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E068C1-E00D-59A2-3395-C0AF31BB0DED}"/>
              </a:ext>
            </a:extLst>
          </p:cNvPr>
          <p:cNvSpPr/>
          <p:nvPr/>
        </p:nvSpPr>
        <p:spPr>
          <a:xfrm>
            <a:off x="990599" y="7185146"/>
            <a:ext cx="1046445" cy="487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29B329-739A-3D37-405E-5506C997D89C}"/>
              </a:ext>
            </a:extLst>
          </p:cNvPr>
          <p:cNvSpPr/>
          <p:nvPr/>
        </p:nvSpPr>
        <p:spPr>
          <a:xfrm>
            <a:off x="5880000" y="8420100"/>
            <a:ext cx="1587600" cy="411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1008">
            <a:extLst>
              <a:ext uri="{FF2B5EF4-FFF2-40B4-BE49-F238E27FC236}">
                <a16:creationId xmlns:a16="http://schemas.microsoft.com/office/drawing/2014/main" id="{3C20BE20-060F-0BDF-F19B-7CDF7E439771}"/>
              </a:ext>
            </a:extLst>
          </p:cNvPr>
          <p:cNvGrpSpPr/>
          <p:nvPr/>
        </p:nvGrpSpPr>
        <p:grpSpPr>
          <a:xfrm>
            <a:off x="9561793" y="6880593"/>
            <a:ext cx="720996" cy="587007"/>
            <a:chOff x="9011713" y="5350533"/>
            <a:chExt cx="720996" cy="587007"/>
          </a:xfrm>
        </p:grpSpPr>
        <p:grpSp>
          <p:nvGrpSpPr>
            <p:cNvPr id="41" name="그룹 1009">
              <a:extLst>
                <a:ext uri="{FF2B5EF4-FFF2-40B4-BE49-F238E27FC236}">
                  <a16:creationId xmlns:a16="http://schemas.microsoft.com/office/drawing/2014/main" id="{E8D5245C-1E8E-F52B-5348-5A85B1F94BBF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6" name="Object 29">
                <a:extLst>
                  <a:ext uri="{FF2B5EF4-FFF2-40B4-BE49-F238E27FC236}">
                    <a16:creationId xmlns:a16="http://schemas.microsoft.com/office/drawing/2014/main" id="{D7F88395-680B-04D9-DB67-C9D4E03E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2" name="그룹 1010">
              <a:extLst>
                <a:ext uri="{FF2B5EF4-FFF2-40B4-BE49-F238E27FC236}">
                  <a16:creationId xmlns:a16="http://schemas.microsoft.com/office/drawing/2014/main" id="{9E1CF57E-8143-38B7-02A0-0DF97826DB3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5" name="Object 32">
                <a:extLst>
                  <a:ext uri="{FF2B5EF4-FFF2-40B4-BE49-F238E27FC236}">
                    <a16:creationId xmlns:a16="http://schemas.microsoft.com/office/drawing/2014/main" id="{61F16FF3-6DB9-4A6F-790E-76A2A8CF6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3" name="그룹 1011">
              <a:extLst>
                <a:ext uri="{FF2B5EF4-FFF2-40B4-BE49-F238E27FC236}">
                  <a16:creationId xmlns:a16="http://schemas.microsoft.com/office/drawing/2014/main" id="{608F04BC-C861-5E0E-B79B-4DC776918B3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4" name="Object 35">
                <a:extLst>
                  <a:ext uri="{FF2B5EF4-FFF2-40B4-BE49-F238E27FC236}">
                    <a16:creationId xmlns:a16="http://schemas.microsoft.com/office/drawing/2014/main" id="{6285D94D-31E8-D15B-8427-9CF3D4F1C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71F2AB-49BB-F622-681A-2E14639CFE13}"/>
              </a:ext>
            </a:extLst>
          </p:cNvPr>
          <p:cNvSpPr/>
          <p:nvPr/>
        </p:nvSpPr>
        <p:spPr>
          <a:xfrm>
            <a:off x="15438646" y="9507498"/>
            <a:ext cx="1325354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57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034546" y="1530396"/>
            <a:ext cx="5551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강의소개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자료형과 참조형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471520"/>
            <a:ext cx="7637804" cy="419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6667500"/>
            <a:ext cx="9042295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540946" y="5748827"/>
            <a:ext cx="485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(ctrl+F11)</a:t>
            </a:r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8696006" y="5815822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9EB7A84-73DB-31DE-D215-CA53814F8158}"/>
              </a:ext>
            </a:extLst>
          </p:cNvPr>
          <p:cNvCxnSpPr>
            <a:cxnSpLocks/>
          </p:cNvCxnSpPr>
          <p:nvPr/>
        </p:nvCxnSpPr>
        <p:spPr>
          <a:xfrm>
            <a:off x="12446000" y="352892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5B5B4-A958-625A-C3A5-A9A63F35FBDC}"/>
              </a:ext>
            </a:extLst>
          </p:cNvPr>
          <p:cNvSpPr/>
          <p:nvPr/>
        </p:nvSpPr>
        <p:spPr>
          <a:xfrm>
            <a:off x="7543800" y="3224120"/>
            <a:ext cx="4902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320C6-B1AB-26FD-91E9-7E941EC674D1}"/>
              </a:ext>
            </a:extLst>
          </p:cNvPr>
          <p:cNvSpPr txBox="1"/>
          <p:nvPr/>
        </p:nvSpPr>
        <p:spPr>
          <a:xfrm>
            <a:off x="13741400" y="3224120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817794-4722-832A-9FDB-21FFF355F2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9371"/>
          <a:stretch/>
        </p:blipFill>
        <p:spPr>
          <a:xfrm>
            <a:off x="6073586" y="272770"/>
            <a:ext cx="4485503" cy="92878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3F29CF-3817-7945-4582-966B6DD7FB70}"/>
              </a:ext>
            </a:extLst>
          </p:cNvPr>
          <p:cNvCxnSpPr>
            <a:cxnSpLocks/>
          </p:cNvCxnSpPr>
          <p:nvPr/>
        </p:nvCxnSpPr>
        <p:spPr>
          <a:xfrm>
            <a:off x="7721600" y="1028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45045-9207-4AEE-8666-CA7A6CE09F43}"/>
              </a:ext>
            </a:extLst>
          </p:cNvPr>
          <p:cNvSpPr/>
          <p:nvPr/>
        </p:nvSpPr>
        <p:spPr>
          <a:xfrm>
            <a:off x="7162800" y="723900"/>
            <a:ext cx="55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15F05-A816-4EB7-C301-A80EE2D59038}"/>
              </a:ext>
            </a:extLst>
          </p:cNvPr>
          <p:cNvSpPr txBox="1"/>
          <p:nvPr/>
        </p:nvSpPr>
        <p:spPr>
          <a:xfrm>
            <a:off x="9017000" y="723900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실행버튼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(ctrl+F11)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0AC06-EC12-AC01-C4C7-764F9F8940B5}"/>
              </a:ext>
            </a:extLst>
          </p:cNvPr>
          <p:cNvSpPr txBox="1"/>
          <p:nvPr/>
        </p:nvSpPr>
        <p:spPr>
          <a:xfrm>
            <a:off x="320222" y="278220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실행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24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47900"/>
            <a:ext cx="9026496" cy="4953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2318657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908750" y="1951597"/>
            <a:ext cx="838200" cy="55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46950" y="1305266"/>
            <a:ext cx="1078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패키지명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클래스를 분류하는 폴더 같은 역할이다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029200" y="30099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46950" y="2800970"/>
            <a:ext cx="892629" cy="357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39579" y="2508583"/>
            <a:ext cx="99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클래스명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객체지향언어의 핵심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파일명과 </a:t>
            </a:r>
            <a:r>
              <a:rPr lang="ko-KR" altLang="en-US" sz="3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동일해야함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606730" y="3733800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829800" y="3891900"/>
            <a:ext cx="677918" cy="26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07718" y="3568734"/>
            <a:ext cx="868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엔트리포인트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프로그램의 시작 지점 </a:t>
            </a:r>
            <a:endParaRPr lang="en-US" altLang="ko-KR" sz="3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962400" y="4412676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16674" y="4862619"/>
            <a:ext cx="130276" cy="1576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6428642"/>
            <a:ext cx="1196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console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데이터를 표시해주는 표준 입출력 함수</a:t>
            </a:r>
            <a:endParaRPr lang="en-US" altLang="ko-KR" sz="3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23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3B8D8D-2BA1-0979-BBFA-95203449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66000"/>
            <a:ext cx="17316989" cy="8249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1DDB3B-0A0B-8285-ADF5-7EF5AA984AA7}"/>
              </a:ext>
            </a:extLst>
          </p:cNvPr>
          <p:cNvSpPr txBox="1"/>
          <p:nvPr/>
        </p:nvSpPr>
        <p:spPr>
          <a:xfrm>
            <a:off x="685800" y="266700"/>
            <a:ext cx="3721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구조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7CA4E-3AC9-5957-2789-C0F51D9D9C60}"/>
              </a:ext>
            </a:extLst>
          </p:cNvPr>
          <p:cNvSpPr/>
          <p:nvPr/>
        </p:nvSpPr>
        <p:spPr>
          <a:xfrm>
            <a:off x="457200" y="1785094"/>
            <a:ext cx="4114800" cy="442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339DF2-A247-2BDB-AEAA-73CF94865D40}"/>
              </a:ext>
            </a:extLst>
          </p:cNvPr>
          <p:cNvSpPr/>
          <p:nvPr/>
        </p:nvSpPr>
        <p:spPr>
          <a:xfrm>
            <a:off x="1015436" y="2781300"/>
            <a:ext cx="2108763" cy="332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95DB6E-92A0-8D08-AE63-B2415C3CC7C7}"/>
              </a:ext>
            </a:extLst>
          </p:cNvPr>
          <p:cNvSpPr txBox="1"/>
          <p:nvPr/>
        </p:nvSpPr>
        <p:spPr>
          <a:xfrm>
            <a:off x="4572000" y="171905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프로젝트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D22FF-5552-0380-95DE-95A2973701F8}"/>
              </a:ext>
            </a:extLst>
          </p:cNvPr>
          <p:cNvSpPr txBox="1"/>
          <p:nvPr/>
        </p:nvSpPr>
        <p:spPr>
          <a:xfrm>
            <a:off x="4646385" y="2419739"/>
            <a:ext cx="404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5219D7-42DA-4B5E-9290-AEEC3B44FDC9}"/>
              </a:ext>
            </a:extLst>
          </p:cNvPr>
          <p:cNvSpPr/>
          <p:nvPr/>
        </p:nvSpPr>
        <p:spPr>
          <a:xfrm>
            <a:off x="1905000" y="3162300"/>
            <a:ext cx="1301406" cy="332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EDD7C-3379-2604-C449-5A748C8B7191}"/>
              </a:ext>
            </a:extLst>
          </p:cNvPr>
          <p:cNvSpPr txBox="1"/>
          <p:nvPr/>
        </p:nvSpPr>
        <p:spPr>
          <a:xfrm>
            <a:off x="4572000" y="306607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AC14CE-0FF6-9C80-F7E8-01F5906ADDC8}"/>
              </a:ext>
            </a:extLst>
          </p:cNvPr>
          <p:cNvSpPr/>
          <p:nvPr/>
        </p:nvSpPr>
        <p:spPr>
          <a:xfrm>
            <a:off x="8077200" y="4448160"/>
            <a:ext cx="9448800" cy="466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9E1D7-9E04-18CB-5038-3CEC4447DE23}"/>
              </a:ext>
            </a:extLst>
          </p:cNvPr>
          <p:cNvSpPr txBox="1"/>
          <p:nvPr/>
        </p:nvSpPr>
        <p:spPr>
          <a:xfrm>
            <a:off x="13716000" y="5839306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B6C615B-5026-F384-013F-91BB179E3908}"/>
              </a:ext>
            </a:extLst>
          </p:cNvPr>
          <p:cNvCxnSpPr>
            <a:cxnSpLocks/>
          </p:cNvCxnSpPr>
          <p:nvPr/>
        </p:nvCxnSpPr>
        <p:spPr>
          <a:xfrm flipV="1">
            <a:off x="3124199" y="2742904"/>
            <a:ext cx="1447801" cy="204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FA9B6C-1677-F862-2AD1-FB353E24DA4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06406" y="3270595"/>
            <a:ext cx="1365594" cy="118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4B4415-91F1-4977-70D1-1C5E4A9DED21}"/>
              </a:ext>
            </a:extLst>
          </p:cNvPr>
          <p:cNvCxnSpPr>
            <a:cxnSpLocks/>
          </p:cNvCxnSpPr>
          <p:nvPr/>
        </p:nvCxnSpPr>
        <p:spPr>
          <a:xfrm>
            <a:off x="13033203" y="4914899"/>
            <a:ext cx="1063797" cy="900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85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C8FEB-1251-BDA2-24F6-FF85CEB0861D}"/>
              </a:ext>
            </a:extLst>
          </p:cNvPr>
          <p:cNvSpPr txBox="1"/>
          <p:nvPr/>
        </p:nvSpPr>
        <p:spPr>
          <a:xfrm>
            <a:off x="685800" y="266700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 만드는 방법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49D3DC-6E36-9A9F-A57C-5547C0E6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75" y="1104900"/>
            <a:ext cx="14559325" cy="4724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4A84B4C-F23B-2608-CC3B-EF8E80A29E4C}"/>
              </a:ext>
            </a:extLst>
          </p:cNvPr>
          <p:cNvCxnSpPr>
            <a:cxnSpLocks/>
          </p:cNvCxnSpPr>
          <p:nvPr/>
        </p:nvCxnSpPr>
        <p:spPr>
          <a:xfrm>
            <a:off x="5709875" y="1638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9FA318-4AFE-BA48-02EA-F9F630E60AC6}"/>
              </a:ext>
            </a:extLst>
          </p:cNvPr>
          <p:cNvSpPr/>
          <p:nvPr/>
        </p:nvSpPr>
        <p:spPr>
          <a:xfrm>
            <a:off x="3119075" y="1333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CE4AC-0CE4-65A6-4687-3D821C8A41C5}"/>
              </a:ext>
            </a:extLst>
          </p:cNvPr>
          <p:cNvSpPr txBox="1"/>
          <p:nvPr/>
        </p:nvSpPr>
        <p:spPr>
          <a:xfrm>
            <a:off x="7020537" y="11443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src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B43343-A934-02F6-DF20-D848EB39CA3A}"/>
              </a:ext>
            </a:extLst>
          </p:cNvPr>
          <p:cNvSpPr/>
          <p:nvPr/>
        </p:nvSpPr>
        <p:spPr>
          <a:xfrm>
            <a:off x="5344774" y="1778001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67BBFF-36F1-2AA3-89D6-FE779B226F27}"/>
              </a:ext>
            </a:extLst>
          </p:cNvPr>
          <p:cNvSpPr/>
          <p:nvPr/>
        </p:nvSpPr>
        <p:spPr>
          <a:xfrm>
            <a:off x="12176737" y="3009900"/>
            <a:ext cx="21437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CBBEE-D942-96DA-18FC-82E2EDC47A0C}"/>
              </a:ext>
            </a:extLst>
          </p:cNvPr>
          <p:cNvSpPr txBox="1"/>
          <p:nvPr/>
        </p:nvSpPr>
        <p:spPr>
          <a:xfrm>
            <a:off x="3542177" y="7506950"/>
            <a:ext cx="12646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 강의 마다 패키지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개씩 추가하여 관리</a:t>
            </a:r>
            <a:endParaRPr lang="en-US" altLang="ko-KR" sz="44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2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일차 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=&gt; 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강의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6970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88FC9B-049C-75EA-2EE6-019568A6D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42"/>
          <a:stretch/>
        </p:blipFill>
        <p:spPr>
          <a:xfrm>
            <a:off x="2514600" y="419100"/>
            <a:ext cx="11144788" cy="82495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790270D-1F2B-7378-9C33-807DED9844B8}"/>
              </a:ext>
            </a:extLst>
          </p:cNvPr>
          <p:cNvCxnSpPr>
            <a:cxnSpLocks/>
          </p:cNvCxnSpPr>
          <p:nvPr/>
        </p:nvCxnSpPr>
        <p:spPr>
          <a:xfrm>
            <a:off x="8305800" y="5874657"/>
            <a:ext cx="5029200" cy="1402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2B5998-FCD0-6AC9-EAEB-679030406548}"/>
              </a:ext>
            </a:extLst>
          </p:cNvPr>
          <p:cNvSpPr/>
          <p:nvPr/>
        </p:nvSpPr>
        <p:spPr>
          <a:xfrm>
            <a:off x="4191000" y="3314700"/>
            <a:ext cx="93726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EF837-DFA0-1610-B642-4A026121164B}"/>
              </a:ext>
            </a:extLst>
          </p:cNvPr>
          <p:cNvSpPr txBox="1"/>
          <p:nvPr/>
        </p:nvSpPr>
        <p:spPr>
          <a:xfrm>
            <a:off x="6172200" y="7475847"/>
            <a:ext cx="11620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소스코드는 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내부에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있는것만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실행한다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프로그램이 최초로 시작되는 영역이며 없으면 실행되지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768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A5C41-C09C-1E7F-AE3E-85891B18F28A}"/>
              </a:ext>
            </a:extLst>
          </p:cNvPr>
          <p:cNvSpPr txBox="1"/>
          <p:nvPr/>
        </p:nvSpPr>
        <p:spPr>
          <a:xfrm>
            <a:off x="1157949" y="571500"/>
            <a:ext cx="1112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개의 패키지가 있고 패키지마다 </a:t>
            </a:r>
            <a:endParaRPr lang="en-US" altLang="ko-KR" sz="4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</a:t>
            </a:r>
            <a:r>
              <a:rPr lang="ko-KR" altLang="en-US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메서드가 있다면 어떻게 될까</a:t>
            </a:r>
            <a:r>
              <a:rPr lang="en-US" altLang="ko-KR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6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0F2F32-3014-B0DB-C6F3-B805DEAC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76500"/>
            <a:ext cx="17220722" cy="5486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DB1F339-AD25-2411-FC56-743C887248A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1658600" y="6475631"/>
            <a:ext cx="876300" cy="1944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C730BB-7773-A78C-A120-55770E288E9C}"/>
              </a:ext>
            </a:extLst>
          </p:cNvPr>
          <p:cNvSpPr/>
          <p:nvPr/>
        </p:nvSpPr>
        <p:spPr>
          <a:xfrm>
            <a:off x="8534400" y="2492829"/>
            <a:ext cx="8001000" cy="3982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B4FEC-C6CE-CDE2-5AB9-06BED1BFA487}"/>
              </a:ext>
            </a:extLst>
          </p:cNvPr>
          <p:cNvSpPr txBox="1"/>
          <p:nvPr/>
        </p:nvSpPr>
        <p:spPr>
          <a:xfrm>
            <a:off x="8153400" y="851517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열어놓은 패키지의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실행해준다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91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0F1D18-10D5-15AD-8139-B82168D9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1" y="1790700"/>
            <a:ext cx="17202674" cy="42672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0678143-0133-2AC5-3D8D-3A7A317DAD70}"/>
              </a:ext>
            </a:extLst>
          </p:cNvPr>
          <p:cNvCxnSpPr>
            <a:cxnSpLocks/>
          </p:cNvCxnSpPr>
          <p:nvPr/>
        </p:nvCxnSpPr>
        <p:spPr>
          <a:xfrm>
            <a:off x="2133600" y="4762500"/>
            <a:ext cx="609600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5C2D18-E7A4-083E-5F33-538845A3B57C}"/>
              </a:ext>
            </a:extLst>
          </p:cNvPr>
          <p:cNvSpPr/>
          <p:nvPr/>
        </p:nvSpPr>
        <p:spPr>
          <a:xfrm>
            <a:off x="1219199" y="4076700"/>
            <a:ext cx="1748971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09E6D-B304-FCB3-EDA5-72C95E2C1C30}"/>
              </a:ext>
            </a:extLst>
          </p:cNvPr>
          <p:cNvSpPr txBox="1"/>
          <p:nvPr/>
        </p:nvSpPr>
        <p:spPr>
          <a:xfrm>
            <a:off x="838200" y="7105471"/>
            <a:ext cx="1485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패키지에 여러 개의 클래스파일이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들어갈수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있고 클래스파일 하나당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(main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여러 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있을수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734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4A3BF9-B62B-1424-FA47-05026A8CCA3A}"/>
              </a:ext>
            </a:extLst>
          </p:cNvPr>
          <p:cNvSpPr txBox="1"/>
          <p:nvPr/>
        </p:nvSpPr>
        <p:spPr>
          <a:xfrm>
            <a:off x="1447800" y="4174004"/>
            <a:ext cx="1577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실무 프로젝트는 프로젝트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개당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메서드는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개만 존재해야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그러나 학습과정에서는 편의상 패키지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개당 한 개의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메서드를 가지도록 하자</a:t>
            </a:r>
            <a:endParaRPr lang="en-US" altLang="ko-KR" sz="40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361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057400" y="1714500"/>
            <a:ext cx="13622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Hello World! </a:t>
            </a:r>
            <a:r>
              <a:rPr lang="ko-KR" altLang="en-US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만들어 보자</a:t>
            </a:r>
            <a:endParaRPr lang="en-US" altLang="ko-KR" sz="44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0600" y="495300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057400" y="5600700"/>
            <a:ext cx="138709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2.Hello World! </a:t>
            </a:r>
            <a:r>
              <a:rPr lang="ko-KR" altLang="en-US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외에 다른 문구로 변경하여 실행해보자</a:t>
            </a:r>
            <a:endParaRPr lang="en-US" altLang="ko-KR" sz="3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575" y="3162300"/>
            <a:ext cx="8001000" cy="1143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3162300"/>
            <a:ext cx="8001000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575" y="7200899"/>
            <a:ext cx="9157315" cy="16689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7200900"/>
            <a:ext cx="9157315" cy="16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719509-90AA-E8C1-9118-98F3A120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62100"/>
            <a:ext cx="13129511" cy="37338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772EA17-45AA-79E8-35C4-5A7327B327B9}"/>
              </a:ext>
            </a:extLst>
          </p:cNvPr>
          <p:cNvCxnSpPr>
            <a:cxnSpLocks/>
          </p:cNvCxnSpPr>
          <p:nvPr/>
        </p:nvCxnSpPr>
        <p:spPr>
          <a:xfrm>
            <a:off x="6248400" y="4076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2194DC-9395-543E-BA2C-CAC4DA5F5980}"/>
              </a:ext>
            </a:extLst>
          </p:cNvPr>
          <p:cNvSpPr/>
          <p:nvPr/>
        </p:nvSpPr>
        <p:spPr>
          <a:xfrm>
            <a:off x="3429000" y="3771899"/>
            <a:ext cx="2819400" cy="646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70BE2-B561-64C3-078B-3E8210C80E7C}"/>
              </a:ext>
            </a:extLst>
          </p:cNvPr>
          <p:cNvSpPr txBox="1"/>
          <p:nvPr/>
        </p:nvSpPr>
        <p:spPr>
          <a:xfrm>
            <a:off x="7543800" y="3771900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ctrl +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이클립스의 자동 완성기능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FD027-DD4E-EB19-7446-78E13291D488}"/>
              </a:ext>
            </a:extLst>
          </p:cNvPr>
          <p:cNvSpPr txBox="1"/>
          <p:nvPr/>
        </p:nvSpPr>
        <p:spPr>
          <a:xfrm>
            <a:off x="990600" y="495300"/>
            <a:ext cx="7596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이클립스 자동완성 기능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DCB9AD7E-02DA-A791-5035-1B989BA75E67}"/>
              </a:ext>
            </a:extLst>
          </p:cNvPr>
          <p:cNvGrpSpPr/>
          <p:nvPr/>
        </p:nvGrpSpPr>
        <p:grpSpPr>
          <a:xfrm rot="5400000">
            <a:off x="7705406" y="5421274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179D12D8-CE1E-E0E1-3B90-BE31485BC89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7E91FAD9-BD7A-80D7-75F5-519FFAF0F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A2599EB1-8541-C58A-B004-071C3282FD2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6EE09AB9-679D-3475-C130-72E67E2F5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239EE2FF-9CA7-620F-2BEF-6958C2BAAC5E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22411BE5-3BAE-1828-0E24-EC8C86630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17F6936-8CCA-3E0C-C28D-C8C59EC6F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9423" y="6212303"/>
            <a:ext cx="10679969" cy="34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591800" y="5254704"/>
            <a:ext cx="6596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 소개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3350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23241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x+1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19400" y="6438900"/>
            <a:ext cx="1455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값을 저장하는 공간</a:t>
            </a:r>
            <a:endParaRPr lang="en-US" altLang="ko-KR" sz="7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F803B35D-6B21-A72B-8A51-0233BA1B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81300"/>
            <a:ext cx="5935829" cy="23663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433879" y="3654667"/>
            <a:ext cx="1790061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145971" y="4645267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0847" y="6329620"/>
            <a:ext cx="3874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데이터 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610901" y="3654667"/>
            <a:ext cx="162077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27170" y="6321667"/>
            <a:ext cx="1668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801577" y="4414853"/>
            <a:ext cx="640879" cy="1678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247999" y="3654667"/>
            <a:ext cx="509634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24902" y="6321667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문장의 끝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502816" y="4414853"/>
            <a:ext cx="3393786" cy="1906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A09916-460D-380C-915D-DBA9883007BB}"/>
              </a:ext>
            </a:extLst>
          </p:cNvPr>
          <p:cNvSpPr txBox="1"/>
          <p:nvPr/>
        </p:nvSpPr>
        <p:spPr>
          <a:xfrm>
            <a:off x="656103" y="396602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변수 선언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09279-D478-FA9B-F3E9-4AE27B795740}"/>
              </a:ext>
            </a:extLst>
          </p:cNvPr>
          <p:cNvSpPr txBox="1"/>
          <p:nvPr/>
        </p:nvSpPr>
        <p:spPr>
          <a:xfrm>
            <a:off x="14209474" y="2946781"/>
            <a:ext cx="186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EDF892E-8135-44F1-F3D0-2A0AB93D1252}"/>
              </a:ext>
            </a:extLst>
          </p:cNvPr>
          <p:cNvGrpSpPr/>
          <p:nvPr/>
        </p:nvGrpSpPr>
        <p:grpSpPr>
          <a:xfrm>
            <a:off x="13342270" y="3843338"/>
            <a:ext cx="2748642" cy="950084"/>
            <a:chOff x="3276600" y="5735258"/>
            <a:chExt cx="2748642" cy="95008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7BD081-1C00-032C-AB14-284370E67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F6E92A1-913E-FAAC-D630-67FC3C43E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41B80D9-B190-5249-D7F9-40E3B282B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B2D818E-E454-1D09-3ED1-AE1F97759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862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A857E-6B70-3593-96FB-9FB6B1088F4E}"/>
              </a:ext>
            </a:extLst>
          </p:cNvPr>
          <p:cNvSpPr txBox="1"/>
          <p:nvPr/>
        </p:nvSpPr>
        <p:spPr>
          <a:xfrm>
            <a:off x="656103" y="396602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변수 사용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DAD6F5-94F9-A97D-5C9E-EEEF750E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26272"/>
            <a:ext cx="5943600" cy="32792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5BFD77-BA92-7505-6A46-6D7FCBB61F60}"/>
              </a:ext>
            </a:extLst>
          </p:cNvPr>
          <p:cNvSpPr/>
          <p:nvPr/>
        </p:nvSpPr>
        <p:spPr>
          <a:xfrm>
            <a:off x="2286000" y="2677311"/>
            <a:ext cx="3505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88CB289-DDAA-22FC-E8C6-0869D599B2DD}"/>
              </a:ext>
            </a:extLst>
          </p:cNvPr>
          <p:cNvCxnSpPr>
            <a:cxnSpLocks/>
          </p:cNvCxnSpPr>
          <p:nvPr/>
        </p:nvCxnSpPr>
        <p:spPr>
          <a:xfrm>
            <a:off x="5791200" y="3058311"/>
            <a:ext cx="243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699A87-47E2-152F-00D8-CB5259AC4A68}"/>
              </a:ext>
            </a:extLst>
          </p:cNvPr>
          <p:cNvSpPr txBox="1"/>
          <p:nvPr/>
        </p:nvSpPr>
        <p:spPr>
          <a:xfrm>
            <a:off x="8229600" y="2854536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9EB56DD-C2F9-707A-4347-3CC5FE1FE642}"/>
              </a:ext>
            </a:extLst>
          </p:cNvPr>
          <p:cNvCxnSpPr>
            <a:cxnSpLocks/>
          </p:cNvCxnSpPr>
          <p:nvPr/>
        </p:nvCxnSpPr>
        <p:spPr>
          <a:xfrm>
            <a:off x="5827486" y="5079187"/>
            <a:ext cx="243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1695E3-0452-BB71-343A-DB4D1DC08B6D}"/>
              </a:ext>
            </a:extLst>
          </p:cNvPr>
          <p:cNvSpPr txBox="1"/>
          <p:nvPr/>
        </p:nvSpPr>
        <p:spPr>
          <a:xfrm>
            <a:off x="8265886" y="4875412"/>
            <a:ext cx="240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사용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8FC17-A586-1A29-2A54-6D19A2501E70}"/>
              </a:ext>
            </a:extLst>
          </p:cNvPr>
          <p:cNvSpPr txBox="1"/>
          <p:nvPr/>
        </p:nvSpPr>
        <p:spPr>
          <a:xfrm>
            <a:off x="1752600" y="8437813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최초로 변수를 선언 할 때만 변수의 데이터타입을 작성한다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79FE25-8ED4-5520-D06F-654DC8D9708A}"/>
              </a:ext>
            </a:extLst>
          </p:cNvPr>
          <p:cNvSpPr/>
          <p:nvPr/>
        </p:nvSpPr>
        <p:spPr>
          <a:xfrm>
            <a:off x="3886200" y="4875412"/>
            <a:ext cx="533400" cy="496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AEDF87-B0E5-AFE9-2FB3-78927BC20BA1}"/>
              </a:ext>
            </a:extLst>
          </p:cNvPr>
          <p:cNvCxnSpPr>
            <a:cxnSpLocks/>
          </p:cNvCxnSpPr>
          <p:nvPr/>
        </p:nvCxnSpPr>
        <p:spPr>
          <a:xfrm>
            <a:off x="4212362" y="5374488"/>
            <a:ext cx="207238" cy="597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BA8897-A5D2-2D30-7654-220FE413EF64}"/>
              </a:ext>
            </a:extLst>
          </p:cNvPr>
          <p:cNvSpPr txBox="1"/>
          <p:nvPr/>
        </p:nvSpPr>
        <p:spPr>
          <a:xfrm>
            <a:off x="3429000" y="5993394"/>
            <a:ext cx="2584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B48EE-3EA4-F113-8EDA-4C5662437888}"/>
              </a:ext>
            </a:extLst>
          </p:cNvPr>
          <p:cNvSpPr txBox="1"/>
          <p:nvPr/>
        </p:nvSpPr>
        <p:spPr>
          <a:xfrm>
            <a:off x="14049804" y="3771901"/>
            <a:ext cx="186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CB7069-0A4B-0647-24DC-8C24391A1054}"/>
              </a:ext>
            </a:extLst>
          </p:cNvPr>
          <p:cNvGrpSpPr/>
          <p:nvPr/>
        </p:nvGrpSpPr>
        <p:grpSpPr>
          <a:xfrm>
            <a:off x="13182600" y="4668458"/>
            <a:ext cx="2748642" cy="950084"/>
            <a:chOff x="3276600" y="5735258"/>
            <a:chExt cx="2748642" cy="950084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736F52C-72C0-CD81-DEF3-50F14DBE10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26C3E59-8C70-EF66-9F9F-F3A950A60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758750B-07C2-07CD-A503-C1272D27D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3BA9A44-4718-EE7D-F6BB-E4F78D35FA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8128421-6DFD-6CE2-8F8E-C33BABF6778F}"/>
              </a:ext>
            </a:extLst>
          </p:cNvPr>
          <p:cNvSpPr txBox="1"/>
          <p:nvPr/>
        </p:nvSpPr>
        <p:spPr>
          <a:xfrm>
            <a:off x="14173200" y="4769812"/>
            <a:ext cx="1130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1776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74BA09-8118-4DED-88A2-35311460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2247900"/>
            <a:ext cx="7848600" cy="2319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80C1D2-81FE-8605-BEC2-50DF47D4A0EB}"/>
              </a:ext>
            </a:extLst>
          </p:cNvPr>
          <p:cNvSpPr txBox="1"/>
          <p:nvPr/>
        </p:nvSpPr>
        <p:spPr>
          <a:xfrm>
            <a:off x="2485571" y="7810500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선언과 동시에 값을 초기화 할 수 있다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5AEB11-308F-D47D-853B-D3472097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26272"/>
            <a:ext cx="5943600" cy="3279228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D56AA39F-56E8-1169-2C07-E9277636D51E}"/>
              </a:ext>
            </a:extLst>
          </p:cNvPr>
          <p:cNvGrpSpPr/>
          <p:nvPr/>
        </p:nvGrpSpPr>
        <p:grpSpPr>
          <a:xfrm>
            <a:off x="7086600" y="38481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BF0ACD51-5FB2-7A83-6FE1-A5EF7694142D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187773C8-EEF7-94E0-EB89-44D6E8527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8C7D3771-9A7C-C753-CD4D-612799EC661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379299C3-0DA7-0355-BEC5-7116F275B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C2D89C2E-D4AC-E832-8A73-F9F1C438857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230C2E47-CF10-1448-B654-D5DAA0B71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26052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19400" y="74295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담긴 값을 화면에 출력 할 수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44678E-1B46-093C-A3F7-54BE5C7B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823628"/>
            <a:ext cx="9543505" cy="637727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906AED2-AEE0-066A-2BE5-3D831F0FB285}"/>
              </a:ext>
            </a:extLst>
          </p:cNvPr>
          <p:cNvCxnSpPr>
            <a:cxnSpLocks/>
          </p:cNvCxnSpPr>
          <p:nvPr/>
        </p:nvCxnSpPr>
        <p:spPr>
          <a:xfrm flipH="1">
            <a:off x="4114800" y="4229100"/>
            <a:ext cx="5486400" cy="2362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AF90D8-D69F-1E5E-F6DD-7D9D24AFBDDD}"/>
              </a:ext>
            </a:extLst>
          </p:cNvPr>
          <p:cNvCxnSpPr>
            <a:cxnSpLocks/>
          </p:cNvCxnSpPr>
          <p:nvPr/>
        </p:nvCxnSpPr>
        <p:spPr>
          <a:xfrm flipV="1">
            <a:off x="7315200" y="2705100"/>
            <a:ext cx="1447800" cy="34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550445-81B2-7A92-3F69-4185A0EF92EE}"/>
              </a:ext>
            </a:extLst>
          </p:cNvPr>
          <p:cNvSpPr txBox="1"/>
          <p:nvPr/>
        </p:nvSpPr>
        <p:spPr>
          <a:xfrm>
            <a:off x="8839200" y="24003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값을 넣어둔다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CABA5D-5538-AB3C-0C2E-6A75C6F7C593}"/>
              </a:ext>
            </a:extLst>
          </p:cNvPr>
          <p:cNvCxnSpPr>
            <a:cxnSpLocks/>
          </p:cNvCxnSpPr>
          <p:nvPr/>
        </p:nvCxnSpPr>
        <p:spPr>
          <a:xfrm flipV="1">
            <a:off x="9448800" y="3485021"/>
            <a:ext cx="1447800" cy="34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521DD1-50FC-3BB5-C21E-4CB11B5593BD}"/>
              </a:ext>
            </a:extLst>
          </p:cNvPr>
          <p:cNvSpPr txBox="1"/>
          <p:nvPr/>
        </p:nvSpPr>
        <p:spPr>
          <a:xfrm>
            <a:off x="10972800" y="318022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넣어둔 값을 다시 가져온다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456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61A687-AAAB-5961-4B1F-9BCB848F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97" y="721533"/>
            <a:ext cx="9855006" cy="57946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5091DC1-8E41-E907-5EC4-6242BA5FDF30}"/>
              </a:ext>
            </a:extLst>
          </p:cNvPr>
          <p:cNvCxnSpPr>
            <a:cxnSpLocks/>
          </p:cNvCxnSpPr>
          <p:nvPr/>
        </p:nvCxnSpPr>
        <p:spPr>
          <a:xfrm>
            <a:off x="10363200" y="240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D2206E-EC63-50D9-E570-9CEAF2B4C3FB}"/>
              </a:ext>
            </a:extLst>
          </p:cNvPr>
          <p:cNvSpPr/>
          <p:nvPr/>
        </p:nvSpPr>
        <p:spPr>
          <a:xfrm>
            <a:off x="8153400" y="2095500"/>
            <a:ext cx="2209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25FA6-4BD3-B243-442C-671E245D8ABD}"/>
              </a:ext>
            </a:extLst>
          </p:cNvPr>
          <p:cNvSpPr txBox="1"/>
          <p:nvPr/>
        </p:nvSpPr>
        <p:spPr>
          <a:xfrm>
            <a:off x="11622120" y="18001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담긴 값을 활용하여 다른 변수를 초기화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9A95C2-CEB2-8620-096E-277FEEDB2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5905499"/>
            <a:ext cx="914400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3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6438900"/>
            <a:ext cx="142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여러 개의 변수 선언 및 초기화도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879852-056C-87CE-CAA9-4174905D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598875"/>
            <a:ext cx="9096829" cy="35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4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B8E78-F72E-BE4F-6ED8-41E31F99B92C}"/>
              </a:ext>
            </a:extLst>
          </p:cNvPr>
          <p:cNvSpPr txBox="1"/>
          <p:nvPr/>
        </p:nvSpPr>
        <p:spPr>
          <a:xfrm>
            <a:off x="3048000" y="68199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초기화를 따로 해줘도 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CB3FC2-DE9D-9B00-998A-81D45730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714500"/>
            <a:ext cx="6781800" cy="45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2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1A3DC-E1BB-5E37-09D3-129982FD8635}"/>
              </a:ext>
            </a:extLst>
          </p:cNvPr>
          <p:cNvSpPr txBox="1"/>
          <p:nvPr/>
        </p:nvSpPr>
        <p:spPr>
          <a:xfrm>
            <a:off x="656103" y="396602"/>
            <a:ext cx="7435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문자와 문자열 표현 방법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B39727-C33D-61C9-CE05-AAAC214B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81100"/>
            <a:ext cx="12774702" cy="190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F35C31-D077-C83E-8A0C-0327FB2F9CA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972800" y="2010370"/>
            <a:ext cx="156210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BF0CA3-D5E4-1F82-5826-9750D8492129}"/>
              </a:ext>
            </a:extLst>
          </p:cNvPr>
          <p:cNvSpPr/>
          <p:nvPr/>
        </p:nvSpPr>
        <p:spPr>
          <a:xfrm>
            <a:off x="12344400" y="1676400"/>
            <a:ext cx="380999" cy="333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61BBE-796C-4398-72AC-F6D9AB82DC0C}"/>
              </a:ext>
            </a:extLst>
          </p:cNvPr>
          <p:cNvSpPr txBox="1"/>
          <p:nvPr/>
        </p:nvSpPr>
        <p:spPr>
          <a:xfrm>
            <a:off x="4114800" y="4044184"/>
            <a:ext cx="12774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개를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표현할때는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따옴표를 앞뒤로 붙인다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AD0C84-A72B-4D2C-A768-9FB1667EA4A4}"/>
              </a:ext>
            </a:extLst>
          </p:cNvPr>
          <p:cNvSpPr/>
          <p:nvPr/>
        </p:nvSpPr>
        <p:spPr>
          <a:xfrm>
            <a:off x="13335001" y="1676400"/>
            <a:ext cx="380999" cy="333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84E4EF-A387-374F-AD6B-B5307BF2D4F0}"/>
              </a:ext>
            </a:extLst>
          </p:cNvPr>
          <p:cNvCxnSpPr>
            <a:cxnSpLocks/>
          </p:cNvCxnSpPr>
          <p:nvPr/>
        </p:nvCxnSpPr>
        <p:spPr>
          <a:xfrm flipH="1">
            <a:off x="11582400" y="2010370"/>
            <a:ext cx="198120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87CFC2B-53BB-D102-E50C-9531AB4F5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247196"/>
            <a:ext cx="15090582" cy="1627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E21071-6E1D-F51C-B331-BEBF8C0CF843}"/>
              </a:ext>
            </a:extLst>
          </p:cNvPr>
          <p:cNvSpPr txBox="1"/>
          <p:nvPr/>
        </p:nvSpPr>
        <p:spPr>
          <a:xfrm>
            <a:off x="3584382" y="7734300"/>
            <a:ext cx="1379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문장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표현할때는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쌍따옴표를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앞뒤로 붙인다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76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8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9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1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107BC-7D19-086F-4B10-F1B55BAA9708}"/>
              </a:ext>
            </a:extLst>
          </p:cNvPr>
          <p:cNvSpPr txBox="1"/>
          <p:nvPr/>
        </p:nvSpPr>
        <p:spPr>
          <a:xfrm>
            <a:off x="12712079" y="3794120"/>
            <a:ext cx="20714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박주병</a:t>
            </a:r>
            <a:r>
              <a:rPr lang="en-US" altLang="ko-KR" sz="4400" dirty="0">
                <a:solidFill>
                  <a:srgbClr val="4D4848"/>
                </a:solidFill>
              </a:rPr>
              <a:t>  </a:t>
            </a:r>
            <a:endParaRPr lang="ko-KR" altLang="en-US" sz="4400" dirty="0">
              <a:solidFill>
                <a:srgbClr val="4D484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A91A3-756F-6221-8ED6-D3DF3F0569D4}"/>
              </a:ext>
            </a:extLst>
          </p:cNvPr>
          <p:cNvSpPr txBox="1"/>
          <p:nvPr/>
        </p:nvSpPr>
        <p:spPr>
          <a:xfrm>
            <a:off x="12573000" y="5676900"/>
            <a:ext cx="5486400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1.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,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해경 구조관제시스템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2.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서울소방 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3.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 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ARS 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관리 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4.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신고번호통합 비상대응시스템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5.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운경의료재단 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OCS,NMS,ERP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개발</a:t>
            </a:r>
            <a:r>
              <a:rPr lang="en-US" altLang="ko-KR" sz="2000" dirty="0">
                <a:solidFill>
                  <a:srgbClr val="4D4848"/>
                </a:solidFill>
              </a:rPr>
              <a:t> </a:t>
            </a:r>
            <a:endParaRPr lang="ko-KR" altLang="en-US" sz="2000" dirty="0">
              <a:solidFill>
                <a:srgbClr val="4D48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8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D10EC0-0471-0AD5-3446-84120B72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3" y="1028700"/>
            <a:ext cx="14223994" cy="3200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24FF1B-2EBC-F5EF-04F6-D5A772159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686300"/>
            <a:ext cx="6705600" cy="337800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3F40501-73A4-5FB0-76E7-0CA0B03CB55D}"/>
              </a:ext>
            </a:extLst>
          </p:cNvPr>
          <p:cNvCxnSpPr>
            <a:cxnSpLocks/>
          </p:cNvCxnSpPr>
          <p:nvPr/>
        </p:nvCxnSpPr>
        <p:spPr>
          <a:xfrm>
            <a:off x="12496800" y="3543300"/>
            <a:ext cx="22860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6CC79-979E-34F5-C331-C5487D405E46}"/>
              </a:ext>
            </a:extLst>
          </p:cNvPr>
          <p:cNvSpPr/>
          <p:nvPr/>
        </p:nvSpPr>
        <p:spPr>
          <a:xfrm>
            <a:off x="12268200" y="3086100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47CA7-A228-47B3-8ACC-894F8A697AEF}"/>
              </a:ext>
            </a:extLst>
          </p:cNvPr>
          <p:cNvSpPr txBox="1"/>
          <p:nvPr/>
        </p:nvSpPr>
        <p:spPr>
          <a:xfrm>
            <a:off x="9862457" y="577513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연산자를 이용해 여러 개의 데이터를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846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981200" y="8001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규칙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817316"/>
            <a:ext cx="15392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대소문자가 구분된다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자바에서 미리 지정한 예약어는 사용할수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(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예약어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의미를 지닌 단어들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숫자로 시작할수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특수문자는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$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사용 가능하다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183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09600" y="495300"/>
            <a:ext cx="5583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권장사항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23392" y="1485900"/>
            <a:ext cx="1322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파스칼 규칙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단어마다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대문자로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Student, Apple, Car,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HttpUrlConnectoin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이름을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지을때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62200" y="4054376"/>
            <a:ext cx="1322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카멜 규칙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파스칼규칙에서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소문자로 바꾼다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student, apple,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httpUrlConnectoin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명에 사용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62200" y="6972300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모두 대문자로 적는다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값이 바뀌지않는 변수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MAX, MIN, HEIGHT</a:t>
            </a:r>
          </a:p>
        </p:txBody>
      </p:sp>
    </p:spTree>
    <p:extLst>
      <p:ext uri="{BB962C8B-B14F-4D97-AF65-F5344CB8AC3E}">
        <p14:creationId xmlns:p14="http://schemas.microsoft.com/office/powerpoint/2010/main" val="4109114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주석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15763"/>
            <a:ext cx="7696200" cy="8081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1" y="1803063"/>
            <a:ext cx="10267400" cy="60836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2261C3C-8DCE-3194-3A16-361D15D39C27}"/>
              </a:ext>
            </a:extLst>
          </p:cNvPr>
          <p:cNvSpPr/>
          <p:nvPr/>
        </p:nvSpPr>
        <p:spPr>
          <a:xfrm>
            <a:off x="304800" y="2324100"/>
            <a:ext cx="38862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4C996E1-09E4-F9A3-455F-287F2E3C3797}"/>
              </a:ext>
            </a:extLst>
          </p:cNvPr>
          <p:cNvCxnSpPr>
            <a:cxnSpLocks/>
          </p:cNvCxnSpPr>
          <p:nvPr/>
        </p:nvCxnSpPr>
        <p:spPr>
          <a:xfrm flipV="1">
            <a:off x="3429000" y="1358563"/>
            <a:ext cx="762000" cy="965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27B7E8-EC58-2D38-2A21-1D148A256683}"/>
              </a:ext>
            </a:extLst>
          </p:cNvPr>
          <p:cNvSpPr txBox="1"/>
          <p:nvPr/>
        </p:nvSpPr>
        <p:spPr>
          <a:xfrm>
            <a:off x="4000500" y="57939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라인을 주석처리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08795F-5B05-8BDE-BF44-5CE0C516CEC1}"/>
              </a:ext>
            </a:extLst>
          </p:cNvPr>
          <p:cNvSpPr/>
          <p:nvPr/>
        </p:nvSpPr>
        <p:spPr>
          <a:xfrm>
            <a:off x="8324302" y="2647265"/>
            <a:ext cx="3886200" cy="577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7AF1795-50E1-85FD-1DF9-B09FB96112FD}"/>
              </a:ext>
            </a:extLst>
          </p:cNvPr>
          <p:cNvCxnSpPr>
            <a:cxnSpLocks/>
          </p:cNvCxnSpPr>
          <p:nvPr/>
        </p:nvCxnSpPr>
        <p:spPr>
          <a:xfrm flipV="1">
            <a:off x="11448502" y="1681728"/>
            <a:ext cx="762000" cy="965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72731A-0D0D-D1B1-E3B7-DAAB8A7E31BF}"/>
              </a:ext>
            </a:extLst>
          </p:cNvPr>
          <p:cNvSpPr txBox="1"/>
          <p:nvPr/>
        </p:nvSpPr>
        <p:spPr>
          <a:xfrm>
            <a:off x="12020002" y="902563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주석처리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889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70449" y="1366029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age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선언하여 나이를 저장후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System.out.println();  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나이를 출력해보자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0600" y="389810"/>
            <a:ext cx="3313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" y="4901931"/>
            <a:ext cx="1775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a=10, b=50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두개를 선언하고 두 변수의 값을 서로 바꾼후 출력해보자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임시변수를 사용해야 한다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a=50;    b=10; 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직접 대입하는것은 금지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754384"/>
            <a:ext cx="2514600" cy="17034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76" y="2771519"/>
            <a:ext cx="6639424" cy="14194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848" y="2803149"/>
            <a:ext cx="6639424" cy="14194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6721173"/>
            <a:ext cx="4648200" cy="19385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2898" y="6518077"/>
            <a:ext cx="7806149" cy="33498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6515100"/>
            <a:ext cx="7806149" cy="33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1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47700"/>
            <a:ext cx="8915400" cy="79515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D6A655F-769A-F669-7BB3-B430DC1C6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000" y="647700"/>
            <a:ext cx="8915400" cy="79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79880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기본자료형 과 참조형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29" y="2948183"/>
            <a:ext cx="5169354" cy="2067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72400" y="3669150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315200" y="465975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633615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800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변수의타입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990600" y="42578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7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632919" y="4257814"/>
            <a:ext cx="3393622" cy="1114286"/>
            <a:chOff x="7446046" y="4828571"/>
            <a:chExt cx="3393622" cy="1114286"/>
          </a:xfrm>
        </p:grpSpPr>
        <p:pic>
          <p:nvPicPr>
            <p:cNvPr id="8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455973" y="1943100"/>
            <a:ext cx="3393622" cy="1114286"/>
            <a:chOff x="12088365" y="4828571"/>
            <a:chExt cx="3393622" cy="1114286"/>
          </a:xfrm>
        </p:grpSpPr>
        <p:pic>
          <p:nvPicPr>
            <p:cNvPr id="10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4558725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‘a’ ‘1’ “abc”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6781800" y="4497169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4382135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87411" y="3100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237389" y="3057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3038443" y="6543814"/>
            <a:ext cx="3393622" cy="1114286"/>
            <a:chOff x="12088365" y="4828571"/>
            <a:chExt cx="3393622" cy="1114286"/>
          </a:xfrm>
        </p:grpSpPr>
        <p:pic>
          <p:nvPicPr>
            <p:cNvPr id="19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3276600" y="6783169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 0 ,-13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8264978" y="6591300"/>
            <a:ext cx="3393622" cy="1114286"/>
            <a:chOff x="12088365" y="4828571"/>
            <a:chExt cx="3393622" cy="1114286"/>
          </a:xfrm>
        </p:grpSpPr>
        <p:pic>
          <p:nvPicPr>
            <p:cNvPr id="22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8900655" y="6859369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3540578" y="1943100"/>
            <a:ext cx="3393622" cy="1114286"/>
            <a:chOff x="12088365" y="4828571"/>
            <a:chExt cx="3393622" cy="1114286"/>
          </a:xfrm>
        </p:grpSpPr>
        <p:pic>
          <p:nvPicPr>
            <p:cNvPr id="25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4419600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4735255" y="5415713"/>
            <a:ext cx="2407019" cy="1113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29730" y="5372100"/>
            <a:ext cx="1884267" cy="1142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04993"/>
              </p:ext>
            </p:extLst>
          </p:nvPr>
        </p:nvGraphicFramePr>
        <p:xfrm>
          <a:off x="13258800" y="5491839"/>
          <a:ext cx="3657600" cy="4604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객체의정보</a:t>
                      </a:r>
                      <a:r>
                        <a:rPr lang="en-US" altLang="ko-KR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71938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258800" y="6026739"/>
            <a:ext cx="2442924" cy="1017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455973" y="3896668"/>
            <a:ext cx="3393622" cy="1114286"/>
            <a:chOff x="12088365" y="4828571"/>
            <a:chExt cx="3393622" cy="1114286"/>
          </a:xfrm>
        </p:grpSpPr>
        <p:pic>
          <p:nvPicPr>
            <p:cNvPr id="36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4409038" y="4164737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</p:cNvCxnSpPr>
          <p:nvPr/>
        </p:nvCxnSpPr>
        <p:spPr>
          <a:xfrm>
            <a:off x="15011400" y="3076658"/>
            <a:ext cx="5669" cy="82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877381" y="5143500"/>
            <a:ext cx="561021" cy="2501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649" y="7873423"/>
            <a:ext cx="4181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따옴표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쌍따옴표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5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69740"/>
              </p:ext>
            </p:extLst>
          </p:nvPr>
        </p:nvGraphicFramePr>
        <p:xfrm>
          <a:off x="1600200" y="2476500"/>
          <a:ext cx="7391401" cy="467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True, false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문자형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‘a’ , ‘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’ , ‘1’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byte, short, int,</a:t>
                      </a:r>
                      <a:r>
                        <a:rPr lang="en-US" altLang="ko-KR" sz="3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 , 0 , 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실수형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float,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6538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기본형 데이터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442028"/>
            <a:ext cx="8791050" cy="43778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18031DD-C750-8EA0-D4DF-7E637B8ECF3A}"/>
              </a:ext>
            </a:extLst>
          </p:cNvPr>
          <p:cNvSpPr/>
          <p:nvPr/>
        </p:nvSpPr>
        <p:spPr>
          <a:xfrm>
            <a:off x="3276600" y="316230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3B8A5E-BB61-BA78-3FE5-CF35F367A3BB}"/>
              </a:ext>
            </a:extLst>
          </p:cNvPr>
          <p:cNvSpPr/>
          <p:nvPr/>
        </p:nvSpPr>
        <p:spPr>
          <a:xfrm>
            <a:off x="3291114" y="4157435"/>
            <a:ext cx="8998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79902-7ABA-105D-B4C4-5034575EA4A6}"/>
              </a:ext>
            </a:extLst>
          </p:cNvPr>
          <p:cNvSpPr/>
          <p:nvPr/>
        </p:nvSpPr>
        <p:spPr>
          <a:xfrm>
            <a:off x="5292271" y="5143500"/>
            <a:ext cx="6513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AD418E-E47B-E81C-A137-7B3C43C80535}"/>
              </a:ext>
            </a:extLst>
          </p:cNvPr>
          <p:cNvSpPr/>
          <p:nvPr/>
        </p:nvSpPr>
        <p:spPr>
          <a:xfrm>
            <a:off x="4225471" y="6210301"/>
            <a:ext cx="12609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2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924800" y="3086100"/>
            <a:ext cx="214674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665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8975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 타입별 메모리 크기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55269"/>
              </p:ext>
            </p:extLst>
          </p:nvPr>
        </p:nvGraphicFramePr>
        <p:xfrm>
          <a:off x="1600200" y="1714500"/>
          <a:ext cx="5780348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17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데이터타입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Boolean, byte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char, short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 , float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long, double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026" name="Picture 2" descr="https://search.pstatic.net/common/?src=http%3A%2F%2Fblogfiles.naver.net%2F20140721_239%2Fzim12345_1405912373750egHSj_JPEG%2F%25B1%25D7%25B8%25B2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358563"/>
            <a:ext cx="10193216" cy="360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12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5879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614245" y="3802440"/>
            <a:ext cx="1356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몇승까지 저장할수 있는가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C00B6-990A-40DC-3CEA-505258F5E8DA}"/>
                  </a:ext>
                </a:extLst>
              </p:cNvPr>
              <p:cNvSpPr txBox="1"/>
              <p:nvPr/>
            </p:nvSpPr>
            <p:spPr>
              <a:xfrm>
                <a:off x="2836565" y="5131566"/>
                <a:ext cx="52696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−31</m:t>
                        </m:r>
                      </m:sup>
                    </m:sSup>
                  </m:oMath>
                </a14:m>
                <a:r>
                  <a:rPr lang="en-US" altLang="ko-KR" sz="4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 2</m:t>
                        </m:r>
                      </m:e>
                      <m:sup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31</m:t>
                        </m:r>
                      </m:sup>
                    </m:sSup>
                    <m:r>
                      <a:rPr lang="en-US" altLang="ko-KR" sz="4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G마켓 산스 Medium" panose="02000000000000000000" pitchFamily="50" charset="-127"/>
                      </a:rPr>
                      <m:t>−1</m:t>
                    </m:r>
                  </m:oMath>
                </a14:m>
                <a:endParaRPr lang="en-US" altLang="ko-KR" sz="4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C00B6-990A-40DC-3CEA-505258F5E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65" y="5131566"/>
                <a:ext cx="5269664" cy="830997"/>
              </a:xfrm>
              <a:prstGeom prst="rect">
                <a:avLst/>
              </a:prstGeom>
              <a:blipFill>
                <a:blip r:embed="rId2"/>
                <a:stretch>
                  <a:fillRect t="-16912" b="-3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547884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517404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포함해야되기에 빠진다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B05CCE-27DE-169F-4623-064F74065F15}"/>
              </a:ext>
            </a:extLst>
          </p:cNvPr>
          <p:cNvSpPr/>
          <p:nvPr/>
        </p:nvSpPr>
        <p:spPr>
          <a:xfrm>
            <a:off x="2869222" y="4914900"/>
            <a:ext cx="13053645" cy="2423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상수와 리터럴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68166" y="5143500"/>
            <a:ext cx="1752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010966" y="613410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1766" y="7810500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상수를 만드는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예약어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25183" y="5155913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67983" y="6146513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48783" y="7822913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787440" y="1556657"/>
            <a:ext cx="116237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관례상 대문자로 작성한다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초기화 해야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값이 정해지면 변경 할 수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428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69" y="4305300"/>
            <a:ext cx="7078494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371600" y="440001"/>
            <a:ext cx="6290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사용 하는걸까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752600" y="1868150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가독성이 좋아진다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변경시 한번에 수정할수 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8397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553200" y="2247900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가능할까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584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14400" y="487092"/>
            <a:ext cx="6737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형변환</a:t>
            </a:r>
            <a:r>
              <a:rPr lang="en-US" altLang="ko-KR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타입캐스팅</a:t>
            </a:r>
            <a:r>
              <a:rPr lang="en-US" altLang="ko-KR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84763" y="2166484"/>
            <a:ext cx="929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타입을 임의로 변경하는것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4460422" y="61628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9102741" y="6162814"/>
            <a:ext cx="3393622" cy="1114286"/>
            <a:chOff x="7446046" y="4828571"/>
            <a:chExt cx="3393622" cy="1114286"/>
          </a:xfrm>
        </p:grpSpPr>
        <p:pic>
          <p:nvPicPr>
            <p:cNvPr id="10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5018251" y="6463723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 형변환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9410846" y="6432946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형변환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6157233" y="5005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707211" y="4962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7010400" y="3848100"/>
            <a:ext cx="3393622" cy="1114286"/>
            <a:chOff x="12088365" y="4828571"/>
            <a:chExt cx="3393622" cy="1114286"/>
          </a:xfrm>
        </p:grpSpPr>
        <p:pic>
          <p:nvPicPr>
            <p:cNvPr id="16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7889422" y="4067258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473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명시적 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86100"/>
            <a:ext cx="11201400" cy="23685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372600" y="4006878"/>
            <a:ext cx="3124200" cy="90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57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580548" y="647699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자동 </a:t>
            </a:r>
            <a:r>
              <a:rPr lang="ko-KR" altLang="en-US" sz="60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87805" y="2108656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상수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자동으로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변환하여 저장한다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2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리터럴의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505200" y="2628900"/>
            <a:ext cx="121526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float 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타입의 변수를 하나 선언하고 </a:t>
            </a:r>
            <a:endParaRPr lang="en-US" altLang="ko-KR" sz="60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소수를 저장하여보자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99" y="5448300"/>
            <a:ext cx="789782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895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소수는 기본적으로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81913" y="1781770"/>
            <a:ext cx="1727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 역시 데이터 이기에 그자체의 데이터 타입이 있다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en-US" altLang="ko-KR" sz="54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95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] 클래스">
            <a:extLst>
              <a:ext uri="{FF2B5EF4-FFF2-40B4-BE49-F238E27FC236}">
                <a16:creationId xmlns:a16="http://schemas.microsoft.com/office/drawing/2014/main" id="{C98504CF-E130-400B-2AB2-CDC3D3F85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46" y="2933700"/>
            <a:ext cx="4571305" cy="285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1019">
            <a:extLst>
              <a:ext uri="{FF2B5EF4-FFF2-40B4-BE49-F238E27FC236}">
                <a16:creationId xmlns:a16="http://schemas.microsoft.com/office/drawing/2014/main" id="{BE153265-6A9F-E799-B03C-DE8B7B48963A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4" name="Object 61">
              <a:extLst>
                <a:ext uri="{FF2B5EF4-FFF2-40B4-BE49-F238E27FC236}">
                  <a16:creationId xmlns:a16="http://schemas.microsoft.com/office/drawing/2014/main" id="{BFFD0001-40B5-D488-4D8D-923880BBC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1" name="그룹 1023">
            <a:extLst>
              <a:ext uri="{FF2B5EF4-FFF2-40B4-BE49-F238E27FC236}">
                <a16:creationId xmlns:a16="http://schemas.microsoft.com/office/drawing/2014/main" id="{97F4CE17-A0DE-52A7-4FB3-3E2ECBDD3AA2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2" name="Object 73">
              <a:extLst>
                <a:ext uri="{FF2B5EF4-FFF2-40B4-BE49-F238E27FC236}">
                  <a16:creationId xmlns:a16="http://schemas.microsoft.com/office/drawing/2014/main" id="{75D4274C-546B-A0F1-77E9-1B14FAD45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5">
            <a:extLst>
              <a:ext uri="{FF2B5EF4-FFF2-40B4-BE49-F238E27FC236}">
                <a16:creationId xmlns:a16="http://schemas.microsoft.com/office/drawing/2014/main" id="{9E19FF57-9A08-CED5-87AD-18A65C6B842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6" name="Object 79">
              <a:extLst>
                <a:ext uri="{FF2B5EF4-FFF2-40B4-BE49-F238E27FC236}">
                  <a16:creationId xmlns:a16="http://schemas.microsoft.com/office/drawing/2014/main" id="{E25B6956-9214-92AD-E3BE-76BD8004A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35" name="그룹 1033">
            <a:extLst>
              <a:ext uri="{FF2B5EF4-FFF2-40B4-BE49-F238E27FC236}">
                <a16:creationId xmlns:a16="http://schemas.microsoft.com/office/drawing/2014/main" id="{D73E3025-F115-E55E-EF23-4D6797E7FB36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36" name="Object 106">
              <a:extLst>
                <a:ext uri="{FF2B5EF4-FFF2-40B4-BE49-F238E27FC236}">
                  <a16:creationId xmlns:a16="http://schemas.microsoft.com/office/drawing/2014/main" id="{8520A7AC-F815-28A4-BBEF-DE7D5864E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37" name="Object 107">
              <a:extLst>
                <a:ext uri="{FF2B5EF4-FFF2-40B4-BE49-F238E27FC236}">
                  <a16:creationId xmlns:a16="http://schemas.microsoft.com/office/drawing/2014/main" id="{C851393C-134A-FA66-1D11-2E2CCD59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8" name="그룹 1034">
            <a:extLst>
              <a:ext uri="{FF2B5EF4-FFF2-40B4-BE49-F238E27FC236}">
                <a16:creationId xmlns:a16="http://schemas.microsoft.com/office/drawing/2014/main" id="{67E1244D-9E54-082C-A2CE-3B504AD8CEF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9" name="Object 110">
              <a:extLst>
                <a:ext uri="{FF2B5EF4-FFF2-40B4-BE49-F238E27FC236}">
                  <a16:creationId xmlns:a16="http://schemas.microsoft.com/office/drawing/2014/main" id="{39916F35-38F4-36A0-54AB-00C44489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1042" name="Picture 8" descr="파이썬(Python)] list.index() 란? (numpy.where() 포함) : 네이버 블로그">
            <a:extLst>
              <a:ext uri="{FF2B5EF4-FFF2-40B4-BE49-F238E27FC236}">
                <a16:creationId xmlns:a16="http://schemas.microsoft.com/office/drawing/2014/main" id="{AEF8CB8F-7296-BB55-F1DA-9F214888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009900"/>
            <a:ext cx="51244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27B64C9D-E65D-96F4-B34A-A3CB8B8780C5}"/>
              </a:ext>
            </a:extLst>
          </p:cNvPr>
          <p:cNvSpPr txBox="1"/>
          <p:nvPr/>
        </p:nvSpPr>
        <p:spPr>
          <a:xfrm>
            <a:off x="3810000" y="6026474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4599B3E-CC08-57FF-08E5-A3FBEA865095}"/>
              </a:ext>
            </a:extLst>
          </p:cNvPr>
          <p:cNvSpPr txBox="1"/>
          <p:nvPr/>
        </p:nvSpPr>
        <p:spPr>
          <a:xfrm>
            <a:off x="10972800" y="6020621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느리다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A3057D0-D484-808B-CC5E-1410F7218D4D}"/>
              </a:ext>
            </a:extLst>
          </p:cNvPr>
          <p:cNvSpPr txBox="1"/>
          <p:nvPr/>
        </p:nvSpPr>
        <p:spPr>
          <a:xfrm>
            <a:off x="511562" y="5937140"/>
            <a:ext cx="128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91B5D623-8251-9879-E6BD-280C865D97B2}"/>
              </a:ext>
            </a:extLst>
          </p:cNvPr>
          <p:cNvSpPr txBox="1"/>
          <p:nvPr/>
        </p:nvSpPr>
        <p:spPr>
          <a:xfrm>
            <a:off x="491933" y="6667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시장점유율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FBF4B2FE-7788-29F2-717D-1FDCBCCFE7C4}"/>
              </a:ext>
            </a:extLst>
          </p:cNvPr>
          <p:cNvSpPr txBox="1"/>
          <p:nvPr/>
        </p:nvSpPr>
        <p:spPr>
          <a:xfrm>
            <a:off x="491933" y="7429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진입장벽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E832C0FB-BB90-DEFF-CCF0-4536A06CE6C0}"/>
              </a:ext>
            </a:extLst>
          </p:cNvPr>
          <p:cNvSpPr txBox="1"/>
          <p:nvPr/>
        </p:nvSpPr>
        <p:spPr>
          <a:xfrm>
            <a:off x="3733800" y="7429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593E617E-FB1F-51C8-8A73-13A7548F0A0E}"/>
              </a:ext>
            </a:extLst>
          </p:cNvPr>
          <p:cNvSpPr txBox="1"/>
          <p:nvPr/>
        </p:nvSpPr>
        <p:spPr>
          <a:xfrm>
            <a:off x="11049000" y="7454325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낮다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5186B090-78BE-5F53-49F6-B41D706C210C}"/>
              </a:ext>
            </a:extLst>
          </p:cNvPr>
          <p:cNvSpPr txBox="1"/>
          <p:nvPr/>
        </p:nvSpPr>
        <p:spPr>
          <a:xfrm>
            <a:off x="491933" y="82677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사용분야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4AD5A51B-11C4-F9B4-D184-DB43D71FCCBA}"/>
              </a:ext>
            </a:extLst>
          </p:cNvPr>
          <p:cNvSpPr txBox="1"/>
          <p:nvPr/>
        </p:nvSpPr>
        <p:spPr>
          <a:xfrm>
            <a:off x="3764659" y="8267700"/>
            <a:ext cx="537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백엔드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 프로그래밍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134F56-0A3C-8844-7041-3297CCA224F2}"/>
              </a:ext>
            </a:extLst>
          </p:cNvPr>
          <p:cNvSpPr txBox="1"/>
          <p:nvPr/>
        </p:nvSpPr>
        <p:spPr>
          <a:xfrm>
            <a:off x="11049000" y="8216325"/>
            <a:ext cx="475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빅데이터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백엔드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1CA651E-FA07-5796-3FBA-2BEDE69DAF28}"/>
              </a:ext>
            </a:extLst>
          </p:cNvPr>
          <p:cNvSpPr txBox="1"/>
          <p:nvPr/>
        </p:nvSpPr>
        <p:spPr>
          <a:xfrm>
            <a:off x="3806125" y="6743700"/>
            <a:ext cx="145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80%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87AD9CF-790F-DE24-8B85-386D4F11FE54}"/>
              </a:ext>
            </a:extLst>
          </p:cNvPr>
          <p:cNvSpPr txBox="1"/>
          <p:nvPr/>
        </p:nvSpPr>
        <p:spPr>
          <a:xfrm>
            <a:off x="11045125" y="6743700"/>
            <a:ext cx="145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12669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/>
      <p:bldP spid="1044" grpId="0"/>
      <p:bldP spid="1048" grpId="0"/>
      <p:bldP spid="1049" grpId="0"/>
      <p:bldP spid="1051" grpId="0"/>
      <p:bldP spid="1052" grpId="0"/>
      <p:bldP spid="1053" grpId="0"/>
      <p:bldP spid="105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95700"/>
            <a:ext cx="9131030" cy="3352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534400" y="42291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4991100"/>
            <a:ext cx="12954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064286" y="5079712"/>
            <a:ext cx="387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변경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467600" y="56007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6362700"/>
            <a:ext cx="609600" cy="1161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35486" y="723144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977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90700"/>
            <a:ext cx="7467600" cy="7534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 불일치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553200" y="2476500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34600" y="2184112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내부적으로 유니코드를 저장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3860513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3568125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형이고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자동타입캐스팅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으로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문자에 대한 유니코드로 변환되어 숫자가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5482165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29800" y="5189777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타입캐스팅 소수점은 사라지고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756113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77400" y="646372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접미사 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8255288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77400" y="79629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캐스팅 불가능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/>
      <p:bldP spid="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152400" y="4562614"/>
            <a:ext cx="1864178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3349495" y="4562613"/>
            <a:ext cx="2022459" cy="1114286"/>
            <a:chOff x="7446046" y="4828571"/>
            <a:chExt cx="3393622" cy="1114286"/>
          </a:xfrm>
        </p:grpSpPr>
        <p:pic>
          <p:nvPicPr>
            <p:cNvPr id="7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710229" y="4863523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3657600" y="4832745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016578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6705600" y="4562613"/>
            <a:ext cx="1963026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7353528" y="4832744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5371954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3352800" y="6315214"/>
            <a:ext cx="2022459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3660905" y="6585346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0000374" y="4562614"/>
            <a:ext cx="1963026" cy="1114286"/>
            <a:chOff x="12088365" y="4828571"/>
            <a:chExt cx="3393622" cy="1114286"/>
          </a:xfrm>
        </p:grpSpPr>
        <p:pic>
          <p:nvPicPr>
            <p:cNvPr id="24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0439400" y="4848880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8666728" y="5119757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353174" y="4533900"/>
            <a:ext cx="1963026" cy="1114286"/>
            <a:chOff x="12088365" y="4828571"/>
            <a:chExt cx="3393622" cy="1114286"/>
          </a:xfrm>
        </p:grpSpPr>
        <p:pic>
          <p:nvPicPr>
            <p:cNvPr id="28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3792200" y="4848880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12019528" y="5091043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6268846" y="4533900"/>
            <a:ext cx="1963026" cy="1114286"/>
            <a:chOff x="12088365" y="4828571"/>
            <a:chExt cx="3393622" cy="1114286"/>
          </a:xfrm>
        </p:grpSpPr>
        <p:pic>
          <p:nvPicPr>
            <p:cNvPr id="32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6535400" y="48488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316200" y="5091043"/>
            <a:ext cx="951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7800" y="1028700"/>
            <a:ext cx="16019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작은것에서 큰것으로는 자동캐스팅되며 데이터 손실이 없다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069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7B902F-76B9-E86A-E03A-A71A34B95CCB}"/>
              </a:ext>
            </a:extLst>
          </p:cNvPr>
          <p:cNvSpPr txBox="1"/>
          <p:nvPr/>
        </p:nvSpPr>
        <p:spPr>
          <a:xfrm>
            <a:off x="914400" y="3429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62100"/>
            <a:ext cx="9505361" cy="3810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124200" y="4533900"/>
            <a:ext cx="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" y="68961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제외하고는 모두 참조형이다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4343400"/>
            <a:ext cx="22098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0000" y="47257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라고 부른다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7588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27">
            <a:extLst>
              <a:ext uri="{FF2B5EF4-FFF2-40B4-BE49-F238E27FC236}">
                <a16:creationId xmlns:a16="http://schemas.microsoft.com/office/drawing/2014/main" id="{53A07A13-51E4-791C-645F-34BBD288D7ED}"/>
              </a:ext>
            </a:extLst>
          </p:cNvPr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46" name="Object 83">
              <a:extLst>
                <a:ext uri="{FF2B5EF4-FFF2-40B4-BE49-F238E27FC236}">
                  <a16:creationId xmlns:a16="http://schemas.microsoft.com/office/drawing/2014/main" id="{3DBE6752-F010-0F4C-781A-C4A0DAB7A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47" name="그룹 1028">
            <a:extLst>
              <a:ext uri="{FF2B5EF4-FFF2-40B4-BE49-F238E27FC236}">
                <a16:creationId xmlns:a16="http://schemas.microsoft.com/office/drawing/2014/main" id="{43963B35-0F8B-AD4E-B531-152C907A13D0}"/>
              </a:ext>
            </a:extLst>
          </p:cNvPr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48" name="Object 86">
              <a:extLst>
                <a:ext uri="{FF2B5EF4-FFF2-40B4-BE49-F238E27FC236}">
                  <a16:creationId xmlns:a16="http://schemas.microsoft.com/office/drawing/2014/main" id="{895E819F-2FF5-761E-C42C-446A1FFA3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264F7433-F762-5F04-9791-0A2A5847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2517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D7B902F-76B9-E86A-E03A-A71A34B95CCB}"/>
              </a:ext>
            </a:extLst>
          </p:cNvPr>
          <p:cNvSpPr txBox="1"/>
          <p:nvPr/>
        </p:nvSpPr>
        <p:spPr>
          <a:xfrm>
            <a:off x="3048000" y="1534572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4" name="그룹 1023">
            <a:extLst>
              <a:ext uri="{FF2B5EF4-FFF2-40B4-BE49-F238E27FC236}">
                <a16:creationId xmlns:a16="http://schemas.microsoft.com/office/drawing/2014/main" id="{7B3AE4B7-AA92-B842-0129-30BDA4750021}"/>
              </a:ext>
            </a:extLst>
          </p:cNvPr>
          <p:cNvGrpSpPr/>
          <p:nvPr/>
        </p:nvGrpSpPr>
        <p:grpSpPr>
          <a:xfrm>
            <a:off x="8305800" y="4833765"/>
            <a:ext cx="720996" cy="587007"/>
            <a:chOff x="8458025" y="4783042"/>
            <a:chExt cx="720996" cy="587007"/>
          </a:xfrm>
        </p:grpSpPr>
        <p:grpSp>
          <p:nvGrpSpPr>
            <p:cNvPr id="55" name="그룹 1024">
              <a:extLst>
                <a:ext uri="{FF2B5EF4-FFF2-40B4-BE49-F238E27FC236}">
                  <a16:creationId xmlns:a16="http://schemas.microsoft.com/office/drawing/2014/main" id="{FABD9141-2A1D-DCF3-062F-0246A9B1E6E6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60" name="Object 73">
                <a:extLst>
                  <a:ext uri="{FF2B5EF4-FFF2-40B4-BE49-F238E27FC236}">
                    <a16:creationId xmlns:a16="http://schemas.microsoft.com/office/drawing/2014/main" id="{3C1951DA-5095-C0AB-F4A4-E58E11E04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6" name="그룹 1025">
              <a:extLst>
                <a:ext uri="{FF2B5EF4-FFF2-40B4-BE49-F238E27FC236}">
                  <a16:creationId xmlns:a16="http://schemas.microsoft.com/office/drawing/2014/main" id="{8376E6B2-787B-0FA1-8E7F-A1748DC09174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59" name="Object 76">
                <a:extLst>
                  <a:ext uri="{FF2B5EF4-FFF2-40B4-BE49-F238E27FC236}">
                    <a16:creationId xmlns:a16="http://schemas.microsoft.com/office/drawing/2014/main" id="{7EE6727F-824B-E75D-3E48-40542D35F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7" name="그룹 1026">
              <a:extLst>
                <a:ext uri="{FF2B5EF4-FFF2-40B4-BE49-F238E27FC236}">
                  <a16:creationId xmlns:a16="http://schemas.microsoft.com/office/drawing/2014/main" id="{D1EEC863-BAEA-5802-CFB8-29AB9901A4B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58" name="Object 79">
                <a:extLst>
                  <a:ext uri="{FF2B5EF4-FFF2-40B4-BE49-F238E27FC236}">
                    <a16:creationId xmlns:a16="http://schemas.microsoft.com/office/drawing/2014/main" id="{C07D47FA-EC33-F079-E4F5-581EA89BA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61" name="Picture 4">
            <a:extLst>
              <a:ext uri="{FF2B5EF4-FFF2-40B4-BE49-F238E27FC236}">
                <a16:creationId xmlns:a16="http://schemas.microsoft.com/office/drawing/2014/main" id="{2AC74C57-4CF3-2F8E-AE8C-C94104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525172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7907019-CD86-FA9C-C7CB-940835BEDCB4}"/>
              </a:ext>
            </a:extLst>
          </p:cNvPr>
          <p:cNvSpPr txBox="1"/>
          <p:nvPr/>
        </p:nvSpPr>
        <p:spPr>
          <a:xfrm>
            <a:off x="11353800" y="1382172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11443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143500"/>
            <a:ext cx="13879996" cy="3733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783871" y="5753100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69671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605341" y="7665303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712930" y="5753100"/>
            <a:ext cx="416487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98730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400" y="766530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95" y="495299"/>
            <a:ext cx="6368147" cy="22860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3200" y="879902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1870502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86141" y="2792105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52976" y="919803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38776" y="1910403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4446" y="2832006"/>
            <a:ext cx="1211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참조형변수 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초기값이 없어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가지고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62000" y="266700"/>
            <a:ext cx="331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13335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다음의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기본형 타입의 변수를 선언하고 값을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주석으로 메모리 크기를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적으시오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286000" y="2601099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short, byte, float, char, long, double, int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14114"/>
            <a:ext cx="5425440" cy="914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338146"/>
            <a:ext cx="6790252" cy="34911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4400" y="3314700"/>
            <a:ext cx="6790252" cy="34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Java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작성할때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 이름을 적어주어야 한다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무엇의 이름과 일치 해야 하는가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2479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파일명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폴더명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달라도 된다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47900"/>
            <a:ext cx="11419259" cy="5105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0" y="4835183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210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6459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코드에서 변수타입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 키워드 등을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분류하여보자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소스코드에 주석을 이용해 정답을 적어보자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247900"/>
            <a:ext cx="8820443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00200" y="53721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상수키워드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2247900"/>
            <a:ext cx="7215019" cy="5562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0400" y="2247900"/>
            <a:ext cx="721501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변수의 이름으로 사용 할 수 있는 것을 모두 고르시오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00200" y="17145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5ive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car2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_MAX</a:t>
            </a: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MAX_length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714500"/>
            <a:ext cx="7414664" cy="2795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2800" y="1714500"/>
            <a:ext cx="7414664" cy="27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51988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525000" y="21717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플랫폼 독립적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3.C++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어려운점은 감추다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가장 많이 쓰이는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기본형이 아닌 것은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17145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726809"/>
            <a:ext cx="7282552" cy="20835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4200" y="1714500"/>
            <a:ext cx="7282552" cy="20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1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664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오류가 발생하는  코드를 찾아내고 이유와 해결방안을 옆에 주석으로 적어보자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585978"/>
            <a:ext cx="1181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a = ‘ ’;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&lt;-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스페이스한개 들어가 있음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f = 3.14;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name =“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”; 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d = 5.81f;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 =3.14;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600700"/>
            <a:ext cx="16036604" cy="3124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200" y="5600700"/>
            <a:ext cx="1603660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67921-5498-0637-0936-59199E2F892B}"/>
              </a:ext>
            </a:extLst>
          </p:cNvPr>
          <p:cNvSpPr txBox="1"/>
          <p:nvPr/>
        </p:nvSpPr>
        <p:spPr>
          <a:xfrm>
            <a:off x="1371600" y="342900"/>
            <a:ext cx="1664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7. main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무엇인지 주석으로 적어보자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24100"/>
            <a:ext cx="17314933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2324100"/>
            <a:ext cx="1731493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76400" y="723900"/>
            <a:ext cx="3738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플랫폼</a:t>
            </a:r>
            <a:endParaRPr lang="ko-KR" altLang="en-US" sz="8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6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86100"/>
            <a:ext cx="10896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752600" y="1790700"/>
            <a:ext cx="530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52400" y="4236303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4043628" y="31530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971606" y="5515295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887200" y="3965303"/>
            <a:ext cx="4379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일반 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2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99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3605018" y="5327698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090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12215</TotalTime>
  <Words>1206</Words>
  <Application>Microsoft Office PowerPoint</Application>
  <PresentationFormat>사용자 지정</PresentationFormat>
  <Paragraphs>302</Paragraphs>
  <Slides>73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1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520</cp:revision>
  <cp:lastPrinted>2024-03-03T04:31:58Z</cp:lastPrinted>
  <dcterms:created xsi:type="dcterms:W3CDTF">2022-10-23T12:09:39Z</dcterms:created>
  <dcterms:modified xsi:type="dcterms:W3CDTF">2024-03-03T04:33:09Z</dcterms:modified>
</cp:coreProperties>
</file>