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7" r:id="rId2"/>
    <p:sldId id="258" r:id="rId3"/>
    <p:sldId id="259" r:id="rId4"/>
    <p:sldId id="661" r:id="rId5"/>
    <p:sldId id="811" r:id="rId6"/>
    <p:sldId id="812" r:id="rId7"/>
    <p:sldId id="813" r:id="rId8"/>
    <p:sldId id="814" r:id="rId9"/>
    <p:sldId id="815" r:id="rId10"/>
    <p:sldId id="816" r:id="rId11"/>
    <p:sldId id="819" r:id="rId12"/>
    <p:sldId id="706" r:id="rId13"/>
    <p:sldId id="817" r:id="rId14"/>
    <p:sldId id="818" r:id="rId15"/>
    <p:sldId id="820" r:id="rId16"/>
    <p:sldId id="898" r:id="rId17"/>
    <p:sldId id="821" r:id="rId18"/>
    <p:sldId id="899" r:id="rId19"/>
    <p:sldId id="900" r:id="rId20"/>
    <p:sldId id="897" r:id="rId21"/>
    <p:sldId id="822" r:id="rId22"/>
    <p:sldId id="825" r:id="rId23"/>
    <p:sldId id="901" r:id="rId24"/>
    <p:sldId id="902" r:id="rId25"/>
    <p:sldId id="823" r:id="rId26"/>
    <p:sldId id="824" r:id="rId27"/>
    <p:sldId id="827" r:id="rId28"/>
    <p:sldId id="828" r:id="rId29"/>
    <p:sldId id="826" r:id="rId30"/>
    <p:sldId id="829" r:id="rId31"/>
    <p:sldId id="830" r:id="rId32"/>
    <p:sldId id="831" r:id="rId33"/>
    <p:sldId id="832" r:id="rId34"/>
    <p:sldId id="833" r:id="rId35"/>
    <p:sldId id="834" r:id="rId36"/>
    <p:sldId id="837" r:id="rId37"/>
    <p:sldId id="835" r:id="rId38"/>
    <p:sldId id="836" r:id="rId39"/>
    <p:sldId id="838" r:id="rId40"/>
    <p:sldId id="839" r:id="rId41"/>
    <p:sldId id="903" r:id="rId42"/>
    <p:sldId id="904" r:id="rId43"/>
    <p:sldId id="840" r:id="rId44"/>
    <p:sldId id="841" r:id="rId45"/>
    <p:sldId id="842" r:id="rId46"/>
    <p:sldId id="843" r:id="rId47"/>
    <p:sldId id="844" r:id="rId48"/>
    <p:sldId id="846" r:id="rId49"/>
    <p:sldId id="847" r:id="rId50"/>
    <p:sldId id="848" r:id="rId51"/>
    <p:sldId id="281" r:id="rId52"/>
    <p:sldId id="845" r:id="rId53"/>
    <p:sldId id="851" r:id="rId54"/>
    <p:sldId id="852" r:id="rId55"/>
    <p:sldId id="853" r:id="rId56"/>
    <p:sldId id="854" r:id="rId57"/>
    <p:sldId id="857" r:id="rId58"/>
    <p:sldId id="906" r:id="rId59"/>
    <p:sldId id="856" r:id="rId60"/>
    <p:sldId id="858" r:id="rId61"/>
    <p:sldId id="859" r:id="rId62"/>
    <p:sldId id="860" r:id="rId63"/>
    <p:sldId id="862" r:id="rId64"/>
    <p:sldId id="861" r:id="rId65"/>
    <p:sldId id="863" r:id="rId66"/>
    <p:sldId id="864" r:id="rId67"/>
    <p:sldId id="865" r:id="rId68"/>
    <p:sldId id="867" r:id="rId69"/>
    <p:sldId id="866" r:id="rId70"/>
    <p:sldId id="868" r:id="rId71"/>
    <p:sldId id="870" r:id="rId72"/>
    <p:sldId id="871" r:id="rId73"/>
    <p:sldId id="869" r:id="rId74"/>
    <p:sldId id="872" r:id="rId75"/>
    <p:sldId id="873" r:id="rId76"/>
    <p:sldId id="874" r:id="rId77"/>
    <p:sldId id="875" r:id="rId78"/>
    <p:sldId id="876" r:id="rId79"/>
    <p:sldId id="877" r:id="rId80"/>
    <p:sldId id="905" r:id="rId81"/>
    <p:sldId id="893" r:id="rId82"/>
    <p:sldId id="849" r:id="rId83"/>
    <p:sldId id="850" r:id="rId84"/>
    <p:sldId id="374" r:id="rId85"/>
    <p:sldId id="795" r:id="rId86"/>
    <p:sldId id="878" r:id="rId87"/>
    <p:sldId id="907" r:id="rId88"/>
    <p:sldId id="879" r:id="rId89"/>
    <p:sldId id="880" r:id="rId90"/>
    <p:sldId id="881" r:id="rId91"/>
    <p:sldId id="882" r:id="rId92"/>
    <p:sldId id="883" r:id="rId93"/>
    <p:sldId id="884" r:id="rId94"/>
    <p:sldId id="885" r:id="rId95"/>
    <p:sldId id="886" r:id="rId96"/>
    <p:sldId id="887" r:id="rId97"/>
    <p:sldId id="888" r:id="rId98"/>
    <p:sldId id="889" r:id="rId99"/>
    <p:sldId id="892" r:id="rId100"/>
    <p:sldId id="759" r:id="rId101"/>
    <p:sldId id="760" r:id="rId102"/>
    <p:sldId id="895" r:id="rId103"/>
    <p:sldId id="275" r:id="rId10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2023-09-20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4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3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9.png"/><Relationship Id="rId4" Type="http://schemas.openxmlformats.org/officeDocument/2006/relationships/image" Target="../media/image126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4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4900"/>
            <a:ext cx="10803333" cy="541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6667500"/>
            <a:ext cx="4041913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5" y="8877300"/>
            <a:ext cx="1981200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8392061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이미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오버라이딩 하여 값을 비교 하고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282951" y="1409700"/>
            <a:ext cx="17019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활용하여 어떠한 객체 든지 담아 둘 수 있는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Box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getter, setter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만들자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90" y="3322874"/>
            <a:ext cx="8873006" cy="3039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914" y="3384787"/>
            <a:ext cx="3381087" cy="12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985" y="1623646"/>
            <a:ext cx="6723185" cy="6706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1638300"/>
            <a:ext cx="6723185" cy="67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8700"/>
            <a:ext cx="9184162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3533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비교시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2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828800" y="13335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문자열로 반환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4100"/>
            <a:ext cx="8855943" cy="4038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381500"/>
            <a:ext cx="5405893" cy="18669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15600" y="5749290"/>
            <a:ext cx="3429000" cy="1745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258800" y="529209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79142" y="7730490"/>
            <a:ext cx="12403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메모리 주소를 기반으로 생성한 해시코드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23900"/>
            <a:ext cx="8915400" cy="5669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515100"/>
            <a:ext cx="6096000" cy="152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6819900"/>
            <a:ext cx="1600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91624"/>
            <a:ext cx="8687046" cy="57020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799" y="6515100"/>
            <a:ext cx="759853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11064240" cy="167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6979503"/>
            <a:ext cx="169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이미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33824"/>
            <a:ext cx="3128266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04900"/>
            <a:ext cx="9075783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619500"/>
            <a:ext cx="713863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B0262-64A2-671B-A8CC-1CFF88A62B2E}"/>
              </a:ext>
            </a:extLst>
          </p:cNvPr>
          <p:cNvSpPr txBox="1"/>
          <p:nvPr/>
        </p:nvSpPr>
        <p:spPr>
          <a:xfrm>
            <a:off x="2667000" y="723900"/>
            <a:ext cx="14057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나는 사용할 일이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없을거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하면 좋은가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306E84-4D29-1398-4437-D782E30E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75"/>
            <a:ext cx="7989713" cy="2895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BB84ABC-1109-156D-F839-BAA700E18AEF}"/>
              </a:ext>
            </a:extLst>
          </p:cNvPr>
          <p:cNvGrpSpPr/>
          <p:nvPr/>
        </p:nvGrpSpPr>
        <p:grpSpPr>
          <a:xfrm>
            <a:off x="8423004" y="3539057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1A35FF99-36D0-5DC2-EACE-F80F1A1182B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4A54511F-FE34-3CBA-12E5-AFD734C85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3089B4BC-F467-4D71-BB9C-AD3343DB7DE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02E17603-2B6B-E050-FFCC-C9C0F646A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33CFDA92-7CA1-1C26-DD44-0BC006F2F43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2E92A97-8512-07FC-5625-39CC789BC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D7A272F-9015-887D-94EA-A136B008A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85" y="5894295"/>
            <a:ext cx="8151606" cy="10399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EA927F-2348-6A94-5807-00CD27733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891" y="2476500"/>
            <a:ext cx="6465691" cy="34939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54A3D6-9C6B-B214-EFF7-23FBD8F81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891" y="6252378"/>
            <a:ext cx="8151606" cy="1039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642339-8BF7-F6E0-77C8-9D88B3B3E8B3}"/>
              </a:ext>
            </a:extLst>
          </p:cNvPr>
          <p:cNvSpPr txBox="1"/>
          <p:nvPr/>
        </p:nvSpPr>
        <p:spPr>
          <a:xfrm>
            <a:off x="1544501" y="8348562"/>
            <a:ext cx="144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 이용하는 다른 라이브러리들을 편하게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0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Object.clone()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828800" y="13335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복사한다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BEEAEF-0441-8174-099A-C180A76A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83030"/>
            <a:ext cx="10534124" cy="47130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5F1FF0-DD8C-ED43-5780-2CF521F5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743" y="7037744"/>
            <a:ext cx="9589260" cy="26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9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8437E3-7829-8352-FDF9-6A73A4FB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14" y="342900"/>
            <a:ext cx="11808371" cy="533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FDC28B-062B-1FC4-7889-AA74B9DA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14" y="5981700"/>
            <a:ext cx="1188719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0D25DD-6C6A-051E-B3B6-47B5F0B7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857" y="114300"/>
            <a:ext cx="6892789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427976-D452-4FFD-AEEA-42BB9BFC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7" y="114300"/>
            <a:ext cx="8280396" cy="1295400"/>
          </a:xfrm>
          <a:prstGeom prst="rect">
            <a:avLst/>
          </a:prstGeom>
        </p:spPr>
      </p:pic>
      <p:grpSp>
        <p:nvGrpSpPr>
          <p:cNvPr id="8" name="그룹 1018">
            <a:extLst>
              <a:ext uri="{FF2B5EF4-FFF2-40B4-BE49-F238E27FC236}">
                <a16:creationId xmlns:a16="http://schemas.microsoft.com/office/drawing/2014/main" id="{116688EC-8864-7279-F0B7-DF44D1D61BB7}"/>
              </a:ext>
            </a:extLst>
          </p:cNvPr>
          <p:cNvGrpSpPr/>
          <p:nvPr/>
        </p:nvGrpSpPr>
        <p:grpSpPr>
          <a:xfrm>
            <a:off x="533400" y="22972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59000AE-FF0F-4D10-2846-20680C082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3FB2BA-A4EA-F4F9-5C5A-11F5A3E1C298}"/>
              </a:ext>
            </a:extLst>
          </p:cNvPr>
          <p:cNvSpPr txBox="1"/>
          <p:nvPr/>
        </p:nvSpPr>
        <p:spPr>
          <a:xfrm>
            <a:off x="1585687" y="1482428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37D63-936B-CEC2-E5F6-35623DCBAF21}"/>
              </a:ext>
            </a:extLst>
          </p:cNvPr>
          <p:cNvSpPr txBox="1"/>
          <p:nvPr/>
        </p:nvSpPr>
        <p:spPr>
          <a:xfrm>
            <a:off x="976368" y="250040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BE25D67-77F0-481A-8A68-CE2F6214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39836"/>
              </p:ext>
            </p:extLst>
          </p:nvPr>
        </p:nvGraphicFramePr>
        <p:xfrm>
          <a:off x="470187" y="4268143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B38CEE-CC31-221E-9E72-6F16A671BC78}"/>
              </a:ext>
            </a:extLst>
          </p:cNvPr>
          <p:cNvGrpSpPr/>
          <p:nvPr/>
        </p:nvGrpSpPr>
        <p:grpSpPr>
          <a:xfrm>
            <a:off x="4923518" y="2297200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77130755-9B8B-E001-4004-949CEF80C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A29938-8369-9DFE-67E6-103B607D477F}"/>
              </a:ext>
            </a:extLst>
          </p:cNvPr>
          <p:cNvSpPr txBox="1"/>
          <p:nvPr/>
        </p:nvSpPr>
        <p:spPr>
          <a:xfrm>
            <a:off x="5975805" y="1482428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AF02C-9707-E858-2503-9A2E1A449457}"/>
              </a:ext>
            </a:extLst>
          </p:cNvPr>
          <p:cNvSpPr txBox="1"/>
          <p:nvPr/>
        </p:nvSpPr>
        <p:spPr>
          <a:xfrm>
            <a:off x="5366486" y="250040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549D185-0ED0-1D28-25BA-13FF9F2CD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3644"/>
              </p:ext>
            </p:extLst>
          </p:nvPr>
        </p:nvGraphicFramePr>
        <p:xfrm>
          <a:off x="4912178" y="4229100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B32426-261B-F8DC-FFAF-6121C6AC0E10}"/>
              </a:ext>
            </a:extLst>
          </p:cNvPr>
          <p:cNvCxnSpPr>
            <a:cxnSpLocks/>
          </p:cNvCxnSpPr>
          <p:nvPr/>
        </p:nvCxnSpPr>
        <p:spPr>
          <a:xfrm>
            <a:off x="3733800" y="510902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71673A-6ED1-B520-A127-C45583D85678}"/>
              </a:ext>
            </a:extLst>
          </p:cNvPr>
          <p:cNvCxnSpPr>
            <a:cxnSpLocks/>
          </p:cNvCxnSpPr>
          <p:nvPr/>
        </p:nvCxnSpPr>
        <p:spPr>
          <a:xfrm>
            <a:off x="3657600" y="5753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6F0C3C-6E45-F932-7C72-060070E99526}"/>
              </a:ext>
            </a:extLst>
          </p:cNvPr>
          <p:cNvCxnSpPr>
            <a:cxnSpLocks/>
          </p:cNvCxnSpPr>
          <p:nvPr/>
        </p:nvCxnSpPr>
        <p:spPr>
          <a:xfrm>
            <a:off x="3657600" y="6438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그룹 1018">
            <a:extLst>
              <a:ext uri="{FF2B5EF4-FFF2-40B4-BE49-F238E27FC236}">
                <a16:creationId xmlns:a16="http://schemas.microsoft.com/office/drawing/2014/main" id="{45716D9D-72C4-CC8F-7FC1-C1E5478F126E}"/>
              </a:ext>
            </a:extLst>
          </p:cNvPr>
          <p:cNvGrpSpPr/>
          <p:nvPr/>
        </p:nvGrpSpPr>
        <p:grpSpPr>
          <a:xfrm>
            <a:off x="10399944" y="2334314"/>
            <a:ext cx="3393622" cy="1114286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id="{F02B6700-5A86-97A6-EDB2-F9DCA31E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246D4BB-04F4-37AF-0833-49B930D719BF}"/>
              </a:ext>
            </a:extLst>
          </p:cNvPr>
          <p:cNvSpPr txBox="1"/>
          <p:nvPr/>
        </p:nvSpPr>
        <p:spPr>
          <a:xfrm>
            <a:off x="11452231" y="1541471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62CA16-629D-57E8-BF5F-BF162268C691}"/>
              </a:ext>
            </a:extLst>
          </p:cNvPr>
          <p:cNvSpPr txBox="1"/>
          <p:nvPr/>
        </p:nvSpPr>
        <p:spPr>
          <a:xfrm>
            <a:off x="10842912" y="25375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9C09BE4-ABF4-A467-C040-F759A57A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2641"/>
              </p:ext>
            </p:extLst>
          </p:nvPr>
        </p:nvGraphicFramePr>
        <p:xfrm>
          <a:off x="12457345" y="4324228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0" name="그룹 1018">
            <a:extLst>
              <a:ext uri="{FF2B5EF4-FFF2-40B4-BE49-F238E27FC236}">
                <a16:creationId xmlns:a16="http://schemas.microsoft.com/office/drawing/2014/main" id="{B0FB5789-0623-06C0-2104-6CF564CFFA8F}"/>
              </a:ext>
            </a:extLst>
          </p:cNvPr>
          <p:cNvGrpSpPr/>
          <p:nvPr/>
        </p:nvGrpSpPr>
        <p:grpSpPr>
          <a:xfrm>
            <a:off x="14588363" y="2324100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D689C697-A8D7-015B-0AED-B5D76742E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CA2D30-43F6-3413-7BE0-A5CE4C4873B4}"/>
              </a:ext>
            </a:extLst>
          </p:cNvPr>
          <p:cNvSpPr txBox="1"/>
          <p:nvPr/>
        </p:nvSpPr>
        <p:spPr>
          <a:xfrm>
            <a:off x="15640650" y="1531257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032DA5-1720-22CC-D1A9-40C286739D26}"/>
              </a:ext>
            </a:extLst>
          </p:cNvPr>
          <p:cNvSpPr txBox="1"/>
          <p:nvPr/>
        </p:nvSpPr>
        <p:spPr>
          <a:xfrm>
            <a:off x="15031331" y="252730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A204D2-8F72-61DD-96AE-56ECA44F0FBD}"/>
              </a:ext>
            </a:extLst>
          </p:cNvPr>
          <p:cNvCxnSpPr>
            <a:cxnSpLocks/>
          </p:cNvCxnSpPr>
          <p:nvPr/>
        </p:nvCxnSpPr>
        <p:spPr>
          <a:xfrm>
            <a:off x="13639800" y="283557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4343400" y="1530396"/>
            <a:ext cx="12255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기본클래스 및 제네릭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254FE7-23BD-E333-A9F3-0F563169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5" y="1714500"/>
            <a:ext cx="6781800" cy="4825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49314-547F-4955-1DD6-916EC04AA3FB}"/>
              </a:ext>
            </a:extLst>
          </p:cNvPr>
          <p:cNvSpPr txBox="1"/>
          <p:nvPr/>
        </p:nvSpPr>
        <p:spPr>
          <a:xfrm>
            <a:off x="1273964" y="674370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있다면서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B2463-9920-8FF7-F5CB-13142355DE0A}"/>
              </a:ext>
            </a:extLst>
          </p:cNvPr>
          <p:cNvSpPr txBox="1"/>
          <p:nvPr/>
        </p:nvSpPr>
        <p:spPr>
          <a:xfrm>
            <a:off x="9570385" y="6667501"/>
            <a:ext cx="8706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보니 보인다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B335D-C2D4-9B00-7FD8-5502538CD423}"/>
              </a:ext>
            </a:extLst>
          </p:cNvPr>
          <p:cNvSpPr txBox="1"/>
          <p:nvPr/>
        </p:nvSpPr>
        <p:spPr>
          <a:xfrm>
            <a:off x="1303272" y="7962901"/>
            <a:ext cx="1186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clone(), finalize()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26BE3C-DFE9-621C-5826-540774F9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2" y="800100"/>
            <a:ext cx="7031938" cy="112406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48C20F-00AE-D70A-683F-C127D2537534}"/>
              </a:ext>
            </a:extLst>
          </p:cNvPr>
          <p:cNvGrpSpPr/>
          <p:nvPr/>
        </p:nvGrpSpPr>
        <p:grpSpPr>
          <a:xfrm>
            <a:off x="9590314" y="288723"/>
            <a:ext cx="6629401" cy="6036342"/>
            <a:chOff x="9590314" y="288723"/>
            <a:chExt cx="6629401" cy="603634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6A0427-63AB-6EA0-68D8-046DA9BE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0315" y="1001644"/>
              <a:ext cx="6629400" cy="532342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123B8D2-ED55-E27C-266B-913E7E1C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90314" y="288723"/>
              <a:ext cx="3849129" cy="707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89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29" y="266700"/>
            <a:ext cx="11233452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29" y="3027086"/>
            <a:ext cx="10114671" cy="1964014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10006" y="2314895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391400" y="21717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접근제어를 넓게 확장은 가능하다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7729" y="3519561"/>
            <a:ext cx="135167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529" y="8296422"/>
            <a:ext cx="10634937" cy="1190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972626" y="6926816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Cloneable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구현하지 않으면 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사용시 예외를 발생시킨다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7027" y="7267895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3710" y="4766112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7729" y="5420113"/>
            <a:ext cx="6407038" cy="135177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85580" y="5948371"/>
            <a:ext cx="1515020" cy="56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277426" y="5372100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공변반환타입이 적용되기에 본인타입으로 변경하여도 오버라이딩 가능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4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32" grpId="0" animBg="1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최종완성된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857500"/>
            <a:ext cx="9734550" cy="6477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A7BB6A-E1EF-BA2E-B7E6-63D9F775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414992"/>
            <a:ext cx="12275424" cy="13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1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AD3421-52C9-E5B4-C17E-7BEAEF2E12B5}"/>
              </a:ext>
            </a:extLst>
          </p:cNvPr>
          <p:cNvSpPr txBox="1"/>
          <p:nvPr/>
        </p:nvSpPr>
        <p:spPr>
          <a:xfrm>
            <a:off x="3886200" y="133350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멤버변수로 객체를 가지고 있으면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E3108C-0AB1-C685-4D3A-032BB86F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62300"/>
            <a:ext cx="15736385" cy="495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47FB45-7828-9E36-C3C4-ED0AF8571E16}"/>
              </a:ext>
            </a:extLst>
          </p:cNvPr>
          <p:cNvSpPr/>
          <p:nvPr/>
        </p:nvSpPr>
        <p:spPr>
          <a:xfrm>
            <a:off x="3657600" y="6896100"/>
            <a:ext cx="4572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59D41599-93DD-231B-1C10-5C1860111F2B}"/>
              </a:ext>
            </a:extLst>
          </p:cNvPr>
          <p:cNvGrpSpPr/>
          <p:nvPr/>
        </p:nvGrpSpPr>
        <p:grpSpPr>
          <a:xfrm>
            <a:off x="4753882" y="77667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BD09AB9-3113-AC2C-288F-437BA5C0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42DC96-CFB0-E9E9-4F4E-156D481A3F52}"/>
              </a:ext>
            </a:extLst>
          </p:cNvPr>
          <p:cNvSpPr txBox="1"/>
          <p:nvPr/>
        </p:nvSpPr>
        <p:spPr>
          <a:xfrm>
            <a:off x="5806169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77B2D-975E-C915-2472-307092363B89}"/>
              </a:ext>
            </a:extLst>
          </p:cNvPr>
          <p:cNvSpPr txBox="1"/>
          <p:nvPr/>
        </p:nvSpPr>
        <p:spPr>
          <a:xfrm>
            <a:off x="5196850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914C96-15E3-3255-1DDB-2BB3683B3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02839"/>
              </p:ext>
            </p:extLst>
          </p:nvPr>
        </p:nvGraphicFramePr>
        <p:xfrm>
          <a:off x="4690669" y="2747615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0x001b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BD4A0527-7D5E-A24F-16D1-135C1E61BE91}"/>
              </a:ext>
            </a:extLst>
          </p:cNvPr>
          <p:cNvGrpSpPr/>
          <p:nvPr/>
        </p:nvGrpSpPr>
        <p:grpSpPr>
          <a:xfrm>
            <a:off x="9144000" y="776672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CE5ABE3F-DC28-C454-4AE0-33ED0181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860205-649C-75EE-28BC-1D8E6BE71E3E}"/>
              </a:ext>
            </a:extLst>
          </p:cNvPr>
          <p:cNvSpPr txBox="1"/>
          <p:nvPr/>
        </p:nvSpPr>
        <p:spPr>
          <a:xfrm>
            <a:off x="10196287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82A5F-EFD5-31A4-2774-AF22B49C31B8}"/>
              </a:ext>
            </a:extLst>
          </p:cNvPr>
          <p:cNvSpPr txBox="1"/>
          <p:nvPr/>
        </p:nvSpPr>
        <p:spPr>
          <a:xfrm>
            <a:off x="9586968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58BEA01-2B5D-4D9B-4070-79AEF52B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81933"/>
              </p:ext>
            </p:extLst>
          </p:nvPr>
        </p:nvGraphicFramePr>
        <p:xfrm>
          <a:off x="9132660" y="2708572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4073237-30E2-3F87-3832-5172FDBA5223}"/>
              </a:ext>
            </a:extLst>
          </p:cNvPr>
          <p:cNvCxnSpPr>
            <a:cxnSpLocks/>
          </p:cNvCxnSpPr>
          <p:nvPr/>
        </p:nvCxnSpPr>
        <p:spPr>
          <a:xfrm>
            <a:off x="7954282" y="35885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005439-CBD3-3B37-3BD2-8F3B79CBA10F}"/>
              </a:ext>
            </a:extLst>
          </p:cNvPr>
          <p:cNvCxnSpPr>
            <a:cxnSpLocks/>
          </p:cNvCxnSpPr>
          <p:nvPr/>
        </p:nvCxnSpPr>
        <p:spPr>
          <a:xfrm>
            <a:off x="7878082" y="42325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4DAC42-D73B-4E93-BCA5-56E5139823EA}"/>
              </a:ext>
            </a:extLst>
          </p:cNvPr>
          <p:cNvCxnSpPr>
            <a:cxnSpLocks/>
          </p:cNvCxnSpPr>
          <p:nvPr/>
        </p:nvCxnSpPr>
        <p:spPr>
          <a:xfrm>
            <a:off x="7878082" y="49183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359855-75B1-B5DE-BE65-F7D9BCEE692F}"/>
              </a:ext>
            </a:extLst>
          </p:cNvPr>
          <p:cNvCxnSpPr>
            <a:cxnSpLocks/>
          </p:cNvCxnSpPr>
          <p:nvPr/>
        </p:nvCxnSpPr>
        <p:spPr>
          <a:xfrm>
            <a:off x="7924800" y="56534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27D0E9-B383-0FAD-A0F2-DD2D2D57B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77077"/>
              </p:ext>
            </p:extLst>
          </p:nvPr>
        </p:nvGraphicFramePr>
        <p:xfrm>
          <a:off x="4611915" y="7940494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EC556CB-F307-8B19-4707-91F8EB4EDE59}"/>
              </a:ext>
            </a:extLst>
          </p:cNvPr>
          <p:cNvSpPr txBox="1"/>
          <p:nvPr/>
        </p:nvSpPr>
        <p:spPr>
          <a:xfrm>
            <a:off x="5173355" y="6946405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0x001b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C650477-68AF-0A1E-EC21-DEFB2CC05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38633"/>
              </p:ext>
            </p:extLst>
          </p:nvPr>
        </p:nvGraphicFramePr>
        <p:xfrm>
          <a:off x="9228364" y="7939511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F598C2-0FD7-5444-0FFE-325A8B0A49D7}"/>
              </a:ext>
            </a:extLst>
          </p:cNvPr>
          <p:cNvSpPr txBox="1"/>
          <p:nvPr/>
        </p:nvSpPr>
        <p:spPr>
          <a:xfrm>
            <a:off x="9789804" y="6945422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0xA010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B52F68-A542-0BE4-D9FC-6CB69B291482}"/>
              </a:ext>
            </a:extLst>
          </p:cNvPr>
          <p:cNvCxnSpPr>
            <a:cxnSpLocks/>
          </p:cNvCxnSpPr>
          <p:nvPr/>
        </p:nvCxnSpPr>
        <p:spPr>
          <a:xfrm flipV="1">
            <a:off x="10599058" y="5753100"/>
            <a:ext cx="221342" cy="1163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14" y="947846"/>
            <a:ext cx="9675755" cy="349080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38204"/>
              </p:ext>
            </p:extLst>
          </p:nvPr>
        </p:nvGraphicFramePr>
        <p:xfrm>
          <a:off x="10134600" y="779145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1189"/>
              </p:ext>
            </p:extLst>
          </p:nvPr>
        </p:nvGraphicFramePr>
        <p:xfrm>
          <a:off x="14706600" y="779145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471687" y="6453758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877800" y="573405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177898" y="665695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134557" y="736484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841415" y="739988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6043174"/>
            <a:ext cx="2667000" cy="28614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4606132"/>
            <a:ext cx="2756085" cy="12945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1" y="876300"/>
            <a:ext cx="8112146" cy="47053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3512393"/>
            <a:ext cx="6202913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057400" y="7429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주소값만 복사할게 아니라 메모리 자체를 새로 할당하여 복사를 해야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3619500"/>
            <a:ext cx="1838325" cy="1336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1060751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35100"/>
              </p:ext>
            </p:extLst>
          </p:nvPr>
        </p:nvGraphicFramePr>
        <p:xfrm>
          <a:off x="833511" y="400050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65429"/>
              </p:ext>
            </p:extLst>
          </p:nvPr>
        </p:nvGraphicFramePr>
        <p:xfrm>
          <a:off x="5405511" y="400050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3170598" y="2662808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576711" y="19431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876809" y="28660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33468" y="357389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540326" y="360893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61075"/>
              </p:ext>
            </p:extLst>
          </p:nvPr>
        </p:nvGraphicFramePr>
        <p:xfrm>
          <a:off x="9753600" y="4012323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18295"/>
              </p:ext>
            </p:extLst>
          </p:nvPr>
        </p:nvGraphicFramePr>
        <p:xfrm>
          <a:off x="14325600" y="4012322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560378" y="2434208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66491" y="17145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66589" y="26374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1356626" y="3345294"/>
            <a:ext cx="396931" cy="2193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056178" y="2434208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462291" y="17145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17261" y="2650986"/>
            <a:ext cx="1528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789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5711978" y="3219952"/>
            <a:ext cx="449937" cy="231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035338" y="6394049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958711" y="6438900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37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897"/>
            <a:ext cx="10903676" cy="701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1196588"/>
            <a:ext cx="6848851" cy="3032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4533900"/>
            <a:ext cx="3048000" cy="17145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486D745-5468-2EEF-414A-4FE9CF99F750}"/>
              </a:ext>
            </a:extLst>
          </p:cNvPr>
          <p:cNvCxnSpPr>
            <a:cxnSpLocks/>
          </p:cNvCxnSpPr>
          <p:nvPr/>
        </p:nvCxnSpPr>
        <p:spPr>
          <a:xfrm>
            <a:off x="7543800" y="7277100"/>
            <a:ext cx="762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02F56F-127B-2769-ACD3-B3540F5EFA45}"/>
              </a:ext>
            </a:extLst>
          </p:cNvPr>
          <p:cNvSpPr/>
          <p:nvPr/>
        </p:nvSpPr>
        <p:spPr>
          <a:xfrm>
            <a:off x="3089638" y="6819900"/>
            <a:ext cx="79664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C00C9-3087-4301-ADB3-91967DA47A3F}"/>
              </a:ext>
            </a:extLst>
          </p:cNvPr>
          <p:cNvSpPr txBox="1"/>
          <p:nvPr/>
        </p:nvSpPr>
        <p:spPr>
          <a:xfrm>
            <a:off x="152400" y="8704943"/>
            <a:ext cx="179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좀더 객체지향적이다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4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423182" y="7200900"/>
            <a:ext cx="1684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기본적으로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하여  구현해놨다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2" y="495300"/>
            <a:ext cx="7620000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클래스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5581"/>
            <a:ext cx="6858000" cy="544451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1543" y="311335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48200" y="2621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8943" y="79630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7471382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이라고 생각하면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71630" y="1311668"/>
            <a:ext cx="1123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대신 문자열을 쉽게 다룰수 있는 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50345" y="9056895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상수이므로 값을 변경할수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8404470"/>
            <a:ext cx="302143" cy="65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36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??????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 되던데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357024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962422"/>
            <a:ext cx="2507358" cy="1038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991100"/>
            <a:ext cx="12402726" cy="29501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600" y="5372100"/>
            <a:ext cx="2418522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19200" y="8516364"/>
            <a:ext cx="1605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수정이 아니라 새로운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만드는것이다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1668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문자열의 수정이 잦다면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StringBuffer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13868777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6588538"/>
            <a:ext cx="1905000" cy="11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0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클래스니깐 생성자를 통해 객체 생성도 할수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47900"/>
            <a:ext cx="9402097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2" y="3932088"/>
            <a:ext cx="8048633" cy="1440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90600" y="6438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뭐가 다른걸까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28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"/>
            <a:ext cx="8048633" cy="14400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709454"/>
            <a:ext cx="3429000" cy="77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74576" y="910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48832" y="419100"/>
            <a:ext cx="8639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상수를 만들고 그 주소를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 넘겨준다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193833" y="32070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274513" y="2476500"/>
            <a:ext cx="3708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422433" y="346047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372600" y="320294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179902" y="2472397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601200" y="345636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547022" y="2857500"/>
            <a:ext cx="2875411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03696"/>
            <a:ext cx="8702946" cy="1183180"/>
          </a:xfrm>
          <a:prstGeom prst="rect">
            <a:avLst/>
          </a:prstGeom>
        </p:spPr>
      </p:pic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83910" y="5388537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91212" y="465799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12510" y="56419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889700" y="3010299"/>
            <a:ext cx="2606693" cy="272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48" y="7220619"/>
            <a:ext cx="9978189" cy="1219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462" y="7216485"/>
            <a:ext cx="2395338" cy="12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500"/>
            <a:ext cx="972589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2705100"/>
            <a:ext cx="2303585" cy="1371600"/>
          </a:xfrm>
          <a:prstGeom prst="rect">
            <a:avLst/>
          </a:prstGeom>
        </p:spPr>
      </p:pic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98378" y="6010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026978" y="62638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036767" y="6053797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844069" y="532325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65367" y="630722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11189" y="6484228"/>
            <a:ext cx="4409676" cy="62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348077" y="823939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55379" y="7508843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576677" y="8492815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3867" y="8584834"/>
            <a:ext cx="4209133" cy="140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8372614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991600" y="86260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448800" y="5094070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68277" y="76612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/>
      <p:bldP spid="17" grpId="0"/>
      <p:bldP spid="21" grpId="0"/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9453186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비교연산자를 이용한 문자열 비교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4838700"/>
            <a:ext cx="357603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7571874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68" y="5000061"/>
            <a:ext cx="1929618" cy="204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" y="7886700"/>
            <a:ext cx="1775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물려준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단순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실질적인 데이터를 비교하도록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3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371600" y="7810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비교를 한다는것은 내용을 비교할 목적이다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equals()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사용하자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8921531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82049"/>
            <a:ext cx="3657600" cy="23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0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629" y="40696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19300"/>
            <a:ext cx="6757792" cy="198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3940"/>
            <a:ext cx="7745266" cy="1064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4416178"/>
            <a:ext cx="8731338" cy="12665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210300"/>
            <a:ext cx="7709338" cy="914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6210300"/>
            <a:ext cx="1564788" cy="15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java.lang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931414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없이 그냥 사용해왔다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699"/>
            <a:ext cx="9959117" cy="7259249"/>
          </a:xfrm>
          <a:prstGeom prst="rect">
            <a:avLst/>
          </a:prstGeom>
        </p:spPr>
      </p:pic>
      <p:grpSp>
        <p:nvGrpSpPr>
          <p:cNvPr id="2" name="그룹 1008">
            <a:extLst>
              <a:ext uri="{FF2B5EF4-FFF2-40B4-BE49-F238E27FC236}">
                <a16:creationId xmlns:a16="http://schemas.microsoft.com/office/drawing/2014/main" id="{FB82B1D5-5828-C585-FD06-46C4619C1854}"/>
              </a:ext>
            </a:extLst>
          </p:cNvPr>
          <p:cNvGrpSpPr/>
          <p:nvPr/>
        </p:nvGrpSpPr>
        <p:grpSpPr>
          <a:xfrm>
            <a:off x="11277600" y="4152900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6858A2F7-11A7-38A9-28A3-1C9D696D2B42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9" name="Object 29">
                <a:extLst>
                  <a:ext uri="{FF2B5EF4-FFF2-40B4-BE49-F238E27FC236}">
                    <a16:creationId xmlns:a16="http://schemas.microsoft.com/office/drawing/2014/main" id="{30A9C093-8F6B-6788-8E1C-1D6159C93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" name="그룹 1010">
              <a:extLst>
                <a:ext uri="{FF2B5EF4-FFF2-40B4-BE49-F238E27FC236}">
                  <a16:creationId xmlns:a16="http://schemas.microsoft.com/office/drawing/2014/main" id="{4413460C-67E7-8D09-30BD-7CB7E2F8E9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8" name="Object 32">
                <a:extLst>
                  <a:ext uri="{FF2B5EF4-FFF2-40B4-BE49-F238E27FC236}">
                    <a16:creationId xmlns:a16="http://schemas.microsoft.com/office/drawing/2014/main" id="{00BF7B9E-EEF6-A311-AEC7-617BB32DC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" name="그룹 1011">
              <a:extLst>
                <a:ext uri="{FF2B5EF4-FFF2-40B4-BE49-F238E27FC236}">
                  <a16:creationId xmlns:a16="http://schemas.microsoft.com/office/drawing/2014/main" id="{EB328DC4-0F82-563A-C82E-D8BD7D2049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6" name="Object 35">
                <a:extLst>
                  <a:ext uri="{FF2B5EF4-FFF2-40B4-BE49-F238E27FC236}">
                    <a16:creationId xmlns:a16="http://schemas.microsoft.com/office/drawing/2014/main" id="{2264D649-4B56-498E-57A8-263E38E9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BF62E2-A20B-BCE7-1687-7AC1301C57ED}"/>
              </a:ext>
            </a:extLst>
          </p:cNvPr>
          <p:cNvSpPr txBox="1"/>
          <p:nvPr/>
        </p:nvSpPr>
        <p:spPr>
          <a:xfrm>
            <a:off x="12146510" y="4126585"/>
            <a:ext cx="682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기본으로 </a:t>
            </a:r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해준다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628" y="406960"/>
            <a:ext cx="1074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String.join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String.split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524000" y="1409700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구분자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기준으로 합치거나 나눈다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8900"/>
            <a:ext cx="6912864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628900"/>
            <a:ext cx="2057400" cy="2175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1466"/>
            <a:ext cx="7340310" cy="15256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142" y="6057082"/>
            <a:ext cx="4282488" cy="8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0FB477-90E9-9773-A83F-B0013E3D54B9}"/>
              </a:ext>
            </a:extLst>
          </p:cNvPr>
          <p:cNvSpPr txBox="1"/>
          <p:nvPr/>
        </p:nvSpPr>
        <p:spPr>
          <a:xfrm>
            <a:off x="1066628" y="406960"/>
            <a:ext cx="1074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String.indexOf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24CB73-921D-DA72-CD16-3F2C378B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36429"/>
            <a:ext cx="12278268" cy="457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C809AD-8906-6C3F-4AB2-2B3647FD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7037029"/>
            <a:ext cx="2565400" cy="2068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D4CC90-F20F-FD3D-8CEE-4017700073EC}"/>
              </a:ext>
            </a:extLst>
          </p:cNvPr>
          <p:cNvSpPr txBox="1"/>
          <p:nvPr/>
        </p:nvSpPr>
        <p:spPr>
          <a:xfrm>
            <a:off x="1676400" y="1299943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문자열을 찾아 시작위치를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223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32339-668A-A8A5-9EA9-776DDE523DF9}"/>
              </a:ext>
            </a:extLst>
          </p:cNvPr>
          <p:cNvSpPr txBox="1"/>
          <p:nvPr/>
        </p:nvSpPr>
        <p:spPr>
          <a:xfrm>
            <a:off x="1588698" y="1485900"/>
            <a:ext cx="1775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위치까지는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필요없고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포함되어 있는지 여부만 확인하고 싶으면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AA8F93-460A-6411-CD5E-4ED95272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98" y="2193786"/>
            <a:ext cx="13263045" cy="5329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1178E1-B05F-83D8-7E94-AD3CAA15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98" y="7658100"/>
            <a:ext cx="3440502" cy="25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629" y="406960"/>
            <a:ext cx="563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Warpper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524000" y="1333500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타입들을 클래스화 한것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50331"/>
              </p:ext>
            </p:extLst>
          </p:nvPr>
        </p:nvGraphicFramePr>
        <p:xfrm>
          <a:off x="6477000" y="2781300"/>
          <a:ext cx="348479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Character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Integer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960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0" y="4000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만든걸까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52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69588" y="571500"/>
            <a:ext cx="1226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클래스화 하여 다양한 메서드들을 제공한다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206218"/>
            <a:ext cx="2362200" cy="1566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42114"/>
            <a:ext cx="7673024" cy="39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0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09800" y="585594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제너릭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클래스 타입을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요구할때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9324975" cy="1676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196013" y="4150898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976510"/>
            <a:ext cx="9401527" cy="26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447800" y="13335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1.Point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981200" y="2307102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x, int y, int z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toString()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오버라이딩 하자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81500"/>
            <a:ext cx="8251989" cy="3581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4762500"/>
            <a:ext cx="6179934" cy="24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98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"/>
            <a:ext cx="7574422" cy="9829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3708" y="168812"/>
            <a:ext cx="7574422" cy="9829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3924300"/>
            <a:ext cx="7467600" cy="39016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3924300"/>
            <a:ext cx="7467600" cy="39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95400" y="114300"/>
            <a:ext cx="1394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문자열에서 원하는 문자열이 몇 개 포함되어 있는지 찾는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1925"/>
            <a:ext cx="8835683" cy="1971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3164"/>
            <a:ext cx="3113649" cy="2342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912" y="1648532"/>
            <a:ext cx="8619703" cy="84969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045" y="2181932"/>
            <a:ext cx="7431867" cy="701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31686" y="1825011"/>
            <a:ext cx="77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indexOf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886200" y="44577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자세히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95400" y="1143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Warrior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905000" y="1181100"/>
            <a:ext cx="167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id, int hp,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케릭터의 위치를 저장할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pt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clone()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오버라이딩 하시오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활용하여 얕은복사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깊은복사를 구현하시오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copy() 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deepCopy()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29100"/>
            <a:ext cx="10507798" cy="3962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0" y="5970563"/>
            <a:ext cx="470050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5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374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패키지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4724400" y="47625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5905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-&gt; java.lang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819400" y="3162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java.Util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209800" y="8763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난수를 생성 하는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429000" y="1943100"/>
            <a:ext cx="1295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Math.random()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(java.lang)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Random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(java.util)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48100"/>
            <a:ext cx="973053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09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295400" y="398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차이가 뭘까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85900"/>
            <a:ext cx="8610600" cy="3928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1" y="5753100"/>
            <a:ext cx="8975295" cy="2819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05400" y="3006298"/>
            <a:ext cx="21336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6314848"/>
            <a:ext cx="75438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882860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시드값을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1028699"/>
            <a:ext cx="10017641" cy="4970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0" y="1028700"/>
            <a:ext cx="2438400" cy="497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7581900"/>
            <a:ext cx="1668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생성자는 시간값을 시드로 사용하기에 항상 다른값이 나온다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11811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20955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8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14097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VS Random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81300"/>
            <a:ext cx="12696872" cy="312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76800" y="4305300"/>
            <a:ext cx="838200" cy="3352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677443"/>
            <a:ext cx="1386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내부에서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이용한다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20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F34D1-E12F-DB8C-E053-8245F335C97F}"/>
              </a:ext>
            </a:extLst>
          </p:cNvPr>
          <p:cNvSpPr txBox="1"/>
          <p:nvPr/>
        </p:nvSpPr>
        <p:spPr>
          <a:xfrm>
            <a:off x="762000" y="5715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Math.abs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Math.min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1C77BA-10CC-1DEA-CCFA-00786BDC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7249"/>
            <a:ext cx="9333670" cy="449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5733B1-8AC0-B8CB-9D7C-D675171A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438900"/>
            <a:ext cx="4434114" cy="33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646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2497"/>
            <a:ext cx="10406491" cy="647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039100"/>
            <a:ext cx="350274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5553214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100"/>
            <a:ext cx="9941821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Objec.equals()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04544"/>
            <a:ext cx="3412457" cy="206815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47664"/>
              </p:ext>
            </p:extLst>
          </p:nvPr>
        </p:nvGraphicFramePr>
        <p:xfrm>
          <a:off x="13944600" y="2552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83027"/>
              </p:ext>
            </p:extLst>
          </p:nvPr>
        </p:nvGraphicFramePr>
        <p:xfrm>
          <a:off x="13944599" y="52959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2628900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397469" y="2823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173030" y="1586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439400" y="5771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0x000C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214961" y="4533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51317" y="1208157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주소가 서로 같은지 비교 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earch.pstatic.net/common/?src=http%3A%2F%2Fcafefiles.naver.net%2F20150511_98%2Fskypremire_1431342436334DyLuf_PNG%2F1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"/>
            <a:ext cx="7315200" cy="94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01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40249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정수형 타입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2222357"/>
            <a:ext cx="16837766" cy="5943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067300"/>
            <a:ext cx="169101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6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62100"/>
            <a:ext cx="10207561" cy="53484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3695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3341757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부호를 의미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의보수 형태로 처리된다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88877" y="67166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65277" y="6362700"/>
            <a:ext cx="458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데이터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8336220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서로 연산을 수행한결과가 새로운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22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545666" y="1369755"/>
            <a:ext cx="1379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소수점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자리가 넘으면 오차가 발생하니 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41466" y="1232949"/>
            <a:ext cx="2057400" cy="1698846"/>
          </a:xfrm>
          <a:prstGeom prst="mathMultiply">
            <a:avLst>
              <a:gd name="adj1" fmla="val 114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3390900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오차가 발생한다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부동소수점의 태생적 한계이다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 이상의 데이터를 다루는 프로그램은 상당한 정밀도를 요하는 것이기에 오류 발생 가능성을 아예 없애야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D2D185-BAD7-AABF-FD5E-87A37265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329892"/>
            <a:ext cx="10851553" cy="2023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2372F6-3D07-DBF9-A11D-6D9AD0C3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7581900"/>
            <a:ext cx="6497490" cy="2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BigDecimal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402497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오차가 없는 실수를 구현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628900"/>
            <a:ext cx="16613338" cy="4648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819400" y="6819900"/>
            <a:ext cx="137160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" y="8503503"/>
            <a:ext cx="1379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값 변경시 새로운 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68199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40538" y="7503229"/>
            <a:ext cx="8182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76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800100"/>
            <a:ext cx="16569972" cy="533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6362700"/>
            <a:ext cx="9144000" cy="2286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172200" y="4991100"/>
            <a:ext cx="2286000" cy="407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48200" y="91059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리터럴 실수를 넘기면 오차가 발생한다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48600" y="454738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164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57300"/>
            <a:ext cx="12249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70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 &amp; 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057400" y="12573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날짜와 시간을 다루는 클래스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162893" y="4457700"/>
            <a:ext cx="2792228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743200" y="46609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92602" y="476038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6488695" y="4457700"/>
            <a:ext cx="2792228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620366" y="4660900"/>
            <a:ext cx="273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9718404" y="476038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1277600" y="4457700"/>
            <a:ext cx="2792228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353800" y="4660900"/>
            <a:ext cx="305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1685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5500"/>
            <a:ext cx="5621628" cy="137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36143" y="2968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27592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deprecated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30814"/>
            <a:ext cx="881202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85900"/>
            <a:ext cx="6585924" cy="182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2143" y="2206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4562" y="19431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불가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73614"/>
            <a:ext cx="6440700" cy="11650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28924" y="4111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1343" y="3848100"/>
            <a:ext cx="3203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싱글톤인가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곱셈 기호 10"/>
          <p:cNvSpPr/>
          <p:nvPr/>
        </p:nvSpPr>
        <p:spPr>
          <a:xfrm>
            <a:off x="9334562" y="326179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48124" y="5630670"/>
            <a:ext cx="9375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상속받아 구현해놓은 클래스들이 있는데 지역에 따라 다른 클래스를 객체화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307713"/>
            <a:ext cx="7805124" cy="14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4791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61840"/>
              </p:ext>
            </p:extLst>
          </p:nvPr>
        </p:nvGraphicFramePr>
        <p:xfrm>
          <a:off x="13944600" y="1790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1866900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397469" y="2061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173030" y="824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439400" y="5009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214961" y="3771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52022" y="2400300"/>
            <a:ext cx="763109" cy="23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3452022" y="2552701"/>
            <a:ext cx="915509" cy="2795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3051"/>
            <a:ext cx="9687137" cy="4174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10300"/>
            <a:ext cx="34856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286500"/>
            <a:ext cx="4318713" cy="291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1905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사용법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94631" y="85158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66231" y="8287231"/>
            <a:ext cx="255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월요일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20051"/>
            <a:ext cx="16653274" cy="49335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2628900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1736585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558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10491564" cy="419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531620"/>
            <a:ext cx="6364941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1905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시간차 계산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7754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191000" y="2628900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60*60*24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86400</a:t>
            </a:r>
            <a:endParaRPr lang="en-US" altLang="ko-KR" sz="6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6591300"/>
            <a:ext cx="1451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컴파일단계에서 미리 다 계산되어 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8001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 Date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변환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93991"/>
            <a:ext cx="11014364" cy="2971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438900"/>
            <a:ext cx="14666742" cy="12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894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8001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SimpleDateFormat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905500"/>
            <a:ext cx="7657399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1943100"/>
            <a:ext cx="1573257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55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6"/>
          <p:cNvGrpSpPr/>
          <p:nvPr/>
        </p:nvGrpSpPr>
        <p:grpSpPr>
          <a:xfrm>
            <a:off x="2195759" y="2430979"/>
            <a:ext cx="3829541" cy="3829541"/>
            <a:chOff x="10418078" y="3060643"/>
            <a:chExt cx="3829541" cy="3829541"/>
          </a:xfrm>
        </p:grpSpPr>
        <p:pic>
          <p:nvPicPr>
            <p:cNvPr id="15" name="Object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5715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067800" y="31623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ZonedDateTime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시간대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438400" y="3930252"/>
            <a:ext cx="3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405224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14772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92" y="342900"/>
            <a:ext cx="13389751" cy="6629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1063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5715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직접 생성하지 못한다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6" y="7001022"/>
            <a:ext cx="1873954" cy="31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74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31631"/>
            <a:ext cx="6172200" cy="18302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89322" y="814813"/>
            <a:ext cx="1597543" cy="427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337812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시작하는 메서드를 통해 특정 필드를 변경한다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60" y="3107414"/>
            <a:ext cx="7266094" cy="18074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4639730"/>
            <a:ext cx="1371600" cy="55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483727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자기 자신한테 다시 대입하는걸까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8121700"/>
            <a:ext cx="1581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내부는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정의되어 값 수정시 새로운 객체를 만든다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8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057400" y="4152900"/>
            <a:ext cx="1508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상수가 아니면 같은 자원을 동시에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값수정에 의해 오류가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발생할수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9454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15492202" cy="16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38500"/>
            <a:ext cx="4495800" cy="322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819900"/>
            <a:ext cx="159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패키지들은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DateTimeFormatter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이용하여 형식화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17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200400" y="4229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비교하여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만들순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73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17FFF-0F4D-A540-FC27-4E0B207287ED}"/>
              </a:ext>
            </a:extLst>
          </p:cNvPr>
          <p:cNvSpPr txBox="1"/>
          <p:nvPr/>
        </p:nvSpPr>
        <p:spPr>
          <a:xfrm>
            <a:off x="1066800" y="1181100"/>
            <a:ext cx="1615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Calendar,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SimpleDateFormat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활용하여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으로된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날짜 정보를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객체로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아래와 같이 출력해보자 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수정하여 출력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하지말것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1DE1A-5DBA-0818-E209-32CD54A0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3266539"/>
            <a:ext cx="2675681" cy="14478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86055053-3878-C739-01BC-CA2E8BA56E8F}"/>
              </a:ext>
            </a:extLst>
          </p:cNvPr>
          <p:cNvGrpSpPr/>
          <p:nvPr/>
        </p:nvGrpSpPr>
        <p:grpSpPr>
          <a:xfrm>
            <a:off x="8783502" y="3647539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72C55CE8-AA01-3EAF-2E0C-298207EDB2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3A529ABF-AD09-D108-E8D2-77C784119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47BD05B-DDB8-A0D6-9DEC-DF8044A6B4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13A792D9-E225-1057-E226-2BAFD25E6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03B3F73B-E92F-23E3-4F1A-48E3D473CE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70318CB7-AB71-A9C9-793F-D1DFDCEA1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3A956C5-2D8D-33C0-D987-2DE404AF2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650" y="3418939"/>
            <a:ext cx="6415547" cy="997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4B6B6E-903A-BB55-91D2-675CD851BC83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75786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81300"/>
            <a:ext cx="15718367" cy="3581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799" y="2781300"/>
            <a:ext cx="157183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95400" y="273903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219200" y="1181100"/>
            <a:ext cx="1676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getRandom(-5,10)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-5~10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값 하나를 반환한다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메서드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활용하라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숫자를 반환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, Math.abs()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절대값을 구하는 메서드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Math.min() 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낮은 숫자를 반환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숫자까지 포함하자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from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클경우도 처리되어야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getRandom(10,-5)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57900"/>
            <a:ext cx="14939473" cy="2590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648700"/>
            <a:ext cx="84353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27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11810639" cy="426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38425"/>
            <a:ext cx="8433467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23900"/>
            <a:ext cx="4857293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905000" y="36957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클래스나 메서드의 코딩시점이 아닌 사용하는 시점으로 타입선언을 미뤄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어떠한 타입이든 다 받을수 있는것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85" y="3848100"/>
            <a:ext cx="11888429" cy="1295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2985" y="4682485"/>
            <a:ext cx="762000" cy="796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2528" y="4176117"/>
            <a:ext cx="2060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599" y="5479137"/>
            <a:ext cx="19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8949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D90A0D-480D-4A23-C3D3-722D02F1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81455"/>
            <a:ext cx="10991491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E9178-C496-2BFF-EDE4-06D086532C2D}"/>
              </a:ext>
            </a:extLst>
          </p:cNvPr>
          <p:cNvSpPr txBox="1"/>
          <p:nvPr/>
        </p:nvSpPr>
        <p:spPr>
          <a:xfrm>
            <a:off x="2438400" y="6811322"/>
            <a:ext cx="1440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MyArrayList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만드는시점에는 어떤 타입의 객체들을 다룰지 정하지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A9EA1D-49D7-70CD-7689-65B8E41E39C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0972800" y="2232149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348A75-8D4F-9F3F-7BF4-1227F53D96AE}"/>
              </a:ext>
            </a:extLst>
          </p:cNvPr>
          <p:cNvSpPr txBox="1"/>
          <p:nvPr/>
        </p:nvSpPr>
        <p:spPr>
          <a:xfrm>
            <a:off x="12573000" y="254550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선언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7A4561-AADC-B979-6E66-7C06B068461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67200" y="3366592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14682C-765A-F881-0FD7-B187ED3E408C}"/>
              </a:ext>
            </a:extLst>
          </p:cNvPr>
          <p:cNvSpPr txBox="1"/>
          <p:nvPr/>
        </p:nvSpPr>
        <p:spPr>
          <a:xfrm>
            <a:off x="5867400" y="3679949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사용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100B0E-36EC-5B58-B569-FCC2E40DA8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63000" y="1154043"/>
            <a:ext cx="3276600" cy="534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6913A5-F413-A35F-84C6-B6DB481CA006}"/>
              </a:ext>
            </a:extLst>
          </p:cNvPr>
          <p:cNvSpPr txBox="1"/>
          <p:nvPr/>
        </p:nvSpPr>
        <p:spPr>
          <a:xfrm>
            <a:off x="12039600" y="8001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 클래스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4128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64770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변수명은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정해진건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76500"/>
            <a:ext cx="6774227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7658100"/>
            <a:ext cx="1440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대문자 한글자로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의미있게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짓는게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7683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2" y="2019300"/>
            <a:ext cx="9837471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914900"/>
            <a:ext cx="6998752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53822" y="2933700"/>
            <a:ext cx="1371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725422" y="32385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정확한 타입을 명시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113671" y="8191500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컴파일시점까지도 어떤타입일지 알수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생성시에 타입이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44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76300"/>
            <a:ext cx="7593542" cy="5334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4943" y="1672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4143" y="1432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199" y="1257300"/>
            <a:ext cx="8384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설명의 편의를 위해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286500"/>
            <a:ext cx="7593542" cy="40264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6286500"/>
            <a:ext cx="2971800" cy="3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33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839200" y="3228326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2067952"/>
            <a:ext cx="7264706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95500"/>
            <a:ext cx="8005976" cy="3096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6639952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쓰면 안되나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1702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6300"/>
            <a:ext cx="7553838" cy="2667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562600" y="2628900"/>
            <a:ext cx="1752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2479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캐스팅을 해줘야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6119004" cy="1219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772400" y="4664214"/>
            <a:ext cx="1752600" cy="2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434204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타입이 사용될수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610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19100"/>
            <a:ext cx="9605857" cy="4933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5981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멤버에는 타입변수를 사용할수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7277100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타입변수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객체가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객체생성 이전에 이미 사용되어진다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5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1100"/>
            <a:ext cx="8690741" cy="3733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962400" y="3848100"/>
            <a:ext cx="68580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2900" y="5676900"/>
            <a:ext cx="712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타입으로 지정은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4914900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연사자는 컴파일시점에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어떤타입인지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정해져야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제네릭은 객체생성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15300" y="3848100"/>
            <a:ext cx="800100" cy="385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963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03543" y="24829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877800" y="1991261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참조변수와 타입이 일치해야한다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71402"/>
            <a:ext cx="9810681" cy="101489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48486" y="416311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722743" y="3913882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JDK1.7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객체쪽에 타입지정은 생략가능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600700"/>
            <a:ext cx="7436995" cy="16002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48186" y="6025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5819303"/>
            <a:ext cx="7584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 타입역시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되었고 다형성에 의해 가능하다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95" y="2137877"/>
            <a:ext cx="10203805" cy="6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제한된 제네릭 타입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20557"/>
            <a:ext cx="7445669" cy="2514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412187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3695939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제네릭으로 만들었기에 사용시 어떠한 객체든 상관없다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069080" y="6188214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타입으로만 제한을 두고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760987"/>
            <a:ext cx="12094156" cy="2049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62100"/>
            <a:ext cx="8024149" cy="3581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0186" y="1737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자식들만 사용가능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4336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33500"/>
            <a:ext cx="10744200" cy="3581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1615752"/>
            <a:ext cx="4114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942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인터페이스를 구현한 클래스만 올 수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372100"/>
            <a:ext cx="10610672" cy="3276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6057900"/>
            <a:ext cx="214429" cy="717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10400" y="5600700"/>
            <a:ext cx="47289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57958" y="6849246"/>
            <a:ext cx="896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상속받았고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올수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0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" y="6667500"/>
            <a:ext cx="8215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제네릭의 타입은 오버로딩의 대상이 아니다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위의 경우는 메서드 중복으로 오류이다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160036"/>
            <a:ext cx="7863069" cy="5050264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15400" y="3238500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121" y="1056268"/>
            <a:ext cx="7858125" cy="5257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6737252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 제네릭 부분은 지워진다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9792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4900"/>
            <a:ext cx="8026672" cy="3200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10200" y="468243"/>
            <a:ext cx="1676400" cy="636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114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제네릭이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648200" y="2297043"/>
            <a:ext cx="1524000" cy="1298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29337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내에서만 제네릭 타입을 사용하겠다는것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57700"/>
            <a:ext cx="7162800" cy="4388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" y="7353300"/>
            <a:ext cx="1536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클래스 전체에서 제네릭을 쓰겟다면 제네릭클래스로 만들어서 사용해도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9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30857</TotalTime>
  <Words>1341</Words>
  <Application>Microsoft Office PowerPoint</Application>
  <PresentationFormat>사용자 지정</PresentationFormat>
  <Paragraphs>372</Paragraphs>
  <Slides>103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10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2318</cp:revision>
  <cp:lastPrinted>2023-03-12T07:02:51Z</cp:lastPrinted>
  <dcterms:created xsi:type="dcterms:W3CDTF">2022-10-23T12:09:39Z</dcterms:created>
  <dcterms:modified xsi:type="dcterms:W3CDTF">2023-09-20T23:39:04Z</dcterms:modified>
</cp:coreProperties>
</file>