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2298"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www.ws-i.org/"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8F56324D-47C0-4E2C-A7EE-C595A93B8D85}">
      <dgm:prSet phldrT="[Texto]"/>
      <dgm:spPr/>
      <dgm:t>
        <a:bodyPr/>
        <a:lstStyle/>
        <a:p>
          <a:pPr algn="ctr"/>
          <a:r>
            <a:rPr lang="es-MX" b="0" i="0" dirty="0" smtClean="0"/>
            <a:t>Un Servicio Web es un componente software que puede ser registrado, descubierto e invocado mediante protocolos estándares de Internet.</a:t>
          </a:r>
          <a:endParaRPr lang="es-ES" dirty="0"/>
        </a:p>
      </dgm:t>
    </dgm:pt>
    <dgm:pt modelId="{7454DF12-77DA-4B4A-8963-1FFFCEE10B7F}" type="parTrans" cxnId="{0F5BBDB6-39DE-4645-B82D-D3AF8FA038B9}">
      <dgm:prSet/>
      <dgm:spPr/>
      <dgm:t>
        <a:bodyPr/>
        <a:lstStyle/>
        <a:p>
          <a:endParaRPr lang="es-ES"/>
        </a:p>
      </dgm:t>
    </dgm:pt>
    <dgm:pt modelId="{A321DF01-5ECF-4F76-87B0-F0FB7BA29986}" type="sibTrans" cxnId="{0F5BBDB6-39DE-4645-B82D-D3AF8FA038B9}">
      <dgm:prSet/>
      <dgm:spPr/>
      <dgm:t>
        <a:bodyPr/>
        <a:lstStyle/>
        <a:p>
          <a:endParaRPr lang="es-ES"/>
        </a:p>
      </dgm:t>
    </dgm:pt>
    <dgm:pt modelId="{0F9D336C-9320-4B76-AD7B-35CA52531FE0}">
      <dgm:prSet phldrT="[Texto]" custT="1"/>
      <dgm:spPr/>
      <dgm:t>
        <a:bodyPr/>
        <a:lstStyle/>
        <a:p>
          <a:r>
            <a:rPr lang="es-MX" sz="1400" b="0" i="0" dirty="0" smtClean="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sz="1400" dirty="0"/>
        </a:p>
      </dgm:t>
    </dgm:pt>
    <dgm:pt modelId="{F38E1979-D564-4368-B7E7-88661622B447}" type="parTrans" cxnId="{691B2834-6A36-453E-A97B-5614B255B353}">
      <dgm:prSet/>
      <dgm:spPr/>
      <dgm:t>
        <a:bodyPr/>
        <a:lstStyle/>
        <a:p>
          <a:endParaRPr lang="es-ES"/>
        </a:p>
      </dgm:t>
    </dgm:pt>
    <dgm:pt modelId="{4A3431F3-920C-408D-8CC1-5B01C3F4C999}" type="sibTrans" cxnId="{691B2834-6A36-453E-A97B-5614B255B353}">
      <dgm:prSet/>
      <dgm:spPr/>
      <dgm:t>
        <a:bodyPr/>
        <a:lstStyle/>
        <a:p>
          <a:endParaRPr lang="es-ES"/>
        </a:p>
      </dgm:t>
    </dgm:pt>
    <dgm:pt modelId="{42E3F02A-EE78-469C-B83A-10DCE8ED3A5B}">
      <dgm:prSet phldrT="[Texto]" custT="1"/>
      <dgm:spPr/>
      <dgm:t>
        <a:bodyPr/>
        <a:lstStyle/>
        <a:p>
          <a:r>
            <a:rPr lang="es-MX" sz="1800" b="0" i="0" dirty="0" smtClean="0"/>
            <a:t>La interoperabilidad se consigue mediante la adopción de estándares abiertos.</a:t>
          </a:r>
          <a:endParaRPr lang="es-ES" sz="18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800" b="0" i="0" dirty="0" smtClean="0"/>
            <a:t>Las</a:t>
          </a:r>
          <a:br>
            <a:rPr lang="es-MX" sz="1800" b="0" i="0" dirty="0" smtClean="0"/>
          </a:br>
          <a:r>
            <a:rPr lang="es-MX" sz="1800" b="0" i="0" dirty="0" smtClean="0"/>
            <a:t>organizaciones OASIS y W3C son los comités responsables de la arquitectura y</a:t>
          </a:r>
          <a:br>
            <a:rPr lang="es-MX" sz="1800" b="0" i="0" dirty="0" smtClean="0"/>
          </a:br>
          <a:r>
            <a:rPr lang="es-MX" sz="1800" b="0" i="0" dirty="0" smtClean="0"/>
            <a:t>reglamentación de los servicios Web.</a:t>
          </a:r>
          <a:endParaRPr lang="es-ES" sz="18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450" b="0" i="0" dirty="0" smtClean="0"/>
            <a:t>Para mejorar la interoperabilidad entre</a:t>
          </a:r>
          <a:br>
            <a:rPr lang="es-MX" sz="1450" b="0" i="0" dirty="0" smtClean="0"/>
          </a:br>
          <a:r>
            <a:rPr lang="es-MX" sz="1450" b="0" i="0" dirty="0" smtClean="0"/>
            <a:t>distintas implementaciones de servicios Web se ha creado el organismo WS-I,</a:t>
          </a:r>
          <a:br>
            <a:rPr lang="es-MX" sz="1450" b="0" i="0" dirty="0" smtClean="0"/>
          </a:br>
          <a:r>
            <a:rPr lang="es-MX" sz="1450" b="0" i="0" dirty="0" smtClean="0"/>
            <a:t>encargado de desarrollar diversos perfiles para definir de manera más exhaustiva</a:t>
          </a:r>
          <a:br>
            <a:rPr lang="es-MX" sz="1450" b="0" i="0" dirty="0" smtClean="0"/>
          </a:br>
          <a:r>
            <a:rPr lang="es-MX" sz="1450" b="0" i="0" dirty="0" smtClean="0"/>
            <a:t>estos estándares. </a:t>
          </a:r>
          <a:endParaRPr lang="es-ES" sz="145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0F9D336C-9320-4B76-AD7B-35CA52531FE0}">
      <dgm:prSet phldrT="[Texto]" custT="1"/>
      <dgm:spPr/>
      <dgm:t>
        <a:bodyPr/>
        <a:lstStyle/>
        <a:p>
          <a:r>
            <a:rPr lang="es-MX" sz="1500" b="0" i="0" dirty="0" smtClean="0"/>
            <a:t>Esto impide que los proveedores individuales impongan un estándar en Internet. El desarrollo del software de código fuente abierto desempeña un rol fundamental para proteger la interoperabilidad de implementaciones de estándares del proveedor. </a:t>
          </a:r>
          <a:endParaRPr lang="es-ES" sz="1500" dirty="0"/>
        </a:p>
      </dgm:t>
    </dgm:pt>
    <dgm:pt modelId="{F38E1979-D564-4368-B7E7-88661622B447}" type="parTrans" cxnId="{691B2834-6A36-453E-A97B-5614B255B353}">
      <dgm:prSet/>
      <dgm:spPr/>
      <dgm:t>
        <a:bodyPr/>
        <a:lstStyle/>
        <a:p>
          <a:endParaRPr lang="es-ES"/>
        </a:p>
      </dgm:t>
    </dgm:pt>
    <dgm:pt modelId="{4A3431F3-920C-408D-8CC1-5B01C3F4C999}" type="sibTrans" cxnId="{691B2834-6A36-453E-A97B-5614B255B353}">
      <dgm:prSet/>
      <dgm:spPr/>
      <dgm:t>
        <a:bodyPr/>
        <a:lstStyle/>
        <a:p>
          <a:endParaRPr lang="es-ES"/>
        </a:p>
      </dgm:t>
    </dgm:pt>
    <dgm:pt modelId="{42E3F02A-EE78-469C-B83A-10DCE8ED3A5B}">
      <dgm:prSet phldrT="[Texto]" custT="1"/>
      <dgm:spPr/>
      <dgm:t>
        <a:bodyPr/>
        <a:lstStyle/>
        <a:p>
          <a:r>
            <a:rPr lang="es-MX" sz="1300" b="0" i="0" dirty="0" smtClean="0"/>
            <a:t>Los estándares siguientes desempeñan roles clave en servicios Web: UDDI (Universal </a:t>
          </a:r>
          <a:r>
            <a:rPr lang="es-MX" sz="1300" b="0" i="0" dirty="0" err="1" smtClean="0"/>
            <a:t>Description</a:t>
          </a:r>
          <a:r>
            <a:rPr lang="es-MX" sz="1300" b="0" i="0" dirty="0" smtClean="0"/>
            <a:t>, Discovery and </a:t>
          </a:r>
          <a:r>
            <a:rPr lang="es-MX" sz="1300" b="0" i="0" dirty="0" err="1" smtClean="0"/>
            <a:t>Integration</a:t>
          </a:r>
          <a:r>
            <a:rPr lang="es-MX" sz="1300" b="0" i="0" dirty="0" smtClean="0"/>
            <a:t>), WSDL (Web </a:t>
          </a:r>
          <a:r>
            <a:rPr lang="es-MX" sz="1300" b="0" i="0" dirty="0" err="1" smtClean="0"/>
            <a:t>Services</a:t>
          </a:r>
          <a:r>
            <a:rPr lang="es-MX" sz="1300" b="0" i="0" dirty="0" smtClean="0"/>
            <a:t> </a:t>
          </a:r>
          <a:r>
            <a:rPr lang="es-MX" sz="1300" b="0" i="0" dirty="0" err="1" smtClean="0"/>
            <a:t>Description</a:t>
          </a:r>
          <a:r>
            <a:rPr lang="es-MX" sz="1300" b="0" i="0" dirty="0" smtClean="0"/>
            <a:t> </a:t>
          </a:r>
          <a:r>
            <a:rPr lang="es-MX" sz="1300" b="0" i="0" dirty="0" err="1" smtClean="0"/>
            <a:t>Language</a:t>
          </a:r>
          <a:r>
            <a:rPr lang="es-MX" sz="1300" b="0" i="0" dirty="0" smtClean="0"/>
            <a:t>), WSIL (Web </a:t>
          </a:r>
          <a:r>
            <a:rPr lang="es-MX" sz="1300" b="0" i="0" dirty="0" err="1" smtClean="0"/>
            <a:t>Services</a:t>
          </a:r>
          <a:r>
            <a:rPr lang="es-MX" sz="1300" b="0" i="0" dirty="0" smtClean="0"/>
            <a:t> </a:t>
          </a:r>
          <a:r>
            <a:rPr lang="es-MX" sz="1300" b="0" i="0" dirty="0" err="1" smtClean="0"/>
            <a:t>Inspection</a:t>
          </a:r>
          <a:r>
            <a:rPr lang="es-MX" sz="1300" b="0" i="0" dirty="0" smtClean="0"/>
            <a:t> </a:t>
          </a:r>
          <a:r>
            <a:rPr lang="es-MX" sz="1300" b="0" i="0" dirty="0" err="1" smtClean="0"/>
            <a:t>Language</a:t>
          </a:r>
          <a:r>
            <a:rPr lang="es-MX" sz="1300" b="0" i="0" dirty="0" smtClean="0"/>
            <a:t>), SOAP y WS-I (Web </a:t>
          </a:r>
          <a:r>
            <a:rPr lang="es-MX" sz="1300" b="0" i="0" dirty="0" err="1" smtClean="0"/>
            <a:t>Services</a:t>
          </a:r>
          <a:r>
            <a:rPr lang="es-MX" sz="1300" b="0" i="0" dirty="0" smtClean="0"/>
            <a:t> </a:t>
          </a:r>
          <a:r>
            <a:rPr lang="es-MX" sz="1300" b="0" i="0" dirty="0" err="1" smtClean="0"/>
            <a:t>Interoperability</a:t>
          </a:r>
          <a:r>
            <a:rPr lang="es-MX" sz="1300" b="0" i="0" dirty="0" smtClean="0"/>
            <a:t>). La relación entre estos estándares se describe en la Figura.</a:t>
          </a:r>
          <a:endParaRPr lang="es-ES" sz="13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400" b="0" i="0" dirty="0" smtClean="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sz="14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450" b="1" i="0" dirty="0" smtClean="0"/>
            <a:t>WS-I </a:t>
          </a:r>
          <a:r>
            <a:rPr lang="es-MX" sz="1450" b="0" i="0" dirty="0" smtClean="0"/>
            <a:t>Organización Web </a:t>
          </a:r>
          <a:r>
            <a:rPr lang="es-MX" sz="1450" b="0" i="0" dirty="0" err="1" smtClean="0"/>
            <a:t>Services-Interoperability</a:t>
          </a:r>
          <a:r>
            <a:rPr lang="es-MX" sz="1450" b="0" i="0" dirty="0" smtClean="0"/>
            <a:t> (</a:t>
          </a:r>
          <a:r>
            <a:rPr lang="es-MX" sz="1450" b="0" i="0" dirty="0" smtClean="0">
              <a:hlinkClick xmlns:r="http://schemas.openxmlformats.org/officeDocument/2006/relationships" r:id="rId1"/>
            </a:rPr>
            <a:t>www.WS-I.org</a:t>
          </a:r>
          <a:r>
            <a:rPr lang="es-MX" sz="1450" b="0" i="0" dirty="0" smtClean="0"/>
            <a:t>). Organización industrial y abierta presentada para promocionar la interoperabilidad de los servicios Web entre diferentes plataformas, sistemas operativos y lenguajes de programación.</a:t>
          </a:r>
          <a:endParaRPr lang="es-ES" sz="145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8F56324D-47C0-4E2C-A7EE-C595A93B8D85}">
      <dgm:prSet phldrT="[Texto]" custT="1"/>
      <dgm:spPr/>
      <dgm:t>
        <a:bodyPr/>
        <a:lstStyle/>
        <a:p>
          <a:pPr algn="ctr"/>
          <a:r>
            <a:rPr lang="es-MX" sz="1400" b="0" i="0" dirty="0" smtClean="0"/>
            <a:t>Uno de los atributos clave de estándares de Internet es que se centran en protocolos y no en implementaciones. Internet se compone de tecnologías heterogéneas que operan conjuntamente de modo satisfactorio mediante protocolos compartidos. </a:t>
          </a:r>
          <a:endParaRPr lang="es-ES" sz="1400" dirty="0"/>
        </a:p>
      </dgm:t>
    </dgm:pt>
    <dgm:pt modelId="{A321DF01-5ECF-4F76-87B0-F0FB7BA29986}" type="sibTrans" cxnId="{0F5BBDB6-39DE-4645-B82D-D3AF8FA038B9}">
      <dgm:prSet/>
      <dgm:spPr/>
      <dgm:t>
        <a:bodyPr/>
        <a:lstStyle/>
        <a:p>
          <a:endParaRPr lang="es-ES"/>
        </a:p>
      </dgm:t>
    </dgm:pt>
    <dgm:pt modelId="{7454DF12-77DA-4B4A-8963-1FFFCEE10B7F}" type="parTrans" cxnId="{0F5BBDB6-39DE-4645-B82D-D3AF8FA038B9}">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custScaleY="106250">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8F56324D-47C0-4E2C-A7EE-C595A93B8D85}">
      <dgm:prSet phldrT="[Texto]"/>
      <dgm:spPr/>
      <dgm:t>
        <a:bodyPr/>
        <a:lstStyle/>
        <a:p>
          <a:pPr algn="ctr"/>
          <a:r>
            <a:rPr lang="es-MX" b="0" i="0" dirty="0" smtClean="0"/>
            <a:t>Los servicios de seguridad básicos mencionados por la ISO 7498-2 son la confidencialidad, integridad, autenticidad de origen, no repudio y control de acceso.</a:t>
          </a:r>
          <a:endParaRPr lang="es-ES" dirty="0"/>
        </a:p>
      </dgm:t>
    </dgm:pt>
    <dgm:pt modelId="{7454DF12-77DA-4B4A-8963-1FFFCEE10B7F}" type="parTrans" cxnId="{0F5BBDB6-39DE-4645-B82D-D3AF8FA038B9}">
      <dgm:prSet/>
      <dgm:spPr/>
      <dgm:t>
        <a:bodyPr/>
        <a:lstStyle/>
        <a:p>
          <a:endParaRPr lang="es-ES"/>
        </a:p>
      </dgm:t>
    </dgm:pt>
    <dgm:pt modelId="{A321DF01-5ECF-4F76-87B0-F0FB7BA29986}" type="sibTrans" cxnId="{0F5BBDB6-39DE-4645-B82D-D3AF8FA038B9}">
      <dgm:prSet/>
      <dgm:spPr/>
      <dgm:t>
        <a:bodyPr/>
        <a:lstStyle/>
        <a:p>
          <a:endParaRPr lang="es-ES"/>
        </a:p>
      </dgm:t>
    </dgm:pt>
    <dgm:pt modelId="{42E3F02A-EE78-469C-B83A-10DCE8ED3A5B}">
      <dgm:prSet phldrT="[Texto]" custT="1"/>
      <dgm:spPr/>
      <dgm:t>
        <a:bodyPr/>
        <a:lstStyle/>
        <a:p>
          <a:r>
            <a:rPr lang="es-MX" sz="1600" b="0" i="0" dirty="0" smtClean="0"/>
            <a:t>Interoperabilidad (distintas aplicaciones, en lenguajes de programación diferentes, ejecutadas sobre cualquier plataforma, pueden utilizar los Servicios Web para intercambiar datos).</a:t>
          </a:r>
          <a:endParaRPr lang="es-ES" sz="16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800" b="0" i="0" dirty="0" smtClean="0"/>
            <a:t>Se debe mantener al cliente identificado, de manera que se identifique una sola vez y pueda acceder a servicios en diversos sistemas.</a:t>
          </a:r>
          <a:endParaRPr lang="es-ES" sz="18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800" b="0" i="0" dirty="0" smtClean="0"/>
            <a:t>Los servicios de seguridad básicos encontrados en cualquier sistema web son:</a:t>
          </a:r>
        </a:p>
        <a:p>
          <a:r>
            <a:rPr lang="es-ES" sz="1800" dirty="0" smtClean="0"/>
            <a:t>Autorización, integridad, no repudio, disponibilidad, etc.</a:t>
          </a:r>
          <a:endParaRPr lang="es-ES" sz="180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0F9D336C-9320-4B76-AD7B-35CA52531FE0}">
      <dgm:prSet phldrT="[Texto]" custT="1"/>
      <dgm:spPr/>
      <dgm:t>
        <a:bodyPr/>
        <a:lstStyle/>
        <a:p>
          <a:r>
            <a:rPr lang="es-MX" sz="1400" b="0" i="0" dirty="0" smtClean="0"/>
            <a:t>Para garantizar la seguridad en los</a:t>
          </a:r>
          <a:br>
            <a:rPr lang="es-MX" sz="1400" b="0" i="0" dirty="0" smtClean="0"/>
          </a:br>
          <a:r>
            <a:rPr lang="es-MX" sz="1400" b="0" i="0" dirty="0" smtClean="0"/>
            <a:t>servicios Web es necesario un amplio espectro de mecanismos que solventen</a:t>
          </a:r>
          <a:br>
            <a:rPr lang="es-MX" sz="1400" b="0" i="0" dirty="0" smtClean="0"/>
          </a:br>
          <a:r>
            <a:rPr lang="es-MX" sz="1400" b="0" i="0" dirty="0" smtClean="0"/>
            <a:t>problemas como la autenticación, el control de acceso basado en roles, la</a:t>
          </a:r>
          <a:br>
            <a:rPr lang="es-MX" sz="1400" b="0" i="0" dirty="0" smtClean="0"/>
          </a:br>
          <a:r>
            <a:rPr lang="es-MX" sz="1400" b="0" i="0" dirty="0" smtClean="0"/>
            <a:t>aplicación efectiva de políticas de seguridad distribuidas o la seguridad a nivel de los mensajes.</a:t>
          </a:r>
          <a:endParaRPr lang="es-MX" sz="1450" b="0" i="0" dirty="0" smtClean="0"/>
        </a:p>
      </dgm:t>
    </dgm:pt>
    <dgm:pt modelId="{4A3431F3-920C-408D-8CC1-5B01C3F4C999}" type="sibTrans" cxnId="{691B2834-6A36-453E-A97B-5614B255B353}">
      <dgm:prSet/>
      <dgm:spPr/>
      <dgm:t>
        <a:bodyPr/>
        <a:lstStyle/>
        <a:p>
          <a:endParaRPr lang="es-ES"/>
        </a:p>
      </dgm:t>
    </dgm:pt>
    <dgm:pt modelId="{F38E1979-D564-4368-B7E7-88661622B447}" type="parTrans" cxnId="{691B2834-6A36-453E-A97B-5614B255B353}">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8F56324D-47C0-4E2C-A7EE-C595A93B8D85}">
      <dgm:prSet phldrT="[Texto]"/>
      <dgm:spPr/>
      <dgm:t>
        <a:bodyPr/>
        <a:lstStyle/>
        <a:p>
          <a:pPr algn="ctr"/>
          <a:r>
            <a:rPr lang="es-MX" b="0" i="0" dirty="0" smtClean="0"/>
            <a:t>Un Servicio Web es un componente software que puede ser registrado, descubierto e invocado mediante protocolos estándares de Internet.</a:t>
          </a:r>
          <a:endParaRPr lang="es-ES" dirty="0"/>
        </a:p>
      </dgm:t>
    </dgm:pt>
    <dgm:pt modelId="{7454DF12-77DA-4B4A-8963-1FFFCEE10B7F}" type="parTrans" cxnId="{0F5BBDB6-39DE-4645-B82D-D3AF8FA038B9}">
      <dgm:prSet/>
      <dgm:spPr/>
      <dgm:t>
        <a:bodyPr/>
        <a:lstStyle/>
        <a:p>
          <a:endParaRPr lang="es-ES"/>
        </a:p>
      </dgm:t>
    </dgm:pt>
    <dgm:pt modelId="{A321DF01-5ECF-4F76-87B0-F0FB7BA29986}" type="sibTrans" cxnId="{0F5BBDB6-39DE-4645-B82D-D3AF8FA038B9}">
      <dgm:prSet/>
      <dgm:spPr/>
      <dgm:t>
        <a:bodyPr/>
        <a:lstStyle/>
        <a:p>
          <a:endParaRPr lang="es-ES"/>
        </a:p>
      </dgm:t>
    </dgm:pt>
    <dgm:pt modelId="{0F9D336C-9320-4B76-AD7B-35CA52531FE0}">
      <dgm:prSet phldrT="[Texto]" custT="1"/>
      <dgm:spPr/>
      <dgm:t>
        <a:bodyPr/>
        <a:lstStyle/>
        <a:p>
          <a:r>
            <a:rPr lang="es-MX" sz="1400" b="0" i="0" dirty="0" smtClean="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sz="1400" dirty="0"/>
        </a:p>
      </dgm:t>
    </dgm:pt>
    <dgm:pt modelId="{F38E1979-D564-4368-B7E7-88661622B447}" type="parTrans" cxnId="{691B2834-6A36-453E-A97B-5614B255B353}">
      <dgm:prSet/>
      <dgm:spPr/>
      <dgm:t>
        <a:bodyPr/>
        <a:lstStyle/>
        <a:p>
          <a:endParaRPr lang="es-ES"/>
        </a:p>
      </dgm:t>
    </dgm:pt>
    <dgm:pt modelId="{4A3431F3-920C-408D-8CC1-5B01C3F4C999}" type="sibTrans" cxnId="{691B2834-6A36-453E-A97B-5614B255B353}">
      <dgm:prSet/>
      <dgm:spPr/>
      <dgm:t>
        <a:bodyPr/>
        <a:lstStyle/>
        <a:p>
          <a:endParaRPr lang="es-ES"/>
        </a:p>
      </dgm:t>
    </dgm:pt>
    <dgm:pt modelId="{42E3F02A-EE78-469C-B83A-10DCE8ED3A5B}">
      <dgm:prSet phldrT="[Texto]" custT="1"/>
      <dgm:spPr/>
      <dgm:t>
        <a:bodyPr/>
        <a:lstStyle/>
        <a:p>
          <a:r>
            <a:rPr lang="es-MX" sz="1800" b="0" i="0" dirty="0" smtClean="0"/>
            <a:t>La interoperabilidad se consigue mediante la adopción de estándares abiertos.</a:t>
          </a:r>
          <a:endParaRPr lang="es-ES" sz="18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800" b="0" i="0" dirty="0" smtClean="0"/>
            <a:t>Las</a:t>
          </a:r>
          <a:br>
            <a:rPr lang="es-MX" sz="1800" b="0" i="0" dirty="0" smtClean="0"/>
          </a:br>
          <a:r>
            <a:rPr lang="es-MX" sz="1800" b="0" i="0" dirty="0" smtClean="0"/>
            <a:t>organizaciones OASIS y W3C son los comités responsables de la arquitectura y</a:t>
          </a:r>
          <a:br>
            <a:rPr lang="es-MX" sz="1800" b="0" i="0" dirty="0" smtClean="0"/>
          </a:br>
          <a:r>
            <a:rPr lang="es-MX" sz="1800" b="0" i="0" dirty="0" smtClean="0"/>
            <a:t>reglamentación de los servicios Web.</a:t>
          </a:r>
          <a:endParaRPr lang="es-ES" sz="18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450" b="0" i="0" dirty="0" smtClean="0"/>
            <a:t>Para mejorar la interoperabilidad entre</a:t>
          </a:r>
          <a:br>
            <a:rPr lang="es-MX" sz="1450" b="0" i="0" dirty="0" smtClean="0"/>
          </a:br>
          <a:r>
            <a:rPr lang="es-MX" sz="1450" b="0" i="0" dirty="0" smtClean="0"/>
            <a:t>distintas implementaciones de servicios Web se ha creado el organismo WS-I,</a:t>
          </a:r>
          <a:br>
            <a:rPr lang="es-MX" sz="1450" b="0" i="0" dirty="0" smtClean="0"/>
          </a:br>
          <a:r>
            <a:rPr lang="es-MX" sz="1450" b="0" i="0" dirty="0" smtClean="0"/>
            <a:t>encargado de desarrollar diversos perfiles para definir de manera más exhaustiva</a:t>
          </a:r>
          <a:br>
            <a:rPr lang="es-MX" sz="1450" b="0" i="0" dirty="0" smtClean="0"/>
          </a:br>
          <a:r>
            <a:rPr lang="es-MX" sz="1450" b="0" i="0" dirty="0" smtClean="0"/>
            <a:t>estos estándares. </a:t>
          </a:r>
          <a:endParaRPr lang="es-ES" sz="145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0F9D336C-9320-4B76-AD7B-35CA52531FE0}">
      <dgm:prSet phldrT="[Texto]" custT="1"/>
      <dgm:spPr/>
      <dgm:t>
        <a:bodyPr/>
        <a:lstStyle/>
        <a:p>
          <a:r>
            <a:rPr lang="es-MX" sz="1500" b="0" i="0" dirty="0" smtClean="0"/>
            <a:t>Esto impide que los proveedores individuales impongan un estándar en Internet. El desarrollo del software de código fuente abierto desempeña un rol fundamental para proteger la interoperabilidad de implementaciones de estándares del proveedor. </a:t>
          </a:r>
          <a:endParaRPr lang="es-ES" sz="1500" dirty="0"/>
        </a:p>
      </dgm:t>
    </dgm:pt>
    <dgm:pt modelId="{F38E1979-D564-4368-B7E7-88661622B447}" type="parTrans" cxnId="{691B2834-6A36-453E-A97B-5614B255B353}">
      <dgm:prSet/>
      <dgm:spPr/>
      <dgm:t>
        <a:bodyPr/>
        <a:lstStyle/>
        <a:p>
          <a:endParaRPr lang="es-ES"/>
        </a:p>
      </dgm:t>
    </dgm:pt>
    <dgm:pt modelId="{4A3431F3-920C-408D-8CC1-5B01C3F4C999}" type="sibTrans" cxnId="{691B2834-6A36-453E-A97B-5614B255B353}">
      <dgm:prSet/>
      <dgm:spPr/>
      <dgm:t>
        <a:bodyPr/>
        <a:lstStyle/>
        <a:p>
          <a:endParaRPr lang="es-ES"/>
        </a:p>
      </dgm:t>
    </dgm:pt>
    <dgm:pt modelId="{42E3F02A-EE78-469C-B83A-10DCE8ED3A5B}">
      <dgm:prSet phldrT="[Texto]" custT="1"/>
      <dgm:spPr/>
      <dgm:t>
        <a:bodyPr/>
        <a:lstStyle/>
        <a:p>
          <a:r>
            <a:rPr lang="es-MX" sz="1300" b="0" i="0" dirty="0" smtClean="0"/>
            <a:t>Los estándares siguientes desempeñan roles clave en servicios Web: UDDI (Universal </a:t>
          </a:r>
          <a:r>
            <a:rPr lang="es-MX" sz="1300" b="0" i="0" dirty="0" err="1" smtClean="0"/>
            <a:t>Description</a:t>
          </a:r>
          <a:r>
            <a:rPr lang="es-MX" sz="1300" b="0" i="0" dirty="0" smtClean="0"/>
            <a:t>, Discovery and </a:t>
          </a:r>
          <a:r>
            <a:rPr lang="es-MX" sz="1300" b="0" i="0" dirty="0" err="1" smtClean="0"/>
            <a:t>Integration</a:t>
          </a:r>
          <a:r>
            <a:rPr lang="es-MX" sz="1300" b="0" i="0" dirty="0" smtClean="0"/>
            <a:t>), WSDL (Web </a:t>
          </a:r>
          <a:r>
            <a:rPr lang="es-MX" sz="1300" b="0" i="0" dirty="0" err="1" smtClean="0"/>
            <a:t>Services</a:t>
          </a:r>
          <a:r>
            <a:rPr lang="es-MX" sz="1300" b="0" i="0" dirty="0" smtClean="0"/>
            <a:t> </a:t>
          </a:r>
          <a:r>
            <a:rPr lang="es-MX" sz="1300" b="0" i="0" dirty="0" err="1" smtClean="0"/>
            <a:t>Description</a:t>
          </a:r>
          <a:r>
            <a:rPr lang="es-MX" sz="1300" b="0" i="0" dirty="0" smtClean="0"/>
            <a:t> </a:t>
          </a:r>
          <a:r>
            <a:rPr lang="es-MX" sz="1300" b="0" i="0" dirty="0" err="1" smtClean="0"/>
            <a:t>Language</a:t>
          </a:r>
          <a:r>
            <a:rPr lang="es-MX" sz="1300" b="0" i="0" dirty="0" smtClean="0"/>
            <a:t>), WSIL (Web </a:t>
          </a:r>
          <a:r>
            <a:rPr lang="es-MX" sz="1300" b="0" i="0" dirty="0" err="1" smtClean="0"/>
            <a:t>Services</a:t>
          </a:r>
          <a:r>
            <a:rPr lang="es-MX" sz="1300" b="0" i="0" dirty="0" smtClean="0"/>
            <a:t> </a:t>
          </a:r>
          <a:r>
            <a:rPr lang="es-MX" sz="1300" b="0" i="0" dirty="0" err="1" smtClean="0"/>
            <a:t>Inspection</a:t>
          </a:r>
          <a:r>
            <a:rPr lang="es-MX" sz="1300" b="0" i="0" dirty="0" smtClean="0"/>
            <a:t> </a:t>
          </a:r>
          <a:r>
            <a:rPr lang="es-MX" sz="1300" b="0" i="0" dirty="0" err="1" smtClean="0"/>
            <a:t>Language</a:t>
          </a:r>
          <a:r>
            <a:rPr lang="es-MX" sz="1300" b="0" i="0" dirty="0" smtClean="0"/>
            <a:t>), SOAP y WS-I (Web </a:t>
          </a:r>
          <a:r>
            <a:rPr lang="es-MX" sz="1300" b="0" i="0" dirty="0" err="1" smtClean="0"/>
            <a:t>Services</a:t>
          </a:r>
          <a:r>
            <a:rPr lang="es-MX" sz="1300" b="0" i="0" dirty="0" smtClean="0"/>
            <a:t> </a:t>
          </a:r>
          <a:r>
            <a:rPr lang="es-MX" sz="1300" b="0" i="0" dirty="0" err="1" smtClean="0"/>
            <a:t>Interoperability</a:t>
          </a:r>
          <a:r>
            <a:rPr lang="es-MX" sz="1300" b="0" i="0" dirty="0" smtClean="0"/>
            <a:t>). La relación entre estos estándares se describe en la Figura.</a:t>
          </a:r>
          <a:endParaRPr lang="es-ES" sz="13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400" b="0" i="0" dirty="0" smtClean="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sz="14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450" b="1" i="0" dirty="0" smtClean="0"/>
            <a:t>WS-I </a:t>
          </a:r>
          <a:r>
            <a:rPr lang="es-MX" sz="1450" b="0" i="0" dirty="0" smtClean="0"/>
            <a:t>Organización Web </a:t>
          </a:r>
          <a:r>
            <a:rPr lang="es-MX" sz="1450" b="0" i="0" dirty="0" err="1" smtClean="0"/>
            <a:t>Services-Interoperability</a:t>
          </a:r>
          <a:r>
            <a:rPr lang="es-MX" sz="1450" b="0" i="0" dirty="0" smtClean="0"/>
            <a:t> (</a:t>
          </a:r>
          <a:r>
            <a:rPr lang="es-MX" sz="1450" b="0" i="0" dirty="0" smtClean="0">
              <a:hlinkClick xmlns:r="http://schemas.openxmlformats.org/officeDocument/2006/relationships" r:id="rId1"/>
            </a:rPr>
            <a:t>www.WS-I.org</a:t>
          </a:r>
          <a:r>
            <a:rPr lang="es-MX" sz="1450" b="0" i="0" dirty="0" smtClean="0"/>
            <a:t>). Organización industrial y abierta presentada para promocionar la interoperabilidad de los servicios Web entre diferentes plataformas, sistemas operativos y lenguajes de programación.</a:t>
          </a:r>
          <a:endParaRPr lang="es-ES" sz="145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8F56324D-47C0-4E2C-A7EE-C595A93B8D85}">
      <dgm:prSet phldrT="[Texto]" custT="1"/>
      <dgm:spPr/>
      <dgm:t>
        <a:bodyPr/>
        <a:lstStyle/>
        <a:p>
          <a:pPr algn="ctr"/>
          <a:r>
            <a:rPr lang="es-MX" sz="1400" b="0" i="0" dirty="0" smtClean="0"/>
            <a:t>Uno de los atributos clave de estándares de Internet es que se centran en protocolos y no en implementaciones. Internet se compone de tecnologías heterogéneas que operan conjuntamente de modo satisfactorio mediante protocolos compartidos. </a:t>
          </a:r>
          <a:endParaRPr lang="es-ES" sz="1400" dirty="0"/>
        </a:p>
      </dgm:t>
    </dgm:pt>
    <dgm:pt modelId="{A321DF01-5ECF-4F76-87B0-F0FB7BA29986}" type="sibTrans" cxnId="{0F5BBDB6-39DE-4645-B82D-D3AF8FA038B9}">
      <dgm:prSet/>
      <dgm:spPr/>
      <dgm:t>
        <a:bodyPr/>
        <a:lstStyle/>
        <a:p>
          <a:endParaRPr lang="es-ES"/>
        </a:p>
      </dgm:t>
    </dgm:pt>
    <dgm:pt modelId="{7454DF12-77DA-4B4A-8963-1FFFCEE10B7F}" type="parTrans" cxnId="{0F5BBDB6-39DE-4645-B82D-D3AF8FA038B9}">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custScaleY="106250">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95E72E-693F-4247-AF35-4D4AE0912855}" type="doc">
      <dgm:prSet loTypeId="urn:microsoft.com/office/officeart/2005/8/layout/cycle3" loCatId="cycle" qsTypeId="urn:microsoft.com/office/officeart/2005/8/quickstyle/simple5" qsCatId="simple" csTypeId="urn:microsoft.com/office/officeart/2005/8/colors/colorful1" csCatId="colorful" phldr="1"/>
      <dgm:spPr/>
      <dgm:t>
        <a:bodyPr/>
        <a:lstStyle/>
        <a:p>
          <a:endParaRPr lang="es-ES"/>
        </a:p>
      </dgm:t>
    </dgm:pt>
    <dgm:pt modelId="{8F56324D-47C0-4E2C-A7EE-C595A93B8D85}">
      <dgm:prSet phldrT="[Texto]"/>
      <dgm:spPr/>
      <dgm:t>
        <a:bodyPr/>
        <a:lstStyle/>
        <a:p>
          <a:pPr algn="ctr"/>
          <a:r>
            <a:rPr lang="es-MX" b="0" i="0" dirty="0" smtClean="0"/>
            <a:t>Los servicios de seguridad básicos mencionados por la ISO 7498-2 son la confidencialidad, integridad, autenticidad de origen, no repudio y control de acceso.</a:t>
          </a:r>
          <a:endParaRPr lang="es-ES" dirty="0"/>
        </a:p>
      </dgm:t>
    </dgm:pt>
    <dgm:pt modelId="{7454DF12-77DA-4B4A-8963-1FFFCEE10B7F}" type="parTrans" cxnId="{0F5BBDB6-39DE-4645-B82D-D3AF8FA038B9}">
      <dgm:prSet/>
      <dgm:spPr/>
      <dgm:t>
        <a:bodyPr/>
        <a:lstStyle/>
        <a:p>
          <a:endParaRPr lang="es-ES"/>
        </a:p>
      </dgm:t>
    </dgm:pt>
    <dgm:pt modelId="{A321DF01-5ECF-4F76-87B0-F0FB7BA29986}" type="sibTrans" cxnId="{0F5BBDB6-39DE-4645-B82D-D3AF8FA038B9}">
      <dgm:prSet/>
      <dgm:spPr/>
      <dgm:t>
        <a:bodyPr/>
        <a:lstStyle/>
        <a:p>
          <a:endParaRPr lang="es-ES"/>
        </a:p>
      </dgm:t>
    </dgm:pt>
    <dgm:pt modelId="{42E3F02A-EE78-469C-B83A-10DCE8ED3A5B}">
      <dgm:prSet phldrT="[Texto]" custT="1"/>
      <dgm:spPr/>
      <dgm:t>
        <a:bodyPr/>
        <a:lstStyle/>
        <a:p>
          <a:r>
            <a:rPr lang="es-MX" sz="1600" b="0" i="0" dirty="0" smtClean="0"/>
            <a:t>Interoperabilidad (distintas aplicaciones, en lenguajes de programación diferentes, ejecutadas sobre cualquier plataforma, pueden utilizar los Servicios Web para intercambiar datos).</a:t>
          </a:r>
          <a:endParaRPr lang="es-ES" sz="1600" dirty="0"/>
        </a:p>
      </dgm:t>
    </dgm:pt>
    <dgm:pt modelId="{8EA48A1F-02CE-491A-99D6-D1E5F1029D98}" type="parTrans" cxnId="{3807E2D6-0847-4BBB-82A4-AF2AB7450AA5}">
      <dgm:prSet/>
      <dgm:spPr/>
      <dgm:t>
        <a:bodyPr/>
        <a:lstStyle/>
        <a:p>
          <a:endParaRPr lang="es-ES"/>
        </a:p>
      </dgm:t>
    </dgm:pt>
    <dgm:pt modelId="{928E1C99-1026-40A3-AE43-070A67262500}" type="sibTrans" cxnId="{3807E2D6-0847-4BBB-82A4-AF2AB7450AA5}">
      <dgm:prSet/>
      <dgm:spPr/>
      <dgm:t>
        <a:bodyPr/>
        <a:lstStyle/>
        <a:p>
          <a:endParaRPr lang="es-ES"/>
        </a:p>
      </dgm:t>
    </dgm:pt>
    <dgm:pt modelId="{1BF2E93A-0190-4ADB-8B16-4248D4AEDC51}">
      <dgm:prSet phldrT="[Texto]" custT="1"/>
      <dgm:spPr/>
      <dgm:t>
        <a:bodyPr/>
        <a:lstStyle/>
        <a:p>
          <a:r>
            <a:rPr lang="es-MX" sz="1800" b="0" i="0" dirty="0" smtClean="0"/>
            <a:t>Se debe mantener al cliente identificado, de manera que se identifique una sola vez y pueda acceder a servicios en diversos sistemas.</a:t>
          </a:r>
          <a:endParaRPr lang="es-ES" sz="1800" dirty="0"/>
        </a:p>
      </dgm:t>
    </dgm:pt>
    <dgm:pt modelId="{9B28A1CD-C163-4A1E-95EE-F5E20DCE94E1}" type="parTrans" cxnId="{250E4598-5F27-426A-AE3B-8955CD887107}">
      <dgm:prSet/>
      <dgm:spPr/>
      <dgm:t>
        <a:bodyPr/>
        <a:lstStyle/>
        <a:p>
          <a:endParaRPr lang="es-ES"/>
        </a:p>
      </dgm:t>
    </dgm:pt>
    <dgm:pt modelId="{669C3340-751F-4F42-8FBE-B37E5C1F05CA}" type="sibTrans" cxnId="{250E4598-5F27-426A-AE3B-8955CD887107}">
      <dgm:prSet/>
      <dgm:spPr/>
      <dgm:t>
        <a:bodyPr/>
        <a:lstStyle/>
        <a:p>
          <a:endParaRPr lang="es-ES"/>
        </a:p>
      </dgm:t>
    </dgm:pt>
    <dgm:pt modelId="{F43F6646-6AA5-4CD8-8A5F-E2726D9A8F6B}">
      <dgm:prSet phldrT="[Texto]" custT="1"/>
      <dgm:spPr/>
      <dgm:t>
        <a:bodyPr/>
        <a:lstStyle/>
        <a:p>
          <a:r>
            <a:rPr lang="es-MX" sz="1800" b="0" i="0" dirty="0" smtClean="0"/>
            <a:t>Los servicios de seguridad básicos encontrados en cualquier sistema web son:</a:t>
          </a:r>
        </a:p>
        <a:p>
          <a:r>
            <a:rPr lang="es-ES" sz="1800" dirty="0" smtClean="0"/>
            <a:t>Autorización, integridad, no repudio, disponibilidad, etc.</a:t>
          </a:r>
          <a:endParaRPr lang="es-ES" sz="1800" dirty="0"/>
        </a:p>
      </dgm:t>
    </dgm:pt>
    <dgm:pt modelId="{631A807C-583B-4F89-BC9E-4AB2F6CB2E43}" type="parTrans" cxnId="{CBD7B7A1-ED3B-4463-98AA-1877EAFCDDD7}">
      <dgm:prSet/>
      <dgm:spPr/>
      <dgm:t>
        <a:bodyPr/>
        <a:lstStyle/>
        <a:p>
          <a:endParaRPr lang="es-ES"/>
        </a:p>
      </dgm:t>
    </dgm:pt>
    <dgm:pt modelId="{BAD85FC3-4565-469E-A367-E8A9840776D5}" type="sibTrans" cxnId="{CBD7B7A1-ED3B-4463-98AA-1877EAFCDDD7}">
      <dgm:prSet/>
      <dgm:spPr/>
      <dgm:t>
        <a:bodyPr/>
        <a:lstStyle/>
        <a:p>
          <a:endParaRPr lang="es-ES"/>
        </a:p>
      </dgm:t>
    </dgm:pt>
    <dgm:pt modelId="{0F9D336C-9320-4B76-AD7B-35CA52531FE0}">
      <dgm:prSet phldrT="[Texto]" custT="1"/>
      <dgm:spPr/>
      <dgm:t>
        <a:bodyPr/>
        <a:lstStyle/>
        <a:p>
          <a:r>
            <a:rPr lang="es-MX" sz="1400" b="0" i="0" dirty="0" smtClean="0"/>
            <a:t>Para garantizar la seguridad en los</a:t>
          </a:r>
          <a:br>
            <a:rPr lang="es-MX" sz="1400" b="0" i="0" dirty="0" smtClean="0"/>
          </a:br>
          <a:r>
            <a:rPr lang="es-MX" sz="1400" b="0" i="0" dirty="0" smtClean="0"/>
            <a:t>servicios Web es necesario un amplio espectro de mecanismos que solventen</a:t>
          </a:r>
          <a:br>
            <a:rPr lang="es-MX" sz="1400" b="0" i="0" dirty="0" smtClean="0"/>
          </a:br>
          <a:r>
            <a:rPr lang="es-MX" sz="1400" b="0" i="0" dirty="0" smtClean="0"/>
            <a:t>problemas como la autenticación, el control de acceso basado en roles, la</a:t>
          </a:r>
          <a:br>
            <a:rPr lang="es-MX" sz="1400" b="0" i="0" dirty="0" smtClean="0"/>
          </a:br>
          <a:r>
            <a:rPr lang="es-MX" sz="1400" b="0" i="0" dirty="0" smtClean="0"/>
            <a:t>aplicación efectiva de políticas de seguridad distribuidas o la seguridad a nivel de los mensajes.</a:t>
          </a:r>
          <a:endParaRPr lang="es-MX" sz="1450" b="0" i="0" dirty="0" smtClean="0"/>
        </a:p>
      </dgm:t>
    </dgm:pt>
    <dgm:pt modelId="{4A3431F3-920C-408D-8CC1-5B01C3F4C999}" type="sibTrans" cxnId="{691B2834-6A36-453E-A97B-5614B255B353}">
      <dgm:prSet/>
      <dgm:spPr/>
      <dgm:t>
        <a:bodyPr/>
        <a:lstStyle/>
        <a:p>
          <a:endParaRPr lang="es-ES"/>
        </a:p>
      </dgm:t>
    </dgm:pt>
    <dgm:pt modelId="{F38E1979-D564-4368-B7E7-88661622B447}" type="parTrans" cxnId="{691B2834-6A36-453E-A97B-5614B255B353}">
      <dgm:prSet/>
      <dgm:spPr/>
      <dgm:t>
        <a:bodyPr/>
        <a:lstStyle/>
        <a:p>
          <a:endParaRPr lang="es-ES"/>
        </a:p>
      </dgm:t>
    </dgm:pt>
    <dgm:pt modelId="{576700AA-9A52-4208-89A7-B7CC00F0CC5C}" type="pres">
      <dgm:prSet presAssocID="{E795E72E-693F-4247-AF35-4D4AE0912855}" presName="Name0" presStyleCnt="0">
        <dgm:presLayoutVars>
          <dgm:dir/>
          <dgm:resizeHandles val="exact"/>
        </dgm:presLayoutVars>
      </dgm:prSet>
      <dgm:spPr/>
      <dgm:t>
        <a:bodyPr/>
        <a:lstStyle/>
        <a:p>
          <a:endParaRPr lang="es-ES"/>
        </a:p>
      </dgm:t>
    </dgm:pt>
    <dgm:pt modelId="{9D52C138-1592-4D9D-8F0C-A8F87F816FC5}" type="pres">
      <dgm:prSet presAssocID="{E795E72E-693F-4247-AF35-4D4AE0912855}" presName="cycle" presStyleCnt="0"/>
      <dgm:spPr/>
    </dgm:pt>
    <dgm:pt modelId="{932FD6D3-4910-476B-A94B-37F08766640A}" type="pres">
      <dgm:prSet presAssocID="{8F56324D-47C0-4E2C-A7EE-C595A93B8D85}" presName="nodeFirstNode" presStyleLbl="node1" presStyleIdx="0" presStyleCnt="5">
        <dgm:presLayoutVars>
          <dgm:bulletEnabled val="1"/>
        </dgm:presLayoutVars>
      </dgm:prSet>
      <dgm:spPr/>
      <dgm:t>
        <a:bodyPr/>
        <a:lstStyle/>
        <a:p>
          <a:endParaRPr lang="es-ES"/>
        </a:p>
      </dgm:t>
    </dgm:pt>
    <dgm:pt modelId="{54A8D724-0222-499C-9F2A-3A0578952B0C}" type="pres">
      <dgm:prSet presAssocID="{A321DF01-5ECF-4F76-87B0-F0FB7BA29986}" presName="sibTransFirstNode" presStyleLbl="bgShp" presStyleIdx="0" presStyleCnt="1"/>
      <dgm:spPr/>
      <dgm:t>
        <a:bodyPr/>
        <a:lstStyle/>
        <a:p>
          <a:endParaRPr lang="es-ES"/>
        </a:p>
      </dgm:t>
    </dgm:pt>
    <dgm:pt modelId="{F5E07E37-0547-40B0-906E-69109E837878}" type="pres">
      <dgm:prSet presAssocID="{0F9D336C-9320-4B76-AD7B-35CA52531FE0}" presName="nodeFollowingNodes" presStyleLbl="node1" presStyleIdx="1" presStyleCnt="5">
        <dgm:presLayoutVars>
          <dgm:bulletEnabled val="1"/>
        </dgm:presLayoutVars>
      </dgm:prSet>
      <dgm:spPr/>
      <dgm:t>
        <a:bodyPr/>
        <a:lstStyle/>
        <a:p>
          <a:endParaRPr lang="es-ES"/>
        </a:p>
      </dgm:t>
    </dgm:pt>
    <dgm:pt modelId="{7E88432D-BDEC-47BB-9A43-EF3670C65036}" type="pres">
      <dgm:prSet presAssocID="{42E3F02A-EE78-469C-B83A-10DCE8ED3A5B}" presName="nodeFollowingNodes" presStyleLbl="node1" presStyleIdx="2" presStyleCnt="5">
        <dgm:presLayoutVars>
          <dgm:bulletEnabled val="1"/>
        </dgm:presLayoutVars>
      </dgm:prSet>
      <dgm:spPr/>
      <dgm:t>
        <a:bodyPr/>
        <a:lstStyle/>
        <a:p>
          <a:endParaRPr lang="es-ES"/>
        </a:p>
      </dgm:t>
    </dgm:pt>
    <dgm:pt modelId="{2B5BCA6C-FFE3-47AE-9D0A-4AEA1A77FFCE}" type="pres">
      <dgm:prSet presAssocID="{1BF2E93A-0190-4ADB-8B16-4248D4AEDC51}" presName="nodeFollowingNodes" presStyleLbl="node1" presStyleIdx="3" presStyleCnt="5">
        <dgm:presLayoutVars>
          <dgm:bulletEnabled val="1"/>
        </dgm:presLayoutVars>
      </dgm:prSet>
      <dgm:spPr/>
      <dgm:t>
        <a:bodyPr/>
        <a:lstStyle/>
        <a:p>
          <a:endParaRPr lang="es-ES"/>
        </a:p>
      </dgm:t>
    </dgm:pt>
    <dgm:pt modelId="{37EDB22E-03A6-4AA7-9E69-84ABEAF36295}" type="pres">
      <dgm:prSet presAssocID="{F43F6646-6AA5-4CD8-8A5F-E2726D9A8F6B}" presName="nodeFollowingNodes" presStyleLbl="node1" presStyleIdx="4" presStyleCnt="5">
        <dgm:presLayoutVars>
          <dgm:bulletEnabled val="1"/>
        </dgm:presLayoutVars>
      </dgm:prSet>
      <dgm:spPr/>
      <dgm:t>
        <a:bodyPr/>
        <a:lstStyle/>
        <a:p>
          <a:endParaRPr lang="es-ES"/>
        </a:p>
      </dgm:t>
    </dgm:pt>
  </dgm:ptLst>
  <dgm:cxnLst>
    <dgm:cxn modelId="{8060F2E1-F018-439D-99C6-2E06718CDF4D}" type="presOf" srcId="{A321DF01-5ECF-4F76-87B0-F0FB7BA29986}" destId="{54A8D724-0222-499C-9F2A-3A0578952B0C}" srcOrd="0" destOrd="0" presId="urn:microsoft.com/office/officeart/2005/8/layout/cycle3"/>
    <dgm:cxn modelId="{0F5BBDB6-39DE-4645-B82D-D3AF8FA038B9}" srcId="{E795E72E-693F-4247-AF35-4D4AE0912855}" destId="{8F56324D-47C0-4E2C-A7EE-C595A93B8D85}" srcOrd="0" destOrd="0" parTransId="{7454DF12-77DA-4B4A-8963-1FFFCEE10B7F}" sibTransId="{A321DF01-5ECF-4F76-87B0-F0FB7BA29986}"/>
    <dgm:cxn modelId="{CEFFE08F-D840-4145-8C24-14C5576D1484}" type="presOf" srcId="{E795E72E-693F-4247-AF35-4D4AE0912855}" destId="{576700AA-9A52-4208-89A7-B7CC00F0CC5C}" srcOrd="0" destOrd="0" presId="urn:microsoft.com/office/officeart/2005/8/layout/cycle3"/>
    <dgm:cxn modelId="{691B2834-6A36-453E-A97B-5614B255B353}" srcId="{E795E72E-693F-4247-AF35-4D4AE0912855}" destId="{0F9D336C-9320-4B76-AD7B-35CA52531FE0}" srcOrd="1" destOrd="0" parTransId="{F38E1979-D564-4368-B7E7-88661622B447}" sibTransId="{4A3431F3-920C-408D-8CC1-5B01C3F4C999}"/>
    <dgm:cxn modelId="{48DE175E-1A20-46E2-A2AB-A7C5E3C94E6E}" type="presOf" srcId="{42E3F02A-EE78-469C-B83A-10DCE8ED3A5B}" destId="{7E88432D-BDEC-47BB-9A43-EF3670C65036}" srcOrd="0" destOrd="0" presId="urn:microsoft.com/office/officeart/2005/8/layout/cycle3"/>
    <dgm:cxn modelId="{5C5ACAC5-E82F-494F-B118-EEB3D067FFA4}" type="presOf" srcId="{1BF2E93A-0190-4ADB-8B16-4248D4AEDC51}" destId="{2B5BCA6C-FFE3-47AE-9D0A-4AEA1A77FFCE}" srcOrd="0" destOrd="0" presId="urn:microsoft.com/office/officeart/2005/8/layout/cycle3"/>
    <dgm:cxn modelId="{CBD7B7A1-ED3B-4463-98AA-1877EAFCDDD7}" srcId="{E795E72E-693F-4247-AF35-4D4AE0912855}" destId="{F43F6646-6AA5-4CD8-8A5F-E2726D9A8F6B}" srcOrd="4" destOrd="0" parTransId="{631A807C-583B-4F89-BC9E-4AB2F6CB2E43}" sibTransId="{BAD85FC3-4565-469E-A367-E8A9840776D5}"/>
    <dgm:cxn modelId="{5013541E-23F7-4BA3-A4C2-1C0497038501}" type="presOf" srcId="{0F9D336C-9320-4B76-AD7B-35CA52531FE0}" destId="{F5E07E37-0547-40B0-906E-69109E837878}" srcOrd="0" destOrd="0" presId="urn:microsoft.com/office/officeart/2005/8/layout/cycle3"/>
    <dgm:cxn modelId="{3807E2D6-0847-4BBB-82A4-AF2AB7450AA5}" srcId="{E795E72E-693F-4247-AF35-4D4AE0912855}" destId="{42E3F02A-EE78-469C-B83A-10DCE8ED3A5B}" srcOrd="2" destOrd="0" parTransId="{8EA48A1F-02CE-491A-99D6-D1E5F1029D98}" sibTransId="{928E1C99-1026-40A3-AE43-070A67262500}"/>
    <dgm:cxn modelId="{250E4598-5F27-426A-AE3B-8955CD887107}" srcId="{E795E72E-693F-4247-AF35-4D4AE0912855}" destId="{1BF2E93A-0190-4ADB-8B16-4248D4AEDC51}" srcOrd="3" destOrd="0" parTransId="{9B28A1CD-C163-4A1E-95EE-F5E20DCE94E1}" sibTransId="{669C3340-751F-4F42-8FBE-B37E5C1F05CA}"/>
    <dgm:cxn modelId="{D916A7FD-F15E-4E18-8FC1-30E062170B2C}" type="presOf" srcId="{F43F6646-6AA5-4CD8-8A5F-E2726D9A8F6B}" destId="{37EDB22E-03A6-4AA7-9E69-84ABEAF36295}" srcOrd="0" destOrd="0" presId="urn:microsoft.com/office/officeart/2005/8/layout/cycle3"/>
    <dgm:cxn modelId="{AC76A23B-8D1A-4B72-A8A4-74DC8C4021B8}" type="presOf" srcId="{8F56324D-47C0-4E2C-A7EE-C595A93B8D85}" destId="{932FD6D3-4910-476B-A94B-37F08766640A}" srcOrd="0" destOrd="0" presId="urn:microsoft.com/office/officeart/2005/8/layout/cycle3"/>
    <dgm:cxn modelId="{E489340E-8536-4B25-8FCD-56F934638EB9}" type="presParOf" srcId="{576700AA-9A52-4208-89A7-B7CC00F0CC5C}" destId="{9D52C138-1592-4D9D-8F0C-A8F87F816FC5}" srcOrd="0" destOrd="0" presId="urn:microsoft.com/office/officeart/2005/8/layout/cycle3"/>
    <dgm:cxn modelId="{F5FFE259-D4B6-42A2-AB23-5026731D52DF}" type="presParOf" srcId="{9D52C138-1592-4D9D-8F0C-A8F87F816FC5}" destId="{932FD6D3-4910-476B-A94B-37F08766640A}" srcOrd="0" destOrd="0" presId="urn:microsoft.com/office/officeart/2005/8/layout/cycle3"/>
    <dgm:cxn modelId="{CEF616FD-D1A4-49C6-B75C-AF0D64A8A164}" type="presParOf" srcId="{9D52C138-1592-4D9D-8F0C-A8F87F816FC5}" destId="{54A8D724-0222-499C-9F2A-3A0578952B0C}" srcOrd="1" destOrd="0" presId="urn:microsoft.com/office/officeart/2005/8/layout/cycle3"/>
    <dgm:cxn modelId="{286BB7C2-C90B-4424-9776-4A228733B922}" type="presParOf" srcId="{9D52C138-1592-4D9D-8F0C-A8F87F816FC5}" destId="{F5E07E37-0547-40B0-906E-69109E837878}" srcOrd="2" destOrd="0" presId="urn:microsoft.com/office/officeart/2005/8/layout/cycle3"/>
    <dgm:cxn modelId="{E2FF4A90-3202-43AE-946F-9801EC78AE13}" type="presParOf" srcId="{9D52C138-1592-4D9D-8F0C-A8F87F816FC5}" destId="{7E88432D-BDEC-47BB-9A43-EF3670C65036}" srcOrd="3" destOrd="0" presId="urn:microsoft.com/office/officeart/2005/8/layout/cycle3"/>
    <dgm:cxn modelId="{6E06A125-E43F-437E-8E46-AC80C8EDF65E}" type="presParOf" srcId="{9D52C138-1592-4D9D-8F0C-A8F87F816FC5}" destId="{2B5BCA6C-FFE3-47AE-9D0A-4AEA1A77FFCE}" srcOrd="4" destOrd="0" presId="urn:microsoft.com/office/officeart/2005/8/layout/cycle3"/>
    <dgm:cxn modelId="{AD80DB04-45B9-4EBA-9D0A-BE0E342D1275}" type="presParOf" srcId="{9D52C138-1592-4D9D-8F0C-A8F87F816FC5}" destId="{37EDB22E-03A6-4AA7-9E69-84ABEAF36295}" srcOrd="5" destOrd="0" presId="urn:microsoft.com/office/officeart/2005/8/layout/cycle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47070"/>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405"/>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MX" sz="1700" b="0" i="0" kern="1200" dirty="0" smtClean="0"/>
            <a:t>Un Servicio Web es un componente software que puede ser registrado, descubierto e invocado mediante protocolos estándares de Internet.</a:t>
          </a:r>
          <a:endParaRPr lang="es-ES" sz="1700" kern="1200" dirty="0"/>
        </a:p>
      </dsp:txBody>
      <dsp:txXfrm>
        <a:off x="4550132" y="79741"/>
        <a:ext cx="3091734" cy="1466531"/>
      </dsp:txXfrm>
    </dsp:sp>
    <dsp:sp modelId="{F5E07E37-0547-40B0-906E-69109E837878}">
      <dsp:nvSpPr>
        <dsp:cNvPr id="0" name=""/>
        <dsp:cNvSpPr/>
      </dsp:nvSpPr>
      <dsp:spPr>
        <a:xfrm>
          <a:off x="7221414" y="1998846"/>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sz="1400" kern="1200" dirty="0"/>
        </a:p>
      </dsp:txBody>
      <dsp:txXfrm>
        <a:off x="7300750" y="2078182"/>
        <a:ext cx="3091734" cy="1466531"/>
      </dsp:txXfrm>
    </dsp:sp>
    <dsp:sp modelId="{7E88432D-BDEC-47BB-9A43-EF3670C65036}">
      <dsp:nvSpPr>
        <dsp:cNvPr id="0" name=""/>
        <dsp:cNvSpPr/>
      </dsp:nvSpPr>
      <dsp:spPr>
        <a:xfrm>
          <a:off x="6170772" y="5232391"/>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La interoperabilidad se consigue mediante la adopción de estándares abiertos.</a:t>
          </a:r>
          <a:endParaRPr lang="es-ES" sz="1800" kern="1200" dirty="0"/>
        </a:p>
      </dsp:txBody>
      <dsp:txXfrm>
        <a:off x="6250108" y="5311727"/>
        <a:ext cx="3091734" cy="1466531"/>
      </dsp:txXfrm>
    </dsp:sp>
    <dsp:sp modelId="{2B5BCA6C-FFE3-47AE-9D0A-4AEA1A77FFCE}">
      <dsp:nvSpPr>
        <dsp:cNvPr id="0" name=""/>
        <dsp:cNvSpPr/>
      </dsp:nvSpPr>
      <dsp:spPr>
        <a:xfrm>
          <a:off x="2770821" y="5232391"/>
          <a:ext cx="3250406" cy="16252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Las</a:t>
          </a:r>
          <a:br>
            <a:rPr lang="es-MX" sz="1800" b="0" i="0" kern="1200" dirty="0" smtClean="0"/>
          </a:br>
          <a:r>
            <a:rPr lang="es-MX" sz="1800" b="0" i="0" kern="1200" dirty="0" smtClean="0"/>
            <a:t>organizaciones OASIS y W3C son los comités responsables de la arquitectura y</a:t>
          </a:r>
          <a:br>
            <a:rPr lang="es-MX" sz="1800" b="0" i="0" kern="1200" dirty="0" smtClean="0"/>
          </a:br>
          <a:r>
            <a:rPr lang="es-MX" sz="1800" b="0" i="0" kern="1200" dirty="0" smtClean="0"/>
            <a:t>reglamentación de los servicios Web.</a:t>
          </a:r>
          <a:endParaRPr lang="es-ES" sz="1800" kern="1200" dirty="0"/>
        </a:p>
      </dsp:txBody>
      <dsp:txXfrm>
        <a:off x="2850157" y="5311727"/>
        <a:ext cx="3091734" cy="1466531"/>
      </dsp:txXfrm>
    </dsp:sp>
    <dsp:sp modelId="{37EDB22E-03A6-4AA7-9E69-84ABEAF36295}">
      <dsp:nvSpPr>
        <dsp:cNvPr id="0" name=""/>
        <dsp:cNvSpPr/>
      </dsp:nvSpPr>
      <dsp:spPr>
        <a:xfrm>
          <a:off x="1720179" y="1998846"/>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44525">
            <a:lnSpc>
              <a:spcPct val="90000"/>
            </a:lnSpc>
            <a:spcBef>
              <a:spcPct val="0"/>
            </a:spcBef>
            <a:spcAft>
              <a:spcPct val="35000"/>
            </a:spcAft>
          </a:pPr>
          <a:r>
            <a:rPr lang="es-MX" sz="1450" b="0" i="0" kern="1200" dirty="0" smtClean="0"/>
            <a:t>Para mejorar la interoperabilidad entre</a:t>
          </a:r>
          <a:br>
            <a:rPr lang="es-MX" sz="1450" b="0" i="0" kern="1200" dirty="0" smtClean="0"/>
          </a:br>
          <a:r>
            <a:rPr lang="es-MX" sz="1450" b="0" i="0" kern="1200" dirty="0" smtClean="0"/>
            <a:t>distintas implementaciones de servicios Web se ha creado el organismo WS-I,</a:t>
          </a:r>
          <a:br>
            <a:rPr lang="es-MX" sz="1450" b="0" i="0" kern="1200" dirty="0" smtClean="0"/>
          </a:br>
          <a:r>
            <a:rPr lang="es-MX" sz="1450" b="0" i="0" kern="1200" dirty="0" smtClean="0"/>
            <a:t>encargado de desarrollar diversos perfiles para definir de manera más exhaustiva</a:t>
          </a:r>
          <a:br>
            <a:rPr lang="es-MX" sz="1450" b="0" i="0" kern="1200" dirty="0" smtClean="0"/>
          </a:br>
          <a:r>
            <a:rPr lang="es-MX" sz="1450" b="0" i="0" kern="1200" dirty="0" smtClean="0"/>
            <a:t>estos estándares. </a:t>
          </a:r>
          <a:endParaRPr lang="es-ES" sz="1450" kern="1200" dirty="0"/>
        </a:p>
      </dsp:txBody>
      <dsp:txXfrm>
        <a:off x="1799515" y="2078182"/>
        <a:ext cx="3091734" cy="146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72464"/>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24988"/>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Uno de los atributos clave de estándares de Internet es que se centran en protocolos y no en implementaciones. Internet se compone de tecnologías heterogéneas que operan conjuntamente de modo satisfactorio mediante protocolos compartidos. </a:t>
          </a:r>
          <a:endParaRPr lang="es-ES" sz="1400" kern="1200" dirty="0"/>
        </a:p>
      </dsp:txBody>
      <dsp:txXfrm>
        <a:off x="4550132" y="54348"/>
        <a:ext cx="3091734" cy="1466531"/>
      </dsp:txXfrm>
    </dsp:sp>
    <dsp:sp modelId="{F5E07E37-0547-40B0-906E-69109E837878}">
      <dsp:nvSpPr>
        <dsp:cNvPr id="0" name=""/>
        <dsp:cNvSpPr/>
      </dsp:nvSpPr>
      <dsp:spPr>
        <a:xfrm>
          <a:off x="7221414" y="1973452"/>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MX" sz="1500" b="0" i="0" kern="1200" dirty="0" smtClean="0"/>
            <a:t>Esto impide que los proveedores individuales impongan un estándar en Internet. El desarrollo del software de código fuente abierto desempeña un rol fundamental para proteger la interoperabilidad de implementaciones de estándares del proveedor. </a:t>
          </a:r>
          <a:endParaRPr lang="es-ES" sz="1500" kern="1200" dirty="0"/>
        </a:p>
      </dsp:txBody>
      <dsp:txXfrm>
        <a:off x="7300750" y="2052788"/>
        <a:ext cx="3091734" cy="1466531"/>
      </dsp:txXfrm>
    </dsp:sp>
    <dsp:sp modelId="{7E88432D-BDEC-47BB-9A43-EF3670C65036}">
      <dsp:nvSpPr>
        <dsp:cNvPr id="0" name=""/>
        <dsp:cNvSpPr/>
      </dsp:nvSpPr>
      <dsp:spPr>
        <a:xfrm>
          <a:off x="6170772" y="5206997"/>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MX" sz="1300" b="0" i="0" kern="1200" dirty="0" smtClean="0"/>
            <a:t>Los estándares siguientes desempeñan roles clave en servicios Web: UDDI (Universal </a:t>
          </a:r>
          <a:r>
            <a:rPr lang="es-MX" sz="1300" b="0" i="0" kern="1200" dirty="0" err="1" smtClean="0"/>
            <a:t>Description</a:t>
          </a:r>
          <a:r>
            <a:rPr lang="es-MX" sz="1300" b="0" i="0" kern="1200" dirty="0" smtClean="0"/>
            <a:t>, Discovery and </a:t>
          </a:r>
          <a:r>
            <a:rPr lang="es-MX" sz="1300" b="0" i="0" kern="1200" dirty="0" err="1" smtClean="0"/>
            <a:t>Integration</a:t>
          </a:r>
          <a:r>
            <a:rPr lang="es-MX" sz="1300" b="0" i="0" kern="1200" dirty="0" smtClean="0"/>
            <a:t>), WSDL (Web </a:t>
          </a:r>
          <a:r>
            <a:rPr lang="es-MX" sz="1300" b="0" i="0" kern="1200" dirty="0" err="1" smtClean="0"/>
            <a:t>Services</a:t>
          </a:r>
          <a:r>
            <a:rPr lang="es-MX" sz="1300" b="0" i="0" kern="1200" dirty="0" smtClean="0"/>
            <a:t> </a:t>
          </a:r>
          <a:r>
            <a:rPr lang="es-MX" sz="1300" b="0" i="0" kern="1200" dirty="0" err="1" smtClean="0"/>
            <a:t>Description</a:t>
          </a:r>
          <a:r>
            <a:rPr lang="es-MX" sz="1300" b="0" i="0" kern="1200" dirty="0" smtClean="0"/>
            <a:t> </a:t>
          </a:r>
          <a:r>
            <a:rPr lang="es-MX" sz="1300" b="0" i="0" kern="1200" dirty="0" err="1" smtClean="0"/>
            <a:t>Language</a:t>
          </a:r>
          <a:r>
            <a:rPr lang="es-MX" sz="1300" b="0" i="0" kern="1200" dirty="0" smtClean="0"/>
            <a:t>), WSIL (Web </a:t>
          </a:r>
          <a:r>
            <a:rPr lang="es-MX" sz="1300" b="0" i="0" kern="1200" dirty="0" err="1" smtClean="0"/>
            <a:t>Services</a:t>
          </a:r>
          <a:r>
            <a:rPr lang="es-MX" sz="1300" b="0" i="0" kern="1200" dirty="0" smtClean="0"/>
            <a:t> </a:t>
          </a:r>
          <a:r>
            <a:rPr lang="es-MX" sz="1300" b="0" i="0" kern="1200" dirty="0" err="1" smtClean="0"/>
            <a:t>Inspection</a:t>
          </a:r>
          <a:r>
            <a:rPr lang="es-MX" sz="1300" b="0" i="0" kern="1200" dirty="0" smtClean="0"/>
            <a:t> </a:t>
          </a:r>
          <a:r>
            <a:rPr lang="es-MX" sz="1300" b="0" i="0" kern="1200" dirty="0" err="1" smtClean="0"/>
            <a:t>Language</a:t>
          </a:r>
          <a:r>
            <a:rPr lang="es-MX" sz="1300" b="0" i="0" kern="1200" dirty="0" smtClean="0"/>
            <a:t>), SOAP y WS-I (Web </a:t>
          </a:r>
          <a:r>
            <a:rPr lang="es-MX" sz="1300" b="0" i="0" kern="1200" dirty="0" err="1" smtClean="0"/>
            <a:t>Services</a:t>
          </a:r>
          <a:r>
            <a:rPr lang="es-MX" sz="1300" b="0" i="0" kern="1200" dirty="0" smtClean="0"/>
            <a:t> </a:t>
          </a:r>
          <a:r>
            <a:rPr lang="es-MX" sz="1300" b="0" i="0" kern="1200" dirty="0" err="1" smtClean="0"/>
            <a:t>Interoperability</a:t>
          </a:r>
          <a:r>
            <a:rPr lang="es-MX" sz="1300" b="0" i="0" kern="1200" dirty="0" smtClean="0"/>
            <a:t>). La relación entre estos estándares se describe en la Figura.</a:t>
          </a:r>
          <a:endParaRPr lang="es-ES" sz="1300" kern="1200" dirty="0"/>
        </a:p>
      </dsp:txBody>
      <dsp:txXfrm>
        <a:off x="6250108" y="5286333"/>
        <a:ext cx="3091734" cy="1466531"/>
      </dsp:txXfrm>
    </dsp:sp>
    <dsp:sp modelId="{2B5BCA6C-FFE3-47AE-9D0A-4AEA1A77FFCE}">
      <dsp:nvSpPr>
        <dsp:cNvPr id="0" name=""/>
        <dsp:cNvSpPr/>
      </dsp:nvSpPr>
      <dsp:spPr>
        <a:xfrm>
          <a:off x="2770821" y="5156209"/>
          <a:ext cx="3250406" cy="17267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sz="1400" kern="1200" dirty="0"/>
        </a:p>
      </dsp:txBody>
      <dsp:txXfrm>
        <a:off x="2855115" y="5240503"/>
        <a:ext cx="3081818" cy="1558190"/>
      </dsp:txXfrm>
    </dsp:sp>
    <dsp:sp modelId="{37EDB22E-03A6-4AA7-9E69-84ABEAF36295}">
      <dsp:nvSpPr>
        <dsp:cNvPr id="0" name=""/>
        <dsp:cNvSpPr/>
      </dsp:nvSpPr>
      <dsp:spPr>
        <a:xfrm>
          <a:off x="1720179" y="1973452"/>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44525">
            <a:lnSpc>
              <a:spcPct val="90000"/>
            </a:lnSpc>
            <a:spcBef>
              <a:spcPct val="0"/>
            </a:spcBef>
            <a:spcAft>
              <a:spcPct val="35000"/>
            </a:spcAft>
          </a:pPr>
          <a:r>
            <a:rPr lang="es-MX" sz="1450" b="1" i="0" kern="1200" dirty="0" smtClean="0"/>
            <a:t>WS-I </a:t>
          </a:r>
          <a:r>
            <a:rPr lang="es-MX" sz="1450" b="0" i="0" kern="1200" dirty="0" smtClean="0"/>
            <a:t>Organización Web </a:t>
          </a:r>
          <a:r>
            <a:rPr lang="es-MX" sz="1450" b="0" i="0" kern="1200" dirty="0" err="1" smtClean="0"/>
            <a:t>Services-Interoperability</a:t>
          </a:r>
          <a:r>
            <a:rPr lang="es-MX" sz="1450" b="0" i="0" kern="1200" dirty="0" smtClean="0"/>
            <a:t> (</a:t>
          </a:r>
          <a:r>
            <a:rPr lang="es-MX" sz="1450" b="0" i="0" kern="1200" dirty="0" smtClean="0">
              <a:hlinkClick xmlns:r="http://schemas.openxmlformats.org/officeDocument/2006/relationships" r:id="rId1"/>
            </a:rPr>
            <a:t>www.WS-I.org</a:t>
          </a:r>
          <a:r>
            <a:rPr lang="es-MX" sz="1450" b="0" i="0" kern="1200" dirty="0" smtClean="0"/>
            <a:t>). Organización industrial y abierta presentada para promocionar la interoperabilidad de los servicios Web entre diferentes plataformas, sistemas operativos y lenguajes de programación.</a:t>
          </a:r>
          <a:endParaRPr lang="es-ES" sz="1450" kern="1200" dirty="0"/>
        </a:p>
      </dsp:txBody>
      <dsp:txXfrm>
        <a:off x="1799515" y="2052788"/>
        <a:ext cx="3091734" cy="1466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47070"/>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405"/>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Los servicios de seguridad básicos mencionados por la ISO 7498-2 son la confidencialidad, integridad, autenticidad de origen, no repudio y control de acceso.</a:t>
          </a:r>
          <a:endParaRPr lang="es-ES" sz="1600" kern="1200" dirty="0"/>
        </a:p>
      </dsp:txBody>
      <dsp:txXfrm>
        <a:off x="4550132" y="79741"/>
        <a:ext cx="3091734" cy="1466531"/>
      </dsp:txXfrm>
    </dsp:sp>
    <dsp:sp modelId="{F5E07E37-0547-40B0-906E-69109E837878}">
      <dsp:nvSpPr>
        <dsp:cNvPr id="0" name=""/>
        <dsp:cNvSpPr/>
      </dsp:nvSpPr>
      <dsp:spPr>
        <a:xfrm>
          <a:off x="7221414" y="1998846"/>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Para garantizar la seguridad en los</a:t>
          </a:r>
          <a:br>
            <a:rPr lang="es-MX" sz="1400" b="0" i="0" kern="1200" dirty="0" smtClean="0"/>
          </a:br>
          <a:r>
            <a:rPr lang="es-MX" sz="1400" b="0" i="0" kern="1200" dirty="0" smtClean="0"/>
            <a:t>servicios Web es necesario un amplio espectro de mecanismos que solventen</a:t>
          </a:r>
          <a:br>
            <a:rPr lang="es-MX" sz="1400" b="0" i="0" kern="1200" dirty="0" smtClean="0"/>
          </a:br>
          <a:r>
            <a:rPr lang="es-MX" sz="1400" b="0" i="0" kern="1200" dirty="0" smtClean="0"/>
            <a:t>problemas como la autenticación, el control de acceso basado en roles, la</a:t>
          </a:r>
          <a:br>
            <a:rPr lang="es-MX" sz="1400" b="0" i="0" kern="1200" dirty="0" smtClean="0"/>
          </a:br>
          <a:r>
            <a:rPr lang="es-MX" sz="1400" b="0" i="0" kern="1200" dirty="0" smtClean="0"/>
            <a:t>aplicación efectiva de políticas de seguridad distribuidas o la seguridad a nivel de los mensajes.</a:t>
          </a:r>
          <a:endParaRPr lang="es-MX" sz="1450" b="0" i="0" kern="1200" dirty="0" smtClean="0"/>
        </a:p>
      </dsp:txBody>
      <dsp:txXfrm>
        <a:off x="7300750" y="2078182"/>
        <a:ext cx="3091734" cy="1466531"/>
      </dsp:txXfrm>
    </dsp:sp>
    <dsp:sp modelId="{7E88432D-BDEC-47BB-9A43-EF3670C65036}">
      <dsp:nvSpPr>
        <dsp:cNvPr id="0" name=""/>
        <dsp:cNvSpPr/>
      </dsp:nvSpPr>
      <dsp:spPr>
        <a:xfrm>
          <a:off x="6170772" y="5232391"/>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Interoperabilidad (distintas aplicaciones, en lenguajes de programación diferentes, ejecutadas sobre cualquier plataforma, pueden utilizar los Servicios Web para intercambiar datos).</a:t>
          </a:r>
          <a:endParaRPr lang="es-ES" sz="1600" kern="1200" dirty="0"/>
        </a:p>
      </dsp:txBody>
      <dsp:txXfrm>
        <a:off x="6250108" y="5311727"/>
        <a:ext cx="3091734" cy="1466531"/>
      </dsp:txXfrm>
    </dsp:sp>
    <dsp:sp modelId="{2B5BCA6C-FFE3-47AE-9D0A-4AEA1A77FFCE}">
      <dsp:nvSpPr>
        <dsp:cNvPr id="0" name=""/>
        <dsp:cNvSpPr/>
      </dsp:nvSpPr>
      <dsp:spPr>
        <a:xfrm>
          <a:off x="2770821" y="5232391"/>
          <a:ext cx="3250406" cy="16252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Se debe mantener al cliente identificado, de manera que se identifique una sola vez y pueda acceder a servicios en diversos sistemas.</a:t>
          </a:r>
          <a:endParaRPr lang="es-ES" sz="1800" kern="1200" dirty="0"/>
        </a:p>
      </dsp:txBody>
      <dsp:txXfrm>
        <a:off x="2850157" y="5311727"/>
        <a:ext cx="3091734" cy="1466531"/>
      </dsp:txXfrm>
    </dsp:sp>
    <dsp:sp modelId="{37EDB22E-03A6-4AA7-9E69-84ABEAF36295}">
      <dsp:nvSpPr>
        <dsp:cNvPr id="0" name=""/>
        <dsp:cNvSpPr/>
      </dsp:nvSpPr>
      <dsp:spPr>
        <a:xfrm>
          <a:off x="1720179" y="1998846"/>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Los servicios de seguridad básicos encontrados en cualquier sistema web son:</a:t>
          </a:r>
        </a:p>
        <a:p>
          <a:pPr lvl="0" algn="ctr" defTabSz="800100">
            <a:lnSpc>
              <a:spcPct val="90000"/>
            </a:lnSpc>
            <a:spcBef>
              <a:spcPct val="0"/>
            </a:spcBef>
            <a:spcAft>
              <a:spcPct val="35000"/>
            </a:spcAft>
          </a:pPr>
          <a:r>
            <a:rPr lang="es-ES" sz="1800" kern="1200" dirty="0" smtClean="0"/>
            <a:t>Autorización, integridad, no repudio, disponibilidad, etc.</a:t>
          </a:r>
          <a:endParaRPr lang="es-ES" sz="1800" kern="1200" dirty="0"/>
        </a:p>
      </dsp:txBody>
      <dsp:txXfrm>
        <a:off x="1799515" y="2078182"/>
        <a:ext cx="3091734" cy="1466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47070"/>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405"/>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MX" sz="1700" b="0" i="0" kern="1200" dirty="0" smtClean="0"/>
            <a:t>Un Servicio Web es un componente software que puede ser registrado, descubierto e invocado mediante protocolos estándares de Internet.</a:t>
          </a:r>
          <a:endParaRPr lang="es-ES" sz="1700" kern="1200" dirty="0"/>
        </a:p>
      </dsp:txBody>
      <dsp:txXfrm>
        <a:off x="4550132" y="79741"/>
        <a:ext cx="3091734" cy="1466531"/>
      </dsp:txXfrm>
    </dsp:sp>
    <dsp:sp modelId="{F5E07E37-0547-40B0-906E-69109E837878}">
      <dsp:nvSpPr>
        <dsp:cNvPr id="0" name=""/>
        <dsp:cNvSpPr/>
      </dsp:nvSpPr>
      <dsp:spPr>
        <a:xfrm>
          <a:off x="7221414" y="1998846"/>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Estos servicios proporcionan mecanismos de comunicación estándares entre diferentes aplicaciones, que interactúan entre sí para presentar información dinámica al usuario. Para proporcionar interoperabilidad y extensibilidad entre estas aplicaciones.</a:t>
          </a:r>
          <a:endParaRPr lang="es-ES" sz="1400" kern="1200" dirty="0"/>
        </a:p>
      </dsp:txBody>
      <dsp:txXfrm>
        <a:off x="7300750" y="2078182"/>
        <a:ext cx="3091734" cy="1466531"/>
      </dsp:txXfrm>
    </dsp:sp>
    <dsp:sp modelId="{7E88432D-BDEC-47BB-9A43-EF3670C65036}">
      <dsp:nvSpPr>
        <dsp:cNvPr id="0" name=""/>
        <dsp:cNvSpPr/>
      </dsp:nvSpPr>
      <dsp:spPr>
        <a:xfrm>
          <a:off x="6170772" y="5232391"/>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La interoperabilidad se consigue mediante la adopción de estándares abiertos.</a:t>
          </a:r>
          <a:endParaRPr lang="es-ES" sz="1800" kern="1200" dirty="0"/>
        </a:p>
      </dsp:txBody>
      <dsp:txXfrm>
        <a:off x="6250108" y="5311727"/>
        <a:ext cx="3091734" cy="1466531"/>
      </dsp:txXfrm>
    </dsp:sp>
    <dsp:sp modelId="{2B5BCA6C-FFE3-47AE-9D0A-4AEA1A77FFCE}">
      <dsp:nvSpPr>
        <dsp:cNvPr id="0" name=""/>
        <dsp:cNvSpPr/>
      </dsp:nvSpPr>
      <dsp:spPr>
        <a:xfrm>
          <a:off x="2770821" y="5232391"/>
          <a:ext cx="3250406" cy="16252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Las</a:t>
          </a:r>
          <a:br>
            <a:rPr lang="es-MX" sz="1800" b="0" i="0" kern="1200" dirty="0" smtClean="0"/>
          </a:br>
          <a:r>
            <a:rPr lang="es-MX" sz="1800" b="0" i="0" kern="1200" dirty="0" smtClean="0"/>
            <a:t>organizaciones OASIS y W3C son los comités responsables de la arquitectura y</a:t>
          </a:r>
          <a:br>
            <a:rPr lang="es-MX" sz="1800" b="0" i="0" kern="1200" dirty="0" smtClean="0"/>
          </a:br>
          <a:r>
            <a:rPr lang="es-MX" sz="1800" b="0" i="0" kern="1200" dirty="0" smtClean="0"/>
            <a:t>reglamentación de los servicios Web.</a:t>
          </a:r>
          <a:endParaRPr lang="es-ES" sz="1800" kern="1200" dirty="0"/>
        </a:p>
      </dsp:txBody>
      <dsp:txXfrm>
        <a:off x="2850157" y="5311727"/>
        <a:ext cx="3091734" cy="1466531"/>
      </dsp:txXfrm>
    </dsp:sp>
    <dsp:sp modelId="{37EDB22E-03A6-4AA7-9E69-84ABEAF36295}">
      <dsp:nvSpPr>
        <dsp:cNvPr id="0" name=""/>
        <dsp:cNvSpPr/>
      </dsp:nvSpPr>
      <dsp:spPr>
        <a:xfrm>
          <a:off x="1720179" y="1998846"/>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44525">
            <a:lnSpc>
              <a:spcPct val="90000"/>
            </a:lnSpc>
            <a:spcBef>
              <a:spcPct val="0"/>
            </a:spcBef>
            <a:spcAft>
              <a:spcPct val="35000"/>
            </a:spcAft>
          </a:pPr>
          <a:r>
            <a:rPr lang="es-MX" sz="1450" b="0" i="0" kern="1200" dirty="0" smtClean="0"/>
            <a:t>Para mejorar la interoperabilidad entre</a:t>
          </a:r>
          <a:br>
            <a:rPr lang="es-MX" sz="1450" b="0" i="0" kern="1200" dirty="0" smtClean="0"/>
          </a:br>
          <a:r>
            <a:rPr lang="es-MX" sz="1450" b="0" i="0" kern="1200" dirty="0" smtClean="0"/>
            <a:t>distintas implementaciones de servicios Web se ha creado el organismo WS-I,</a:t>
          </a:r>
          <a:br>
            <a:rPr lang="es-MX" sz="1450" b="0" i="0" kern="1200" dirty="0" smtClean="0"/>
          </a:br>
          <a:r>
            <a:rPr lang="es-MX" sz="1450" b="0" i="0" kern="1200" dirty="0" smtClean="0"/>
            <a:t>encargado de desarrollar diversos perfiles para definir de manera más exhaustiva</a:t>
          </a:r>
          <a:br>
            <a:rPr lang="es-MX" sz="1450" b="0" i="0" kern="1200" dirty="0" smtClean="0"/>
          </a:br>
          <a:r>
            <a:rPr lang="es-MX" sz="1450" b="0" i="0" kern="1200" dirty="0" smtClean="0"/>
            <a:t>estos estándares. </a:t>
          </a:r>
          <a:endParaRPr lang="es-ES" sz="1450" kern="1200" dirty="0"/>
        </a:p>
      </dsp:txBody>
      <dsp:txXfrm>
        <a:off x="1799515" y="2078182"/>
        <a:ext cx="3091734" cy="1466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72464"/>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24988"/>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Uno de los atributos clave de estándares de Internet es que se centran en protocolos y no en implementaciones. Internet se compone de tecnologías heterogéneas que operan conjuntamente de modo satisfactorio mediante protocolos compartidos. </a:t>
          </a:r>
          <a:endParaRPr lang="es-ES" sz="1400" kern="1200" dirty="0"/>
        </a:p>
      </dsp:txBody>
      <dsp:txXfrm>
        <a:off x="4550132" y="54348"/>
        <a:ext cx="3091734" cy="1466531"/>
      </dsp:txXfrm>
    </dsp:sp>
    <dsp:sp modelId="{F5E07E37-0547-40B0-906E-69109E837878}">
      <dsp:nvSpPr>
        <dsp:cNvPr id="0" name=""/>
        <dsp:cNvSpPr/>
      </dsp:nvSpPr>
      <dsp:spPr>
        <a:xfrm>
          <a:off x="7221414" y="1973452"/>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MX" sz="1500" b="0" i="0" kern="1200" dirty="0" smtClean="0"/>
            <a:t>Esto impide que los proveedores individuales impongan un estándar en Internet. El desarrollo del software de código fuente abierto desempeña un rol fundamental para proteger la interoperabilidad de implementaciones de estándares del proveedor. </a:t>
          </a:r>
          <a:endParaRPr lang="es-ES" sz="1500" kern="1200" dirty="0"/>
        </a:p>
      </dsp:txBody>
      <dsp:txXfrm>
        <a:off x="7300750" y="2052788"/>
        <a:ext cx="3091734" cy="1466531"/>
      </dsp:txXfrm>
    </dsp:sp>
    <dsp:sp modelId="{7E88432D-BDEC-47BB-9A43-EF3670C65036}">
      <dsp:nvSpPr>
        <dsp:cNvPr id="0" name=""/>
        <dsp:cNvSpPr/>
      </dsp:nvSpPr>
      <dsp:spPr>
        <a:xfrm>
          <a:off x="6170772" y="5206997"/>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MX" sz="1300" b="0" i="0" kern="1200" dirty="0" smtClean="0"/>
            <a:t>Los estándares siguientes desempeñan roles clave en servicios Web: UDDI (Universal </a:t>
          </a:r>
          <a:r>
            <a:rPr lang="es-MX" sz="1300" b="0" i="0" kern="1200" dirty="0" err="1" smtClean="0"/>
            <a:t>Description</a:t>
          </a:r>
          <a:r>
            <a:rPr lang="es-MX" sz="1300" b="0" i="0" kern="1200" dirty="0" smtClean="0"/>
            <a:t>, Discovery and </a:t>
          </a:r>
          <a:r>
            <a:rPr lang="es-MX" sz="1300" b="0" i="0" kern="1200" dirty="0" err="1" smtClean="0"/>
            <a:t>Integration</a:t>
          </a:r>
          <a:r>
            <a:rPr lang="es-MX" sz="1300" b="0" i="0" kern="1200" dirty="0" smtClean="0"/>
            <a:t>), WSDL (Web </a:t>
          </a:r>
          <a:r>
            <a:rPr lang="es-MX" sz="1300" b="0" i="0" kern="1200" dirty="0" err="1" smtClean="0"/>
            <a:t>Services</a:t>
          </a:r>
          <a:r>
            <a:rPr lang="es-MX" sz="1300" b="0" i="0" kern="1200" dirty="0" smtClean="0"/>
            <a:t> </a:t>
          </a:r>
          <a:r>
            <a:rPr lang="es-MX" sz="1300" b="0" i="0" kern="1200" dirty="0" err="1" smtClean="0"/>
            <a:t>Description</a:t>
          </a:r>
          <a:r>
            <a:rPr lang="es-MX" sz="1300" b="0" i="0" kern="1200" dirty="0" smtClean="0"/>
            <a:t> </a:t>
          </a:r>
          <a:r>
            <a:rPr lang="es-MX" sz="1300" b="0" i="0" kern="1200" dirty="0" err="1" smtClean="0"/>
            <a:t>Language</a:t>
          </a:r>
          <a:r>
            <a:rPr lang="es-MX" sz="1300" b="0" i="0" kern="1200" dirty="0" smtClean="0"/>
            <a:t>), WSIL (Web </a:t>
          </a:r>
          <a:r>
            <a:rPr lang="es-MX" sz="1300" b="0" i="0" kern="1200" dirty="0" err="1" smtClean="0"/>
            <a:t>Services</a:t>
          </a:r>
          <a:r>
            <a:rPr lang="es-MX" sz="1300" b="0" i="0" kern="1200" dirty="0" smtClean="0"/>
            <a:t> </a:t>
          </a:r>
          <a:r>
            <a:rPr lang="es-MX" sz="1300" b="0" i="0" kern="1200" dirty="0" err="1" smtClean="0"/>
            <a:t>Inspection</a:t>
          </a:r>
          <a:r>
            <a:rPr lang="es-MX" sz="1300" b="0" i="0" kern="1200" dirty="0" smtClean="0"/>
            <a:t> </a:t>
          </a:r>
          <a:r>
            <a:rPr lang="es-MX" sz="1300" b="0" i="0" kern="1200" dirty="0" err="1" smtClean="0"/>
            <a:t>Language</a:t>
          </a:r>
          <a:r>
            <a:rPr lang="es-MX" sz="1300" b="0" i="0" kern="1200" dirty="0" smtClean="0"/>
            <a:t>), SOAP y WS-I (Web </a:t>
          </a:r>
          <a:r>
            <a:rPr lang="es-MX" sz="1300" b="0" i="0" kern="1200" dirty="0" err="1" smtClean="0"/>
            <a:t>Services</a:t>
          </a:r>
          <a:r>
            <a:rPr lang="es-MX" sz="1300" b="0" i="0" kern="1200" dirty="0" smtClean="0"/>
            <a:t> </a:t>
          </a:r>
          <a:r>
            <a:rPr lang="es-MX" sz="1300" b="0" i="0" kern="1200" dirty="0" err="1" smtClean="0"/>
            <a:t>Interoperability</a:t>
          </a:r>
          <a:r>
            <a:rPr lang="es-MX" sz="1300" b="0" i="0" kern="1200" dirty="0" smtClean="0"/>
            <a:t>). La relación entre estos estándares se describe en la Figura.</a:t>
          </a:r>
          <a:endParaRPr lang="es-ES" sz="1300" kern="1200" dirty="0"/>
        </a:p>
      </dsp:txBody>
      <dsp:txXfrm>
        <a:off x="6250108" y="5286333"/>
        <a:ext cx="3091734" cy="1466531"/>
      </dsp:txXfrm>
    </dsp:sp>
    <dsp:sp modelId="{2B5BCA6C-FFE3-47AE-9D0A-4AEA1A77FFCE}">
      <dsp:nvSpPr>
        <dsp:cNvPr id="0" name=""/>
        <dsp:cNvSpPr/>
      </dsp:nvSpPr>
      <dsp:spPr>
        <a:xfrm>
          <a:off x="2770821" y="5156209"/>
          <a:ext cx="3250406" cy="17267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SOAP (Protocolo Simple de Acceso a Objetos). Se trata de un protocolo basado en XML, que permite la interacción entre varios dispositivos y que tiene la capacidad de transmitir información compleja. Los datos pueden ser transmitidos a través de HTTP , SMTP , etc. SOAP especifica el formato de los mensajes.</a:t>
          </a:r>
          <a:endParaRPr lang="es-ES" sz="1400" kern="1200" dirty="0"/>
        </a:p>
      </dsp:txBody>
      <dsp:txXfrm>
        <a:off x="2855115" y="5240503"/>
        <a:ext cx="3081818" cy="1558190"/>
      </dsp:txXfrm>
    </dsp:sp>
    <dsp:sp modelId="{37EDB22E-03A6-4AA7-9E69-84ABEAF36295}">
      <dsp:nvSpPr>
        <dsp:cNvPr id="0" name=""/>
        <dsp:cNvSpPr/>
      </dsp:nvSpPr>
      <dsp:spPr>
        <a:xfrm>
          <a:off x="1720179" y="1973452"/>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44525">
            <a:lnSpc>
              <a:spcPct val="90000"/>
            </a:lnSpc>
            <a:spcBef>
              <a:spcPct val="0"/>
            </a:spcBef>
            <a:spcAft>
              <a:spcPct val="35000"/>
            </a:spcAft>
          </a:pPr>
          <a:r>
            <a:rPr lang="es-MX" sz="1450" b="1" i="0" kern="1200" dirty="0" smtClean="0"/>
            <a:t>WS-I </a:t>
          </a:r>
          <a:r>
            <a:rPr lang="es-MX" sz="1450" b="0" i="0" kern="1200" dirty="0" smtClean="0"/>
            <a:t>Organización Web </a:t>
          </a:r>
          <a:r>
            <a:rPr lang="es-MX" sz="1450" b="0" i="0" kern="1200" dirty="0" err="1" smtClean="0"/>
            <a:t>Services-Interoperability</a:t>
          </a:r>
          <a:r>
            <a:rPr lang="es-MX" sz="1450" b="0" i="0" kern="1200" dirty="0" smtClean="0"/>
            <a:t> (</a:t>
          </a:r>
          <a:r>
            <a:rPr lang="es-MX" sz="1450" b="0" i="0" kern="1200" dirty="0" smtClean="0">
              <a:hlinkClick xmlns:r="http://schemas.openxmlformats.org/officeDocument/2006/relationships" r:id="rId1"/>
            </a:rPr>
            <a:t>www.WS-I.org</a:t>
          </a:r>
          <a:r>
            <a:rPr lang="es-MX" sz="1450" b="0" i="0" kern="1200" dirty="0" smtClean="0"/>
            <a:t>). Organización industrial y abierta presentada para promocionar la interoperabilidad de los servicios Web entre diferentes plataformas, sistemas operativos y lenguajes de programación.</a:t>
          </a:r>
          <a:endParaRPr lang="es-ES" sz="1450" kern="1200" dirty="0"/>
        </a:p>
      </dsp:txBody>
      <dsp:txXfrm>
        <a:off x="1799515" y="2052788"/>
        <a:ext cx="3091734" cy="14665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D724-0222-499C-9F2A-3A0578952B0C}">
      <dsp:nvSpPr>
        <dsp:cNvPr id="0" name=""/>
        <dsp:cNvSpPr/>
      </dsp:nvSpPr>
      <dsp:spPr>
        <a:xfrm>
          <a:off x="2704930" y="-47070"/>
          <a:ext cx="6782139" cy="6782139"/>
        </a:xfrm>
        <a:prstGeom prst="circularArrow">
          <a:avLst>
            <a:gd name="adj1" fmla="val 5544"/>
            <a:gd name="adj2" fmla="val 330680"/>
            <a:gd name="adj3" fmla="val 13721250"/>
            <a:gd name="adj4" fmla="val 1741933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2FD6D3-4910-476B-A94B-37F08766640A}">
      <dsp:nvSpPr>
        <dsp:cNvPr id="0" name=""/>
        <dsp:cNvSpPr/>
      </dsp:nvSpPr>
      <dsp:spPr>
        <a:xfrm>
          <a:off x="4470796" y="405"/>
          <a:ext cx="3250406" cy="162520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Los servicios de seguridad básicos mencionados por la ISO 7498-2 son la confidencialidad, integridad, autenticidad de origen, no repudio y control de acceso.</a:t>
          </a:r>
          <a:endParaRPr lang="es-ES" sz="1600" kern="1200" dirty="0"/>
        </a:p>
      </dsp:txBody>
      <dsp:txXfrm>
        <a:off x="4550132" y="79741"/>
        <a:ext cx="3091734" cy="1466531"/>
      </dsp:txXfrm>
    </dsp:sp>
    <dsp:sp modelId="{F5E07E37-0547-40B0-906E-69109E837878}">
      <dsp:nvSpPr>
        <dsp:cNvPr id="0" name=""/>
        <dsp:cNvSpPr/>
      </dsp:nvSpPr>
      <dsp:spPr>
        <a:xfrm>
          <a:off x="7221414" y="1998846"/>
          <a:ext cx="3250406" cy="16252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b="0" i="0" kern="1200" dirty="0" smtClean="0"/>
            <a:t>Para garantizar la seguridad en los</a:t>
          </a:r>
          <a:br>
            <a:rPr lang="es-MX" sz="1400" b="0" i="0" kern="1200" dirty="0" smtClean="0"/>
          </a:br>
          <a:r>
            <a:rPr lang="es-MX" sz="1400" b="0" i="0" kern="1200" dirty="0" smtClean="0"/>
            <a:t>servicios Web es necesario un amplio espectro de mecanismos que solventen</a:t>
          </a:r>
          <a:br>
            <a:rPr lang="es-MX" sz="1400" b="0" i="0" kern="1200" dirty="0" smtClean="0"/>
          </a:br>
          <a:r>
            <a:rPr lang="es-MX" sz="1400" b="0" i="0" kern="1200" dirty="0" smtClean="0"/>
            <a:t>problemas como la autenticación, el control de acceso basado en roles, la</a:t>
          </a:r>
          <a:br>
            <a:rPr lang="es-MX" sz="1400" b="0" i="0" kern="1200" dirty="0" smtClean="0"/>
          </a:br>
          <a:r>
            <a:rPr lang="es-MX" sz="1400" b="0" i="0" kern="1200" dirty="0" smtClean="0"/>
            <a:t>aplicación efectiva de políticas de seguridad distribuidas o la seguridad a nivel de los mensajes.</a:t>
          </a:r>
          <a:endParaRPr lang="es-MX" sz="1450" b="0" i="0" kern="1200" dirty="0" smtClean="0"/>
        </a:p>
      </dsp:txBody>
      <dsp:txXfrm>
        <a:off x="7300750" y="2078182"/>
        <a:ext cx="3091734" cy="1466531"/>
      </dsp:txXfrm>
    </dsp:sp>
    <dsp:sp modelId="{7E88432D-BDEC-47BB-9A43-EF3670C65036}">
      <dsp:nvSpPr>
        <dsp:cNvPr id="0" name=""/>
        <dsp:cNvSpPr/>
      </dsp:nvSpPr>
      <dsp:spPr>
        <a:xfrm>
          <a:off x="6170772" y="5232391"/>
          <a:ext cx="3250406" cy="162520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Interoperabilidad (distintas aplicaciones, en lenguajes de programación diferentes, ejecutadas sobre cualquier plataforma, pueden utilizar los Servicios Web para intercambiar datos).</a:t>
          </a:r>
          <a:endParaRPr lang="es-ES" sz="1600" kern="1200" dirty="0"/>
        </a:p>
      </dsp:txBody>
      <dsp:txXfrm>
        <a:off x="6250108" y="5311727"/>
        <a:ext cx="3091734" cy="1466531"/>
      </dsp:txXfrm>
    </dsp:sp>
    <dsp:sp modelId="{2B5BCA6C-FFE3-47AE-9D0A-4AEA1A77FFCE}">
      <dsp:nvSpPr>
        <dsp:cNvPr id="0" name=""/>
        <dsp:cNvSpPr/>
      </dsp:nvSpPr>
      <dsp:spPr>
        <a:xfrm>
          <a:off x="2770821" y="5232391"/>
          <a:ext cx="3250406" cy="16252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Se debe mantener al cliente identificado, de manera que se identifique una sola vez y pueda acceder a servicios en diversos sistemas.</a:t>
          </a:r>
          <a:endParaRPr lang="es-ES" sz="1800" kern="1200" dirty="0"/>
        </a:p>
      </dsp:txBody>
      <dsp:txXfrm>
        <a:off x="2850157" y="5311727"/>
        <a:ext cx="3091734" cy="1466531"/>
      </dsp:txXfrm>
    </dsp:sp>
    <dsp:sp modelId="{37EDB22E-03A6-4AA7-9E69-84ABEAF36295}">
      <dsp:nvSpPr>
        <dsp:cNvPr id="0" name=""/>
        <dsp:cNvSpPr/>
      </dsp:nvSpPr>
      <dsp:spPr>
        <a:xfrm>
          <a:off x="1720179" y="1998846"/>
          <a:ext cx="3250406" cy="162520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MX" sz="1800" b="0" i="0" kern="1200" dirty="0" smtClean="0"/>
            <a:t>Los servicios de seguridad básicos encontrados en cualquier sistema web son:</a:t>
          </a:r>
        </a:p>
        <a:p>
          <a:pPr lvl="0" algn="ctr" defTabSz="800100">
            <a:lnSpc>
              <a:spcPct val="90000"/>
            </a:lnSpc>
            <a:spcBef>
              <a:spcPct val="0"/>
            </a:spcBef>
            <a:spcAft>
              <a:spcPct val="35000"/>
            </a:spcAft>
          </a:pPr>
          <a:r>
            <a:rPr lang="es-ES" sz="1800" kern="1200" dirty="0" smtClean="0"/>
            <a:t>Autorización, integridad, no repudio, disponibilidad, etc.</a:t>
          </a:r>
          <a:endParaRPr lang="es-ES" sz="1800" kern="1200" dirty="0"/>
        </a:p>
      </dsp:txBody>
      <dsp:txXfrm>
        <a:off x="1799515" y="2078182"/>
        <a:ext cx="3091734" cy="146653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414966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8279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5273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86965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A8F8409-B4A6-48C2-9A80-E2CB2834C675}" type="datetimeFigureOut">
              <a:rPr lang="es-MX" smtClean="0"/>
              <a:t>22/11/2017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232885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294515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A8F8409-B4A6-48C2-9A80-E2CB2834C675}" type="datetimeFigureOut">
              <a:rPr lang="es-MX" smtClean="0"/>
              <a:t>22/11/2017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361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6A8F8409-B4A6-48C2-9A80-E2CB2834C675}" type="datetimeFigureOut">
              <a:rPr lang="es-MX" smtClean="0"/>
              <a:t>22/11/2017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50390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A8F8409-B4A6-48C2-9A80-E2CB2834C675}" type="datetimeFigureOut">
              <a:rPr lang="es-MX" smtClean="0"/>
              <a:t>22/11/2017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317286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93500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A8F8409-B4A6-48C2-9A80-E2CB2834C675}" type="datetimeFigureOut">
              <a:rPr lang="es-MX" smtClean="0"/>
              <a:t>22/11/2017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EDF7B1D-B975-46B3-AA0B-44EF2538C372}" type="slidenum">
              <a:rPr lang="es-MX" smtClean="0"/>
              <a:t>‹Nº›</a:t>
            </a:fld>
            <a:endParaRPr lang="es-MX"/>
          </a:p>
        </p:txBody>
      </p:sp>
    </p:spTree>
    <p:extLst>
      <p:ext uri="{BB962C8B-B14F-4D97-AF65-F5344CB8AC3E}">
        <p14:creationId xmlns:p14="http://schemas.microsoft.com/office/powerpoint/2010/main" val="14270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F8409-B4A6-48C2-9A80-E2CB2834C675}" type="datetimeFigureOut">
              <a:rPr lang="es-MX" smtClean="0"/>
              <a:t>22/11/2017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F7B1D-B975-46B3-AA0B-44EF2538C372}" type="slidenum">
              <a:rPr lang="es-MX" smtClean="0"/>
              <a:t>‹Nº›</a:t>
            </a:fld>
            <a:endParaRPr lang="es-MX"/>
          </a:p>
        </p:txBody>
      </p:sp>
    </p:spTree>
    <p:extLst>
      <p:ext uri="{BB962C8B-B14F-4D97-AF65-F5344CB8AC3E}">
        <p14:creationId xmlns:p14="http://schemas.microsoft.com/office/powerpoint/2010/main" val="421264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2.png"/><Relationship Id="rId18" Type="http://schemas.microsoft.com/office/2007/relationships/diagramDrawing" Target="../diagrams/drawing6.xml"/><Relationship Id="rId3" Type="http://schemas.openxmlformats.org/officeDocument/2006/relationships/diagramLayout" Target="../diagrams/layout4.xml"/><Relationship Id="rId7" Type="http://schemas.openxmlformats.org/officeDocument/2006/relationships/image" Target="../media/image1.jpeg"/><Relationship Id="rId12" Type="http://schemas.microsoft.com/office/2007/relationships/diagramDrawing" Target="../diagrams/drawing5.xml"/><Relationship Id="rId17" Type="http://schemas.openxmlformats.org/officeDocument/2006/relationships/diagramColors" Target="../diagrams/colors6.xml"/><Relationship Id="rId2" Type="http://schemas.openxmlformats.org/officeDocument/2006/relationships/diagramData" Target="../diagrams/data4.xml"/><Relationship Id="rId16" Type="http://schemas.openxmlformats.org/officeDocument/2006/relationships/diagramQuickStyle" Target="../diagrams/quickStyle6.xml"/><Relationship Id="rId20" Type="http://schemas.openxmlformats.org/officeDocument/2006/relationships/image" Target="../media/image4.jpeg"/><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diagramColors" Target="../diagrams/colors5.xml"/><Relationship Id="rId5" Type="http://schemas.openxmlformats.org/officeDocument/2006/relationships/diagramColors" Target="../diagrams/colors4.xml"/><Relationship Id="rId15" Type="http://schemas.openxmlformats.org/officeDocument/2006/relationships/diagramLayout" Target="../diagrams/layout6.xml"/><Relationship Id="rId10" Type="http://schemas.openxmlformats.org/officeDocument/2006/relationships/diagramQuickStyle" Target="../diagrams/quickStyle5.xml"/><Relationship Id="rId19" Type="http://schemas.openxmlformats.org/officeDocument/2006/relationships/image" Target="../media/image3.png"/><Relationship Id="rId4" Type="http://schemas.openxmlformats.org/officeDocument/2006/relationships/diagramQuickStyle" Target="../diagrams/quickStyle4.xml"/><Relationship Id="rId9" Type="http://schemas.openxmlformats.org/officeDocument/2006/relationships/diagramLayout" Target="../diagrams/layout5.xml"/><Relationship Id="rId1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6777555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ipse 5"/>
          <p:cNvSpPr/>
          <p:nvPr/>
        </p:nvSpPr>
        <p:spPr>
          <a:xfrm>
            <a:off x="5301915" y="2634915"/>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600" dirty="0" smtClean="0"/>
              <a:t>6.1 Conceptos Generales</a:t>
            </a:r>
            <a:endParaRPr lang="es-MX" sz="1600" dirty="0"/>
          </a:p>
        </p:txBody>
      </p:sp>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093370">
            <a:off x="8891582" y="-2065654"/>
            <a:ext cx="4900354" cy="32105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01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30121268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ipse 2"/>
          <p:cNvSpPr/>
          <p:nvPr/>
        </p:nvSpPr>
        <p:spPr>
          <a:xfrm>
            <a:off x="5301915" y="2634915"/>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600" dirty="0" smtClean="0"/>
              <a:t>6.2 Estándares</a:t>
            </a:r>
            <a:endParaRPr lang="es-MX" sz="1600" dirty="0"/>
          </a:p>
        </p:txBody>
      </p:sp>
      <p:pic>
        <p:nvPicPr>
          <p:cNvPr id="4" name="Imagen 3"/>
          <p:cNvPicPr>
            <a:picLocks noChangeAspect="1"/>
          </p:cNvPicPr>
          <p:nvPr/>
        </p:nvPicPr>
        <p:blipFill>
          <a:blip r:embed="rId7"/>
          <a:stretch>
            <a:fillRect/>
          </a:stretch>
        </p:blipFill>
        <p:spPr>
          <a:xfrm>
            <a:off x="11123697" y="4074694"/>
            <a:ext cx="4311042" cy="4185233"/>
          </a:xfrm>
          <a:prstGeom prst="rect">
            <a:avLst/>
          </a:prstGeom>
          <a:ln>
            <a:noFill/>
          </a:ln>
          <a:effectLst>
            <a:outerShdw blurRad="292100" dist="139700" dir="2700000" algn="tl" rotWithShape="0">
              <a:srgbClr val="333333">
                <a:alpha val="65000"/>
              </a:srgbClr>
            </a:outerShdw>
          </a:effectLst>
        </p:spPr>
      </p:pic>
      <p:cxnSp>
        <p:nvCxnSpPr>
          <p:cNvPr id="8" name="Conector curvado 7"/>
          <p:cNvCxnSpPr>
            <a:endCxn id="4" idx="1"/>
          </p:cNvCxnSpPr>
          <p:nvPr/>
        </p:nvCxnSpPr>
        <p:spPr>
          <a:xfrm>
            <a:off x="9448800" y="5967663"/>
            <a:ext cx="1674897" cy="199648"/>
          </a:xfrm>
          <a:prstGeom prst="curvedConnector3">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184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88678290"/>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ipse 5"/>
          <p:cNvSpPr/>
          <p:nvPr/>
        </p:nvSpPr>
        <p:spPr>
          <a:xfrm>
            <a:off x="5301915" y="2634915"/>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400" dirty="0" smtClean="0"/>
              <a:t>6.3 Seguridad e Interoperabilidad</a:t>
            </a:r>
            <a:endParaRPr lang="es-MX" sz="1400" dirty="0"/>
          </a:p>
        </p:txBody>
      </p:sp>
      <p:pic>
        <p:nvPicPr>
          <p:cNvPr id="2" name="Imagen 1"/>
          <p:cNvPicPr>
            <a:picLocks noChangeAspect="1"/>
          </p:cNvPicPr>
          <p:nvPr/>
        </p:nvPicPr>
        <p:blipFill>
          <a:blip r:embed="rId7"/>
          <a:stretch>
            <a:fillRect/>
          </a:stretch>
        </p:blipFill>
        <p:spPr>
          <a:xfrm rot="1111419">
            <a:off x="-1696452" y="3776914"/>
            <a:ext cx="3810000" cy="2095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556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10776856" y="-2090057"/>
            <a:ext cx="34877828" cy="14989628"/>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graphicFrame>
        <p:nvGraphicFramePr>
          <p:cNvPr id="8" name="Diagrama 7"/>
          <p:cNvGraphicFramePr/>
          <p:nvPr>
            <p:extLst>
              <p:ext uri="{D42A27DB-BD31-4B8C-83A1-F6EECF244321}">
                <p14:modId xmlns:p14="http://schemas.microsoft.com/office/powerpoint/2010/main" val="341881418"/>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lipse 8"/>
          <p:cNvSpPr/>
          <p:nvPr/>
        </p:nvSpPr>
        <p:spPr>
          <a:xfrm>
            <a:off x="5301915" y="2634915"/>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600" dirty="0" smtClean="0"/>
              <a:t>6.1 Conceptos Generales</a:t>
            </a:r>
            <a:endParaRPr lang="es-MX" sz="1600" dirty="0"/>
          </a:p>
        </p:txBody>
      </p:sp>
      <p:pic>
        <p:nvPicPr>
          <p:cNvPr id="10"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093370">
            <a:off x="8947620" y="-1306542"/>
            <a:ext cx="3853362" cy="25246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11" name="Diagrama 10"/>
          <p:cNvGraphicFramePr/>
          <p:nvPr>
            <p:extLst>
              <p:ext uri="{D42A27DB-BD31-4B8C-83A1-F6EECF244321}">
                <p14:modId xmlns:p14="http://schemas.microsoft.com/office/powerpoint/2010/main" val="3476320689"/>
              </p:ext>
            </p:extLst>
          </p:nvPr>
        </p:nvGraphicFramePr>
        <p:xfrm>
          <a:off x="8682420" y="4223084"/>
          <a:ext cx="12192000"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Elipse 11"/>
          <p:cNvSpPr/>
          <p:nvPr/>
        </p:nvSpPr>
        <p:spPr>
          <a:xfrm>
            <a:off x="13984228" y="6857998"/>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600" dirty="0" smtClean="0"/>
              <a:t>6.2 Estándares</a:t>
            </a:r>
            <a:endParaRPr lang="es-MX" sz="1600" dirty="0"/>
          </a:p>
        </p:txBody>
      </p:sp>
      <p:pic>
        <p:nvPicPr>
          <p:cNvPr id="13" name="Imagen 12"/>
          <p:cNvPicPr>
            <a:picLocks noChangeAspect="1"/>
          </p:cNvPicPr>
          <p:nvPr/>
        </p:nvPicPr>
        <p:blipFill>
          <a:blip r:embed="rId13"/>
          <a:stretch>
            <a:fillRect/>
          </a:stretch>
        </p:blipFill>
        <p:spPr>
          <a:xfrm>
            <a:off x="19806117" y="8297779"/>
            <a:ext cx="3529126" cy="3426136"/>
          </a:xfrm>
          <a:prstGeom prst="rect">
            <a:avLst/>
          </a:prstGeom>
          <a:ln>
            <a:noFill/>
          </a:ln>
          <a:effectLst>
            <a:outerShdw blurRad="292100" dist="139700" dir="2700000" algn="tl" rotWithShape="0">
              <a:srgbClr val="333333">
                <a:alpha val="65000"/>
              </a:srgbClr>
            </a:outerShdw>
          </a:effectLst>
        </p:spPr>
      </p:pic>
      <p:cxnSp>
        <p:nvCxnSpPr>
          <p:cNvPr id="14" name="Conector curvado 13"/>
          <p:cNvCxnSpPr>
            <a:endCxn id="13" idx="1"/>
          </p:cNvCxnSpPr>
          <p:nvPr/>
        </p:nvCxnSpPr>
        <p:spPr>
          <a:xfrm flipV="1">
            <a:off x="18131220" y="10010847"/>
            <a:ext cx="1674897" cy="179900"/>
          </a:xfrm>
          <a:prstGeom prst="curvedConnector3">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Diagrama 14"/>
          <p:cNvGraphicFramePr/>
          <p:nvPr>
            <p:extLst>
              <p:ext uri="{D42A27DB-BD31-4B8C-83A1-F6EECF244321}">
                <p14:modId xmlns:p14="http://schemas.microsoft.com/office/powerpoint/2010/main" val="2207590046"/>
              </p:ext>
            </p:extLst>
          </p:nvPr>
        </p:nvGraphicFramePr>
        <p:xfrm>
          <a:off x="-8431119" y="4223084"/>
          <a:ext cx="12192000" cy="6858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6" name="Elipse 15"/>
          <p:cNvSpPr/>
          <p:nvPr/>
        </p:nvSpPr>
        <p:spPr>
          <a:xfrm>
            <a:off x="-3129204" y="6857999"/>
            <a:ext cx="1588169" cy="15881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400" dirty="0" smtClean="0"/>
              <a:t>6.3 Seguridad e Interoperabilidad</a:t>
            </a:r>
            <a:endParaRPr lang="es-MX" sz="1400" dirty="0"/>
          </a:p>
        </p:txBody>
      </p:sp>
      <p:pic>
        <p:nvPicPr>
          <p:cNvPr id="17" name="Imagen 16"/>
          <p:cNvPicPr>
            <a:picLocks noChangeAspect="1"/>
          </p:cNvPicPr>
          <p:nvPr/>
        </p:nvPicPr>
        <p:blipFill>
          <a:blip r:embed="rId19"/>
          <a:stretch>
            <a:fillRect/>
          </a:stretch>
        </p:blipFill>
        <p:spPr>
          <a:xfrm rot="1111419">
            <a:off x="-10127571" y="7999998"/>
            <a:ext cx="3810000" cy="2095500"/>
          </a:xfrm>
          <a:prstGeom prst="rect">
            <a:avLst/>
          </a:prstGeom>
          <a:ln>
            <a:noFill/>
          </a:ln>
          <a:effectLst>
            <a:outerShdw blurRad="292100" dist="139700" dir="2700000" algn="tl" rotWithShape="0">
              <a:srgbClr val="333333">
                <a:alpha val="65000"/>
              </a:srgbClr>
            </a:outerShdw>
          </a:effectLst>
        </p:spPr>
      </p:pic>
      <p:pic>
        <p:nvPicPr>
          <p:cNvPr id="2050" name="Picture 2" descr="Imagen relacionada"/>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513680" y="7156524"/>
            <a:ext cx="5415833" cy="40628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0" name="Rectángulo 19"/>
          <p:cNvSpPr/>
          <p:nvPr/>
        </p:nvSpPr>
        <p:spPr>
          <a:xfrm>
            <a:off x="-8682427" y="-102398"/>
            <a:ext cx="8581708" cy="923330"/>
          </a:xfrm>
          <a:prstGeom prst="rect">
            <a:avLst/>
          </a:prstGeom>
          <a:noFill/>
        </p:spPr>
        <p:txBody>
          <a:bodyPr wrap="none" lIns="91440" tIns="45720" rIns="91440" bIns="45720">
            <a:spAutoFit/>
          </a:bodyPr>
          <a:lstStyle/>
          <a:p>
            <a:pPr algn="ctr"/>
            <a:r>
              <a:rPr lang="es-ES" sz="5400" b="1" cap="none" spc="50" dirty="0" smtClean="0">
                <a:ln w="0"/>
                <a:effectLst>
                  <a:innerShdw blurRad="63500" dist="50800" dir="13500000">
                    <a:srgbClr val="000000">
                      <a:alpha val="50000"/>
                    </a:srgbClr>
                  </a:innerShdw>
                </a:effectLst>
              </a:rPr>
              <a:t>Mapa Conceptual Unidad VI.</a:t>
            </a:r>
            <a:endParaRPr lang="es-ES" sz="5400" b="1" cap="none" spc="50" dirty="0">
              <a:ln w="0"/>
              <a:effectLst>
                <a:innerShdw blurRad="63500" dist="50800" dir="13500000">
                  <a:srgbClr val="000000">
                    <a:alpha val="50000"/>
                  </a:srgbClr>
                </a:innerShdw>
              </a:effectLst>
            </a:endParaRPr>
          </a:p>
        </p:txBody>
      </p:sp>
      <p:sp>
        <p:nvSpPr>
          <p:cNvPr id="21" name="CuadroTexto 20"/>
          <p:cNvSpPr txBox="1"/>
          <p:nvPr/>
        </p:nvSpPr>
        <p:spPr>
          <a:xfrm>
            <a:off x="-8682427" y="788875"/>
            <a:ext cx="6223021" cy="523220"/>
          </a:xfrm>
          <a:prstGeom prst="rect">
            <a:avLst/>
          </a:prstGeom>
          <a:noFill/>
        </p:spPr>
        <p:txBody>
          <a:bodyPr wrap="square" rtlCol="0">
            <a:spAutoFit/>
          </a:bodyPr>
          <a:lstStyle/>
          <a:p>
            <a:r>
              <a:rPr lang="es-MX" sz="2800" dirty="0" smtClean="0"/>
              <a:t>Hugo Rodrigo Murillo Martínez</a:t>
            </a:r>
            <a:endParaRPr lang="es-MX" sz="2800" dirty="0"/>
          </a:p>
        </p:txBody>
      </p:sp>
    </p:spTree>
    <p:extLst>
      <p:ext uri="{BB962C8B-B14F-4D97-AF65-F5344CB8AC3E}">
        <p14:creationId xmlns:p14="http://schemas.microsoft.com/office/powerpoint/2010/main" val="42614458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797</Words>
  <Application>Microsoft Office PowerPoint</Application>
  <PresentationFormat>Panorámica</PresentationFormat>
  <Paragraphs>40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Dolores</dc:creator>
  <cp:lastModifiedBy>María Dolores</cp:lastModifiedBy>
  <cp:revision>29</cp:revision>
  <dcterms:created xsi:type="dcterms:W3CDTF">2017-11-22T02:02:56Z</dcterms:created>
  <dcterms:modified xsi:type="dcterms:W3CDTF">2017-11-23T00:58:06Z</dcterms:modified>
</cp:coreProperties>
</file>