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49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7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0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84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7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8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0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30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3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12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DEF5-2AAA-454D-A960-2524306BE723}" type="datetimeFigureOut">
              <a:rPr lang="es-MX" smtClean="0"/>
              <a:t>04/12/2017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17E6-B6CB-494F-9264-93C2CF51FB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63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1" y="6093297"/>
            <a:ext cx="571775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6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2" y="260648"/>
            <a:ext cx="37366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119060" algn="r" defTabSz="914377" fontAlgn="base">
              <a:spcBef>
                <a:spcPct val="0"/>
              </a:spcBef>
            </a:pPr>
            <a:r>
              <a:rPr lang="es-MX" sz="1200" b="1" dirty="0">
                <a:solidFill>
                  <a:srgbClr val="737373"/>
                </a:solidFill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R="119060" algn="r" defTabSz="914377" fontAlgn="base">
              <a:spcBef>
                <a:spcPct val="0"/>
              </a:spcBef>
            </a:pPr>
            <a:r>
              <a:rPr lang="es-MX" sz="1200" b="1" dirty="0">
                <a:solidFill>
                  <a:srgbClr val="737373"/>
                </a:solidFill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R="119060" algn="r" defTabSz="914377" fontAlgn="base">
              <a:spcBef>
                <a:spcPct val="0"/>
              </a:spcBef>
              <a:spcAft>
                <a:spcPts val="1000"/>
              </a:spcAft>
            </a:pPr>
            <a:endParaRPr lang="es-MX" sz="700" dirty="0">
              <a:solidFill>
                <a:srgbClr val="808080"/>
              </a:solidFill>
              <a:latin typeface="Adobe Caslon Pro" charset="0"/>
              <a:cs typeface="Arial" pitchFamily="34" charset="0"/>
            </a:endParaRPr>
          </a:p>
          <a:p>
            <a:pPr algn="r" defTabSz="914377" fontAlgn="base">
              <a:spcBef>
                <a:spcPct val="0"/>
              </a:spcBef>
              <a:spcAft>
                <a:spcPts val="1000"/>
              </a:spcAft>
            </a:pPr>
            <a:endParaRPr lang="es-MX" sz="1000" dirty="0">
              <a:latin typeface="EurekaSans-Light" charset="0"/>
              <a:cs typeface="Arial" pitchFamily="34" charset="0"/>
            </a:endParaRP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9" y="239135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9" y="6249375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9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31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9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7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772918" y="1283707"/>
            <a:ext cx="753007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MX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Programación Web</a:t>
            </a:r>
            <a:endParaRPr lang="es-MX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52493" y="3686075"/>
            <a:ext cx="40360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r>
              <a:rPr lang="es-MX" sz="2000" dirty="0"/>
              <a:t>Daniel Alejandro Aguado Méndez</a:t>
            </a:r>
          </a:p>
          <a:p>
            <a:r>
              <a:rPr lang="es-MX" sz="2000" dirty="0"/>
              <a:t>Veronica Minerva Becerra Avalos</a:t>
            </a:r>
          </a:p>
          <a:p>
            <a:r>
              <a:rPr lang="es-MX" sz="2000" dirty="0"/>
              <a:t>Ángelo de Jesús Loza Martínez</a:t>
            </a:r>
          </a:p>
          <a:p>
            <a:r>
              <a:rPr lang="es-MX" sz="2000" dirty="0"/>
              <a:t>Hugo Rodrigo Murillo Martínez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5C6C7-2F5A-455B-89C8-63E43E121ED2}"/>
              </a:ext>
            </a:extLst>
          </p:cNvPr>
          <p:cNvSpPr/>
          <p:nvPr/>
        </p:nvSpPr>
        <p:spPr>
          <a:xfrm>
            <a:off x="251521" y="2124045"/>
            <a:ext cx="8463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Proyecto Final</a:t>
            </a:r>
          </a:p>
          <a:p>
            <a:pPr algn="ctr"/>
            <a:r>
              <a:rPr lang="es-MX" sz="2400" dirty="0"/>
              <a:t>Sistema Web para la Gestión de Ventas de Componentes electrónicos (Tienda On-line</a:t>
            </a:r>
            <a:r>
              <a:rPr lang="es-MX" sz="2400" dirty="0" smtClean="0"/>
              <a:t>)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515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1" y="6093297"/>
            <a:ext cx="571775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6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2" y="260648"/>
            <a:ext cx="37366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119060" algn="r" defTabSz="914377" fontAlgn="base">
              <a:spcBef>
                <a:spcPct val="0"/>
              </a:spcBef>
            </a:pPr>
            <a:r>
              <a:rPr lang="es-MX" sz="1200" b="1" dirty="0">
                <a:solidFill>
                  <a:srgbClr val="737373"/>
                </a:solidFill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R="119060" algn="r" defTabSz="914377" fontAlgn="base">
              <a:spcBef>
                <a:spcPct val="0"/>
              </a:spcBef>
            </a:pPr>
            <a:r>
              <a:rPr lang="es-MX" sz="1200" b="1" dirty="0">
                <a:solidFill>
                  <a:srgbClr val="737373"/>
                </a:solidFill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R="119060" algn="r" defTabSz="914377" fontAlgn="base">
              <a:spcBef>
                <a:spcPct val="0"/>
              </a:spcBef>
              <a:spcAft>
                <a:spcPts val="1000"/>
              </a:spcAft>
            </a:pPr>
            <a:endParaRPr lang="es-MX" sz="700" dirty="0">
              <a:solidFill>
                <a:srgbClr val="808080"/>
              </a:solidFill>
              <a:latin typeface="Adobe Caslon Pro" charset="0"/>
              <a:cs typeface="Arial" pitchFamily="34" charset="0"/>
            </a:endParaRPr>
          </a:p>
          <a:p>
            <a:pPr algn="r" defTabSz="914377" fontAlgn="base">
              <a:spcBef>
                <a:spcPct val="0"/>
              </a:spcBef>
              <a:spcAft>
                <a:spcPts val="1000"/>
              </a:spcAft>
            </a:pPr>
            <a:endParaRPr lang="es-MX" sz="1000" dirty="0">
              <a:latin typeface="EurekaSans-Light" charset="0"/>
              <a:cs typeface="Arial" pitchFamily="34" charset="0"/>
            </a:endParaRP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9" y="239135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9" y="6249375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9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31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9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7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651774" y="1414357"/>
            <a:ext cx="78071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Problemática</a:t>
            </a:r>
          </a:p>
          <a:p>
            <a:endParaRPr lang="es-MX" dirty="0"/>
          </a:p>
          <a:p>
            <a:r>
              <a:rPr lang="es-MX" dirty="0"/>
              <a:t>Toda tienda que se dedica a vender Componentes electrónicos necesita de un sistema que le ayude a gestionar los productos que tiene en stock. Pero algunas de estas son pequeñas y necesitan un sistema que se adapte a su tamaño, y muchos de los que se comercializan son caros para el tamaño y giro de la tienda.</a:t>
            </a:r>
          </a:p>
          <a:p>
            <a:endParaRPr lang="es-MX" dirty="0" smtClean="0"/>
          </a:p>
        </p:txBody>
      </p:sp>
      <p:pic>
        <p:nvPicPr>
          <p:cNvPr id="1026" name="Picture 2" descr="Resultado de imagen para wallpapers electronic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9624">
            <a:off x="1640637" y="3686896"/>
            <a:ext cx="3600000" cy="225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wallpapers electronic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2247">
            <a:off x="4517917" y="3803072"/>
            <a:ext cx="2880000" cy="16219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1" y="6093297"/>
            <a:ext cx="571775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6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2" y="260648"/>
            <a:ext cx="37366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119060" algn="r" defTabSz="914377" fontAlgn="base">
              <a:spcBef>
                <a:spcPct val="0"/>
              </a:spcBef>
            </a:pPr>
            <a:r>
              <a:rPr lang="es-MX" sz="1200" b="1" dirty="0">
                <a:solidFill>
                  <a:srgbClr val="737373"/>
                </a:solidFill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R="119060" algn="r" defTabSz="914377" fontAlgn="base">
              <a:spcBef>
                <a:spcPct val="0"/>
              </a:spcBef>
            </a:pPr>
            <a:r>
              <a:rPr lang="es-MX" sz="1200" b="1" dirty="0">
                <a:solidFill>
                  <a:srgbClr val="737373"/>
                </a:solidFill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R="119060" algn="r" defTabSz="914377" fontAlgn="base">
              <a:spcBef>
                <a:spcPct val="0"/>
              </a:spcBef>
              <a:spcAft>
                <a:spcPts val="1000"/>
              </a:spcAft>
            </a:pPr>
            <a:endParaRPr lang="es-MX" sz="700" dirty="0">
              <a:solidFill>
                <a:srgbClr val="808080"/>
              </a:solidFill>
              <a:latin typeface="Adobe Caslon Pro" charset="0"/>
              <a:cs typeface="Arial" pitchFamily="34" charset="0"/>
            </a:endParaRPr>
          </a:p>
          <a:p>
            <a:pPr algn="r" defTabSz="914377" fontAlgn="base">
              <a:spcBef>
                <a:spcPct val="0"/>
              </a:spcBef>
              <a:spcAft>
                <a:spcPts val="1000"/>
              </a:spcAft>
            </a:pPr>
            <a:endParaRPr lang="es-MX" sz="1000" dirty="0">
              <a:latin typeface="EurekaSans-Light" charset="0"/>
              <a:cs typeface="Arial" pitchFamily="34" charset="0"/>
            </a:endParaRP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9" y="239135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9" y="6249375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9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31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9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7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2538957" y="2629340"/>
            <a:ext cx="642517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Objetivos específicos </a:t>
            </a:r>
            <a:endParaRPr lang="es-MX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s-MX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s-MX" sz="1600" dirty="0" smtClean="0"/>
              <a:t>Realizar análisis de requerimientos funcionales y no funcionales.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sz="1600" dirty="0" smtClean="0"/>
              <a:t>Definir los módulos con los que contará el sistema.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sz="1600" dirty="0" smtClean="0"/>
              <a:t>Elegir servidor web.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sz="1600" dirty="0" smtClean="0"/>
              <a:t>Realizar cronograma de actividades.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sz="1600" dirty="0" smtClean="0"/>
              <a:t>Construir la base de datos normalizada en </a:t>
            </a:r>
            <a:r>
              <a:rPr lang="es-MX" sz="1600" dirty="0" err="1" smtClean="0"/>
              <a:t>MySQL</a:t>
            </a:r>
            <a:r>
              <a:rPr lang="es-MX" sz="1600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sz="1600" dirty="0" smtClean="0"/>
              <a:t>Realizar prototipo de interfaces de usuario.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sz="1600" dirty="0" smtClean="0"/>
              <a:t>Programar las interfaces.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sz="1600" dirty="0" smtClean="0"/>
              <a:t>Realizar la conexión con la base de datos.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sz="1600" dirty="0" smtClean="0"/>
              <a:t>Programar los formularios para vaciar la información a la base de datos.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sz="1600" dirty="0" smtClean="0"/>
              <a:t>Programar sesiones de usuario.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sz="1600" dirty="0" smtClean="0"/>
              <a:t>Hacer pruebas.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440760" y="1285527"/>
            <a:ext cx="60889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Objetivo general</a:t>
            </a:r>
            <a:endParaRPr lang="es-MX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MX" sz="1600" dirty="0" smtClean="0"/>
          </a:p>
          <a:p>
            <a:r>
              <a:rPr lang="es-MX" sz="1600" dirty="0" smtClean="0"/>
              <a:t>Desarrollar </a:t>
            </a:r>
            <a:r>
              <a:rPr lang="es-MX" sz="1600" dirty="0"/>
              <a:t>un sistema web para la gestión de ventas de Componentes electrónicos con pago por tarjeta de crédito</a:t>
            </a:r>
            <a:r>
              <a:rPr lang="es-MX" sz="1600" dirty="0" smtClean="0"/>
              <a:t>.</a:t>
            </a:r>
            <a:endParaRPr lang="es-MX" sz="1600" dirty="0"/>
          </a:p>
        </p:txBody>
      </p:sp>
      <p:pic>
        <p:nvPicPr>
          <p:cNvPr id="3074" name="Picture 2" descr="Resultado de imagen para metodologia dela investigacion 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" r="17208"/>
          <a:stretch/>
        </p:blipFill>
        <p:spPr bwMode="auto">
          <a:xfrm>
            <a:off x="94955" y="3126605"/>
            <a:ext cx="2520000" cy="270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7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1" y="6093297"/>
            <a:ext cx="571775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6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2" y="260648"/>
            <a:ext cx="37366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119060" algn="r" defTabSz="914377" fontAlgn="base">
              <a:spcBef>
                <a:spcPct val="0"/>
              </a:spcBef>
            </a:pPr>
            <a:r>
              <a:rPr lang="es-MX" sz="1200" b="1" dirty="0">
                <a:solidFill>
                  <a:srgbClr val="737373"/>
                </a:solidFill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R="119060" algn="r" defTabSz="914377" fontAlgn="base">
              <a:spcBef>
                <a:spcPct val="0"/>
              </a:spcBef>
            </a:pPr>
            <a:r>
              <a:rPr lang="es-MX" sz="1200" b="1" dirty="0">
                <a:solidFill>
                  <a:srgbClr val="737373"/>
                </a:solidFill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R="119060" algn="r" defTabSz="914377" fontAlgn="base">
              <a:spcBef>
                <a:spcPct val="0"/>
              </a:spcBef>
              <a:spcAft>
                <a:spcPts val="1000"/>
              </a:spcAft>
            </a:pPr>
            <a:endParaRPr lang="es-MX" sz="700" dirty="0">
              <a:solidFill>
                <a:srgbClr val="808080"/>
              </a:solidFill>
              <a:latin typeface="Adobe Caslon Pro" charset="0"/>
              <a:cs typeface="Arial" pitchFamily="34" charset="0"/>
            </a:endParaRPr>
          </a:p>
          <a:p>
            <a:pPr algn="r" defTabSz="914377" fontAlgn="base">
              <a:spcBef>
                <a:spcPct val="0"/>
              </a:spcBef>
              <a:spcAft>
                <a:spcPts val="1000"/>
              </a:spcAft>
            </a:pPr>
            <a:endParaRPr lang="es-MX" sz="1000" dirty="0">
              <a:latin typeface="EurekaSans-Light" charset="0"/>
              <a:cs typeface="Arial" pitchFamily="34" charset="0"/>
            </a:endParaRP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9" y="239135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9" y="6249375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9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31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9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7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723132" y="1418492"/>
            <a:ext cx="77357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Alcances</a:t>
            </a:r>
            <a:endParaRPr lang="es-MX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MX" dirty="0"/>
              <a:t>El presente sistema gestionará los productos que se encuentran en stock de la tienda de electrónica.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dirty="0"/>
              <a:t>El sistema permitirá que múltiples usuarios puedan realizar compras en línea.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dirty="0"/>
              <a:t>El sistema va dirigido a empresas de tamaño pequeño.</a:t>
            </a:r>
          </a:p>
          <a:p>
            <a:endParaRPr lang="es-MX" b="1" dirty="0" smtClean="0"/>
          </a:p>
          <a:p>
            <a:endParaRPr lang="es-MX" b="1" dirty="0"/>
          </a:p>
          <a:p>
            <a:r>
              <a:rPr lang="es-MX" b="1" dirty="0" smtClean="0"/>
              <a:t>Limitaciones</a:t>
            </a:r>
            <a:endParaRPr lang="es-MX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MX" dirty="0"/>
              <a:t>Falta de conocimiento y experiencia en la realización de sistemas web.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dirty="0"/>
              <a:t>Poco tiempo para la realización.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Pocos integrantes para realizar un sistema grande.</a:t>
            </a:r>
          </a:p>
        </p:txBody>
      </p:sp>
      <p:pic>
        <p:nvPicPr>
          <p:cNvPr id="2050" name="Picture 2" descr="Resultado de imagen para alcances y limitacion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876" y="4012011"/>
            <a:ext cx="2700000" cy="20313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4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2 Imagen" descr="LOGO SEP SOBERAN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2304256" cy="980728"/>
          </a:xfrm>
          <a:prstGeom prst="rect">
            <a:avLst/>
          </a:prstGeom>
        </p:spPr>
      </p:pic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228600" y="836712"/>
            <a:ext cx="8519864" cy="1488"/>
          </a:xfrm>
          <a:prstGeom prst="line">
            <a:avLst/>
          </a:prstGeom>
          <a:noFill/>
          <a:ln w="57150" cmpd="thickThin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pic>
        <p:nvPicPr>
          <p:cNvPr id="9" name="Picture 26" descr="LOGODEPTO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6691" y="6093297"/>
            <a:ext cx="571775" cy="57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ONA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168" y="6230326"/>
            <a:ext cx="914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29612" y="260648"/>
            <a:ext cx="37366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119060" algn="r" defTabSz="914377" fontAlgn="base">
              <a:spcBef>
                <a:spcPct val="0"/>
              </a:spcBef>
            </a:pPr>
            <a:r>
              <a:rPr lang="es-MX" sz="1200" b="1" dirty="0">
                <a:solidFill>
                  <a:srgbClr val="737373"/>
                </a:solidFill>
                <a:latin typeface="Soberana Sans Light" charset="0"/>
                <a:cs typeface="Arial" pitchFamily="34" charset="0"/>
              </a:rPr>
              <a:t>TECNOLÓGICO NACIONAL DE MÉXICO</a:t>
            </a:r>
          </a:p>
          <a:p>
            <a:pPr marR="119060" algn="r" defTabSz="914377" fontAlgn="base">
              <a:spcBef>
                <a:spcPct val="0"/>
              </a:spcBef>
            </a:pPr>
            <a:r>
              <a:rPr lang="es-MX" sz="1200" b="1" dirty="0">
                <a:solidFill>
                  <a:srgbClr val="737373"/>
                </a:solidFill>
                <a:latin typeface="Soberana Sans Light" charset="0"/>
                <a:cs typeface="Arial" pitchFamily="34" charset="0"/>
              </a:rPr>
              <a:t>Instituto Tecnológico de León</a:t>
            </a:r>
          </a:p>
          <a:p>
            <a:pPr marR="119060" algn="r" defTabSz="914377" fontAlgn="base">
              <a:spcBef>
                <a:spcPct val="0"/>
              </a:spcBef>
              <a:spcAft>
                <a:spcPts val="1000"/>
              </a:spcAft>
            </a:pPr>
            <a:endParaRPr lang="es-MX" sz="700" dirty="0">
              <a:solidFill>
                <a:srgbClr val="808080"/>
              </a:solidFill>
              <a:latin typeface="Adobe Caslon Pro" charset="0"/>
              <a:cs typeface="Arial" pitchFamily="34" charset="0"/>
            </a:endParaRPr>
          </a:p>
          <a:p>
            <a:pPr algn="r" defTabSz="914377" fontAlgn="base">
              <a:spcBef>
                <a:spcPct val="0"/>
              </a:spcBef>
              <a:spcAft>
                <a:spcPts val="1000"/>
              </a:spcAft>
            </a:pPr>
            <a:endParaRPr lang="es-MX" sz="1000" dirty="0">
              <a:latin typeface="EurekaSans-Light" charset="0"/>
              <a:cs typeface="Arial" pitchFamily="34" charset="0"/>
            </a:endParaRPr>
          </a:p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16 Imagen" descr="tec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02939" y="239135"/>
            <a:ext cx="511880" cy="522000"/>
          </a:xfrm>
          <a:prstGeom prst="rect">
            <a:avLst/>
          </a:prstGeom>
          <a:noFill/>
        </p:spPr>
      </p:pic>
      <p:pic>
        <p:nvPicPr>
          <p:cNvPr id="14" name="Imagen 13" descr="logo Modelo Equidad Gener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55859" y="6249375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:\Documents and Settings\usuario\Mis documentos\LOGOTIPOS\ISO 9001 (6-ago-12)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1899" y="6250009"/>
            <a:ext cx="62738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ángulo 3"/>
          <p:cNvSpPr/>
          <p:nvPr/>
        </p:nvSpPr>
        <p:spPr>
          <a:xfrm>
            <a:off x="228600" y="6381331"/>
            <a:ext cx="4824536" cy="45719"/>
          </a:xfrm>
          <a:prstGeom prst="rect">
            <a:avLst/>
          </a:prstGeom>
          <a:solidFill>
            <a:srgbClr val="001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51520" y="6453339"/>
            <a:ext cx="4824536" cy="45719"/>
          </a:xfrm>
          <a:prstGeom prst="rect">
            <a:avLst/>
          </a:prstGeom>
          <a:solidFill>
            <a:srgbClr val="EBD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323528" y="6525347"/>
            <a:ext cx="482453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549578" y="1048878"/>
            <a:ext cx="78779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Breve descripción de módulos del proyecto</a:t>
            </a:r>
            <a:endParaRPr lang="es-MX" dirty="0"/>
          </a:p>
          <a:p>
            <a:pPr lvl="0"/>
            <a:endParaRPr lang="es-MX" b="1" dirty="0" smtClean="0"/>
          </a:p>
          <a:p>
            <a:pPr lvl="0"/>
            <a:endParaRPr lang="es-MX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s-MX" b="1" dirty="0" smtClean="0"/>
              <a:t>Módulo </a:t>
            </a:r>
            <a:r>
              <a:rPr lang="es-MX" b="1" dirty="0"/>
              <a:t>de acceso: </a:t>
            </a:r>
            <a:r>
              <a:rPr lang="es-MX" dirty="0"/>
              <a:t>aquí se debe de ingresar correo o nombre de usuario, y contraseña para poder acceder. Existen dos tipos de usuario: administrador e invitado.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b="1" dirty="0"/>
              <a:t>Módulo de consultas: </a:t>
            </a:r>
            <a:r>
              <a:rPr lang="es-MX" dirty="0"/>
              <a:t>en este apartado, el usuario puede realizar búsquedas con filtro para encontrar algún producto en particular, con filtros por circuito integrado, cables, leds, resistencias, etc</a:t>
            </a:r>
            <a:r>
              <a:rPr lang="es-MX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b="1" dirty="0" smtClean="0"/>
              <a:t>Módulo </a:t>
            </a:r>
            <a:r>
              <a:rPr lang="es-MX" b="1" dirty="0"/>
              <a:t>de pre-compra: </a:t>
            </a:r>
            <a:r>
              <a:rPr lang="es-MX" dirty="0"/>
              <a:t>en el cual el usuario decide cuántos productos (en cantidad) del mismo tipo decide comprar, y también se le pide confirmar la compra.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b="1" dirty="0"/>
              <a:t>Módulo de compra: </a:t>
            </a:r>
            <a:r>
              <a:rPr lang="es-MX" dirty="0"/>
              <a:t>aquí se le informa al usuario que su compra se ha realizado, se le define en cuánto tiempo se le realizará el envío y su pago total</a:t>
            </a:r>
            <a:r>
              <a:rPr lang="es-MX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b="1" dirty="0"/>
              <a:t>Módulo de productos más buscados.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b="1" dirty="0"/>
              <a:t>Módulo de pedidos.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b="1" dirty="0"/>
              <a:t>Módulo de proveedores.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MX" b="1" dirty="0"/>
              <a:t>Módulo de clientes</a:t>
            </a:r>
            <a:r>
              <a:rPr lang="es-MX" b="1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121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1521</TotalTime>
  <Words>461</Words>
  <Application>Microsoft Office PowerPoint</Application>
  <PresentationFormat>Presentación en pantalla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Adobe Caslon Pro</vt:lpstr>
      <vt:lpstr>Arial</vt:lpstr>
      <vt:lpstr>Calibri</vt:lpstr>
      <vt:lpstr>Calibri Light</vt:lpstr>
      <vt:lpstr>EurekaSans-Light</vt:lpstr>
      <vt:lpstr>Soberana Sans Light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 Moreno C</dc:creator>
  <cp:lastModifiedBy>María Dolores</cp:lastModifiedBy>
  <cp:revision>81</cp:revision>
  <dcterms:created xsi:type="dcterms:W3CDTF">2016-05-20T21:56:11Z</dcterms:created>
  <dcterms:modified xsi:type="dcterms:W3CDTF">2017-12-04T17:11:10Z</dcterms:modified>
</cp:coreProperties>
</file>