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70" r:id="rId3"/>
    <p:sldId id="271" r:id="rId4"/>
    <p:sldId id="272" r:id="rId5"/>
    <p:sldId id="273" r:id="rId6"/>
    <p:sldId id="274" r:id="rId7"/>
    <p:sldId id="275"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2A8"/>
    <a:srgbClr val="525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101" d="100"/>
          <a:sy n="101" d="100"/>
        </p:scale>
        <p:origin x="126" y="24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834866-747E-4759-9381-0C0CFEB901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4EB725B-7D31-4FF5-AC0F-F7DE72050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232A22-B755-4049-8957-D7C187C66F42}" type="datetimeFigureOut">
              <a:rPr lang="en-IN" smtClean="0"/>
              <a:t>05-05-2023</a:t>
            </a:fld>
            <a:endParaRPr lang="en-IN"/>
          </a:p>
        </p:txBody>
      </p:sp>
      <p:sp>
        <p:nvSpPr>
          <p:cNvPr id="4" name="Footer Placeholder 3">
            <a:extLst>
              <a:ext uri="{FF2B5EF4-FFF2-40B4-BE49-F238E27FC236}">
                <a16:creationId xmlns:a16="http://schemas.microsoft.com/office/drawing/2014/main" id="{AAD605CE-F499-4AD9-BC09-1C23C026BF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3670AED-0222-44D7-8D85-FBEC13B5D8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E30ED-15A8-4915-B336-2C14391D9365}" type="slidenum">
              <a:rPr lang="en-IN" smtClean="0"/>
              <a:t>‹#›</a:t>
            </a:fld>
            <a:endParaRPr lang="en-IN"/>
          </a:p>
        </p:txBody>
      </p:sp>
    </p:spTree>
    <p:extLst>
      <p:ext uri="{BB962C8B-B14F-4D97-AF65-F5344CB8AC3E}">
        <p14:creationId xmlns:p14="http://schemas.microsoft.com/office/powerpoint/2010/main" val="1117649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4C85-C6C9-4BDB-8976-14D135ADECDA}" type="datetimeFigureOut">
              <a:rPr lang="en-IN" smtClean="0"/>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0729B-6FC9-4CE8-982D-0CB2FC4D9116}" type="slidenum">
              <a:rPr lang="en-IN" smtClean="0"/>
              <a:t>‹#›</a:t>
            </a:fld>
            <a:endParaRPr lang="en-IN"/>
          </a:p>
        </p:txBody>
      </p:sp>
    </p:spTree>
    <p:extLst>
      <p:ext uri="{BB962C8B-B14F-4D97-AF65-F5344CB8AC3E}">
        <p14:creationId xmlns:p14="http://schemas.microsoft.com/office/powerpoint/2010/main" val="41523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3</a:t>
            </a:fld>
            <a:endParaRPr lang="en-IN"/>
          </a:p>
        </p:txBody>
      </p:sp>
    </p:spTree>
    <p:extLst>
      <p:ext uri="{BB962C8B-B14F-4D97-AF65-F5344CB8AC3E}">
        <p14:creationId xmlns:p14="http://schemas.microsoft.com/office/powerpoint/2010/main" val="156675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Open Sans" panose="020B0606030504020204" pitchFamily="34" charset="0"/>
                <a:ea typeface="Open Sans" panose="020B0606030504020204" pitchFamily="34" charset="0"/>
                <a:cs typeface="Open Sans" panose="020B0606030504020204" pitchFamily="34" charset="0"/>
              </a:rPr>
              <a:t>network grievance – refers to a situation where a participant in the network experiences an issues or dispute related to the functioning of the network. To address network grievances blockchain communities often establish governance framework or dispute resolution mechanisms, </a:t>
            </a:r>
            <a:r>
              <a:rPr lang="en-GB" b="0" i="0" dirty="0">
                <a:solidFill>
                  <a:srgbClr val="D1D5DB"/>
                </a:solidFill>
                <a:effectLst/>
                <a:latin typeface="Söhne"/>
              </a:rPr>
              <a:t>such as voting systems or arbitration protocols, to help participants resolve issues and reach consensus on important decisions affecting the network.</a:t>
            </a:r>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4</a:t>
            </a:fld>
            <a:endParaRPr lang="en-IN"/>
          </a:p>
        </p:txBody>
      </p:sp>
    </p:spTree>
    <p:extLst>
      <p:ext uri="{BB962C8B-B14F-4D97-AF65-F5344CB8AC3E}">
        <p14:creationId xmlns:p14="http://schemas.microsoft.com/office/powerpoint/2010/main" val="4208586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reserve="1" userDrawn="1">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grpSp>
        <p:nvGrpSpPr>
          <p:cNvPr id="6" name="Group 5">
            <a:extLst>
              <a:ext uri="{FF2B5EF4-FFF2-40B4-BE49-F238E27FC236}">
                <a16:creationId xmlns:a16="http://schemas.microsoft.com/office/drawing/2014/main" id="{4CA21213-01A2-3187-D0F8-5F07AC984306}"/>
              </a:ext>
            </a:extLst>
          </p:cNvPr>
          <p:cNvGrpSpPr/>
          <p:nvPr userDrawn="1"/>
        </p:nvGrpSpPr>
        <p:grpSpPr>
          <a:xfrm>
            <a:off x="0" y="0"/>
            <a:ext cx="12192001" cy="6858232"/>
            <a:chOff x="0" y="-200"/>
            <a:chExt cx="12192001" cy="6858232"/>
          </a:xfrm>
        </p:grpSpPr>
        <p:pic>
          <p:nvPicPr>
            <p:cNvPr id="13" name="Google Shape;13;p3" descr="paint_transparent4.png"/>
            <p:cNvPicPr preferRelativeResize="0"/>
            <p:nvPr userDrawn="1"/>
          </p:nvPicPr>
          <p:blipFill rotWithShape="1">
            <a:blip r:embed="rId3">
              <a:alphaModFix/>
            </a:blip>
            <a:srcRect r="49954"/>
            <a:stretch/>
          </p:blipFill>
          <p:spPr>
            <a:xfrm>
              <a:off x="6090568" y="0"/>
              <a:ext cx="6101433" cy="6858032"/>
            </a:xfrm>
            <a:prstGeom prst="rect">
              <a:avLst/>
            </a:prstGeom>
            <a:noFill/>
            <a:ln>
              <a:noFill/>
            </a:ln>
          </p:spPr>
        </p:pic>
        <p:sp>
          <p:nvSpPr>
            <p:cNvPr id="14" name="Google Shape;14;p3"/>
            <p:cNvSpPr/>
            <p:nvPr userDrawn="1"/>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lang="en-IN" sz="1867" dirty="0"/>
            </a:p>
          </p:txBody>
        </p:sp>
      </p:grpSp>
      <p:sp>
        <p:nvSpPr>
          <p:cNvPr id="21" name="Footer Placeholder 4">
            <a:extLst>
              <a:ext uri="{FF2B5EF4-FFF2-40B4-BE49-F238E27FC236}">
                <a16:creationId xmlns:a16="http://schemas.microsoft.com/office/drawing/2014/main" id="{F7A6A1F3-92F3-0BAB-F193-C182BD24555B}"/>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
        <p:nvSpPr>
          <p:cNvPr id="22" name="Footer Placeholder 4">
            <a:extLst>
              <a:ext uri="{FF2B5EF4-FFF2-40B4-BE49-F238E27FC236}">
                <a16:creationId xmlns:a16="http://schemas.microsoft.com/office/drawing/2014/main" id="{E98C4655-BA17-2A1D-6C87-73B7759B2FBC}"/>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pic>
        <p:nvPicPr>
          <p:cNvPr id="27" name="Picture 26" descr="Logo&#10;&#10;Description automatically generated">
            <a:extLst>
              <a:ext uri="{FF2B5EF4-FFF2-40B4-BE49-F238E27FC236}">
                <a16:creationId xmlns:a16="http://schemas.microsoft.com/office/drawing/2014/main" id="{727E4AF1-8F7A-3A99-CD0B-8A1721950B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514" y="208271"/>
            <a:ext cx="731653" cy="248762"/>
          </a:xfrm>
          <a:prstGeom prst="rect">
            <a:avLst/>
          </a:prstGeom>
        </p:spPr>
      </p:pic>
    </p:spTree>
    <p:extLst>
      <p:ext uri="{BB962C8B-B14F-4D97-AF65-F5344CB8AC3E}">
        <p14:creationId xmlns:p14="http://schemas.microsoft.com/office/powerpoint/2010/main" val="168058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preserve="1" userDrawn="1">
  <p:cSld name="Title + 1 column">
    <p:spTree>
      <p:nvGrpSpPr>
        <p:cNvPr id="1" name="Shape 21"/>
        <p:cNvGrpSpPr/>
        <p:nvPr/>
      </p:nvGrpSpPr>
      <p:grpSpPr>
        <a:xfrm>
          <a:off x="0" y="0"/>
          <a:ext cx="0" cy="0"/>
          <a:chOff x="0" y="0"/>
          <a:chExt cx="0" cy="0"/>
        </a:xfrm>
      </p:grpSpPr>
      <p:sp>
        <p:nvSpPr>
          <p:cNvPr id="6" name="Footer Placeholder 4">
            <a:extLst>
              <a:ext uri="{FF2B5EF4-FFF2-40B4-BE49-F238E27FC236}">
                <a16:creationId xmlns:a16="http://schemas.microsoft.com/office/drawing/2014/main" id="{96C41AAC-4EFB-4943-8398-386666B9164D}"/>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2" name="Google Shape;23;p3">
            <a:extLst>
              <a:ext uri="{FF2B5EF4-FFF2-40B4-BE49-F238E27FC236}">
                <a16:creationId xmlns:a16="http://schemas.microsoft.com/office/drawing/2014/main" id="{3D9EBF0F-66B9-32A6-AED2-512166C1C03B}"/>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D0A2CAC9-01D7-64F3-11D7-4CA80275A70A}"/>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dirty="0">
                <a:solidFill>
                  <a:schemeClr val="dk1"/>
                </a:solidFill>
                <a:latin typeface="Open Sans"/>
                <a:ea typeface="Open Sans"/>
                <a:cs typeface="Open Sans"/>
                <a:sym typeface="Open Sans"/>
              </a:rPr>
              <a:t>SLIDE  </a:t>
            </a:r>
            <a:endParaRPr sz="1400" b="1" i="0" u="none" strike="noStrike" cap="none" dirty="0">
              <a:solidFill>
                <a:schemeClr val="dk1"/>
              </a:solidFill>
              <a:latin typeface="Open Sans"/>
              <a:ea typeface="Open Sans"/>
              <a:cs typeface="Open Sans"/>
              <a:sym typeface="Open Sans"/>
            </a:endParaRPr>
          </a:p>
        </p:txBody>
      </p:sp>
      <p:cxnSp>
        <p:nvCxnSpPr>
          <p:cNvPr id="7" name="Google Shape;25;p3">
            <a:extLst>
              <a:ext uri="{FF2B5EF4-FFF2-40B4-BE49-F238E27FC236}">
                <a16:creationId xmlns:a16="http://schemas.microsoft.com/office/drawing/2014/main" id="{DC31B675-9844-7062-504F-954DE0EA6C3A}"/>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5855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Google Shape;23;p3">
            <a:extLst>
              <a:ext uri="{FF2B5EF4-FFF2-40B4-BE49-F238E27FC236}">
                <a16:creationId xmlns:a16="http://schemas.microsoft.com/office/drawing/2014/main" id="{E1D5CEED-192E-F712-7B7B-034D4C9DCD78}"/>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762AC068-2D4F-917B-9C80-40191427BBC2}"/>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a:solidFill>
                  <a:schemeClr val="dk1"/>
                </a:solidFill>
                <a:latin typeface="Open Sans"/>
                <a:ea typeface="Open Sans"/>
                <a:cs typeface="Open Sans"/>
                <a:sym typeface="Open Sans"/>
              </a:rPr>
              <a:t>SLIDE  </a:t>
            </a:r>
            <a:endParaRPr sz="1400" b="1" i="0" u="none" strike="noStrike" cap="none">
              <a:solidFill>
                <a:schemeClr val="dk1"/>
              </a:solidFill>
              <a:latin typeface="Open Sans"/>
              <a:ea typeface="Open Sans"/>
              <a:cs typeface="Open Sans"/>
              <a:sym typeface="Open Sans"/>
            </a:endParaRPr>
          </a:p>
        </p:txBody>
      </p:sp>
      <p:cxnSp>
        <p:nvCxnSpPr>
          <p:cNvPr id="4" name="Google Shape;25;p3">
            <a:extLst>
              <a:ext uri="{FF2B5EF4-FFF2-40B4-BE49-F238E27FC236}">
                <a16:creationId xmlns:a16="http://schemas.microsoft.com/office/drawing/2014/main" id="{F388D4C5-F419-BC41-ED6F-2A035D2EB7EE}"/>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
        <p:nvSpPr>
          <p:cNvPr id="5" name="Google Shape;656;p77">
            <a:extLst>
              <a:ext uri="{FF2B5EF4-FFF2-40B4-BE49-F238E27FC236}">
                <a16:creationId xmlns:a16="http://schemas.microsoft.com/office/drawing/2014/main" id="{9982CD01-CD2A-1E19-3BB6-0226BA51E29C}"/>
              </a:ext>
            </a:extLst>
          </p:cNvPr>
          <p:cNvSpPr txBox="1"/>
          <p:nvPr userDrawn="1"/>
        </p:nvSpPr>
        <p:spPr>
          <a:xfrm>
            <a:off x="685395" y="386243"/>
            <a:ext cx="371603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Sub title</a:t>
            </a:r>
            <a:endParaRPr sz="4000" b="1" dirty="0">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6800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12" name="Picture 11" descr="Close-up of people working on a piece of paper&#10;&#10;Description automatically generated with low confidence">
            <a:extLst>
              <a:ext uri="{FF2B5EF4-FFF2-40B4-BE49-F238E27FC236}">
                <a16:creationId xmlns:a16="http://schemas.microsoft.com/office/drawing/2014/main" id="{3D2B917B-4FD9-413E-A38A-87554F29C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6072" y="0"/>
            <a:ext cx="6525928" cy="6858000"/>
          </a:xfrm>
          <a:prstGeom prst="rect">
            <a:avLst/>
          </a:prstGeom>
        </p:spPr>
      </p:pic>
    </p:spTree>
    <p:extLst>
      <p:ext uri="{BB962C8B-B14F-4D97-AF65-F5344CB8AC3E}">
        <p14:creationId xmlns:p14="http://schemas.microsoft.com/office/powerpoint/2010/main" val="862226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CB14F-AC78-4FEF-B0CC-406EF952A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5427C-1674-4F42-B002-A28A625FF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Footer Placeholder 4">
            <a:extLst>
              <a:ext uri="{FF2B5EF4-FFF2-40B4-BE49-F238E27FC236}">
                <a16:creationId xmlns:a16="http://schemas.microsoft.com/office/drawing/2014/main" id="{596E99AA-E2C7-422C-8EAB-0A93813E95B8}"/>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4" name="Footer Placeholder 4">
            <a:extLst>
              <a:ext uri="{FF2B5EF4-FFF2-40B4-BE49-F238E27FC236}">
                <a16:creationId xmlns:a16="http://schemas.microsoft.com/office/drawing/2014/main" id="{C879EFB9-1983-D76A-C8B4-037524B68DD8}"/>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Tree>
    <p:extLst>
      <p:ext uri="{BB962C8B-B14F-4D97-AF65-F5344CB8AC3E}">
        <p14:creationId xmlns:p14="http://schemas.microsoft.com/office/powerpoint/2010/main" val="129536257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zestic.in/"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94;p74">
            <a:extLst>
              <a:ext uri="{FF2B5EF4-FFF2-40B4-BE49-F238E27FC236}">
                <a16:creationId xmlns:a16="http://schemas.microsoft.com/office/drawing/2014/main" id="{7588EAFC-FF67-6062-5A1A-3446CB6CE046}"/>
              </a:ext>
            </a:extLst>
          </p:cNvPr>
          <p:cNvSpPr>
            <a:spLocks/>
          </p:cNvSpPr>
          <p:nvPr/>
        </p:nvSpPr>
        <p:spPr>
          <a:xfrm>
            <a:off x="392956" y="2636979"/>
            <a:ext cx="7473421" cy="54437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4400" b="1" i="0" u="none" strike="noStrike" cap="none" dirty="0">
                <a:solidFill>
                  <a:schemeClr val="dk1"/>
                </a:solidFill>
                <a:latin typeface="Montserrat"/>
                <a:ea typeface="Montserrat"/>
                <a:cs typeface="Montserrat"/>
                <a:sym typeface="Montserrat"/>
              </a:rPr>
              <a:t>Data Structure &amp; Algorithms</a:t>
            </a:r>
            <a:endParaRPr sz="4400" b="1" i="0" u="none" strike="noStrike" cap="none" dirty="0">
              <a:solidFill>
                <a:schemeClr val="dk1"/>
              </a:solidFill>
              <a:latin typeface="Montserrat"/>
              <a:ea typeface="Montserrat"/>
              <a:cs typeface="Montserrat"/>
              <a:sym typeface="Montserrat"/>
            </a:endParaRPr>
          </a:p>
        </p:txBody>
      </p:sp>
      <p:sp>
        <p:nvSpPr>
          <p:cNvPr id="12" name="Google Shape;595;p74">
            <a:extLst>
              <a:ext uri="{FF2B5EF4-FFF2-40B4-BE49-F238E27FC236}">
                <a16:creationId xmlns:a16="http://schemas.microsoft.com/office/drawing/2014/main" id="{7097FA97-8C38-CAAA-867E-768CB875BB80}"/>
              </a:ext>
            </a:extLst>
          </p:cNvPr>
          <p:cNvSpPr/>
          <p:nvPr/>
        </p:nvSpPr>
        <p:spPr>
          <a:xfrm>
            <a:off x="392956" y="5120850"/>
            <a:ext cx="1334879"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dirty="0">
                <a:solidFill>
                  <a:schemeClr val="bg1">
                    <a:lumMod val="50000"/>
                  </a:schemeClr>
                </a:solidFill>
                <a:latin typeface="Open Sans"/>
                <a:ea typeface="Open Sans"/>
                <a:cs typeface="Open Sans"/>
                <a:sym typeface="Open Sans"/>
              </a:rPr>
              <a:t>Presented by:</a:t>
            </a:r>
            <a:endParaRPr sz="1100" dirty="0">
              <a:solidFill>
                <a:schemeClr val="bg1">
                  <a:lumMod val="50000"/>
                </a:schemeClr>
              </a:solidFill>
              <a:latin typeface="Open Sans"/>
              <a:ea typeface="Open Sans"/>
              <a:cs typeface="Open Sans"/>
              <a:sym typeface="Open Sans"/>
            </a:endParaRPr>
          </a:p>
        </p:txBody>
      </p:sp>
      <p:sp>
        <p:nvSpPr>
          <p:cNvPr id="13" name="Shape 406">
            <a:extLst>
              <a:ext uri="{FF2B5EF4-FFF2-40B4-BE49-F238E27FC236}">
                <a16:creationId xmlns:a16="http://schemas.microsoft.com/office/drawing/2014/main" id="{7CCA165C-58F3-257D-532F-2AD3F8A4A937}"/>
              </a:ext>
            </a:extLst>
          </p:cNvPr>
          <p:cNvSpPr txBox="1">
            <a:spLocks/>
          </p:cNvSpPr>
          <p:nvPr/>
        </p:nvSpPr>
        <p:spPr>
          <a:xfrm>
            <a:off x="392956" y="5251867"/>
            <a:ext cx="3654847" cy="357696"/>
          </a:xfrm>
          <a:prstGeom prst="rect">
            <a:avLst/>
          </a:prstGeom>
          <a:noFill/>
          <a:ln>
            <a:noFill/>
          </a:ln>
        </p:spPr>
        <p:txBody>
          <a:bodyPr wrap="square" lIns="68569" tIns="34275" rIns="68569" bIns="34275" anchor="t" anchorCtr="0">
            <a:spAutoFit/>
          </a:bodyPr>
          <a:lstStyle/>
          <a:p>
            <a:pPr>
              <a:lnSpc>
                <a:spcPct val="150000"/>
              </a:lnSpc>
              <a:buSzPct val="25000"/>
            </a:pPr>
            <a:r>
              <a:rPr lang="en-IN" sz="1400" dirty="0">
                <a:solidFill>
                  <a:schemeClr val="bg1">
                    <a:lumMod val="50000"/>
                  </a:schemeClr>
                </a:solidFill>
                <a:latin typeface="Lora"/>
                <a:ea typeface="Lora"/>
                <a:cs typeface="Lora"/>
                <a:sym typeface="Lora"/>
              </a:rPr>
              <a:t>DEBENDU KUMAR</a:t>
            </a:r>
            <a:endParaRPr lang="id-ID" sz="1400" dirty="0">
              <a:solidFill>
                <a:schemeClr val="bg1">
                  <a:lumMod val="50000"/>
                </a:schemeClr>
              </a:solidFill>
              <a:latin typeface="Lora"/>
              <a:ea typeface="Lora"/>
              <a:cs typeface="Lora"/>
              <a:sym typeface="Lora"/>
            </a:endParaRPr>
          </a:p>
        </p:txBody>
      </p:sp>
    </p:spTree>
    <p:extLst>
      <p:ext uri="{BB962C8B-B14F-4D97-AF65-F5344CB8AC3E}">
        <p14:creationId xmlns:p14="http://schemas.microsoft.com/office/powerpoint/2010/main" val="15669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5;p77">
            <a:extLst>
              <a:ext uri="{FF2B5EF4-FFF2-40B4-BE49-F238E27FC236}">
                <a16:creationId xmlns:a16="http://schemas.microsoft.com/office/drawing/2014/main" id="{BBD053BA-FCF4-CDE8-331E-7B3E0B744895}"/>
              </a:ext>
            </a:extLst>
          </p:cNvPr>
          <p:cNvSpPr txBox="1"/>
          <p:nvPr/>
        </p:nvSpPr>
        <p:spPr>
          <a:xfrm>
            <a:off x="658904" y="723992"/>
            <a:ext cx="4101353" cy="663258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0000" dirty="0">
                <a:latin typeface="Montserrat"/>
                <a:ea typeface="Montserrat"/>
                <a:cs typeface="Montserrat"/>
                <a:sym typeface="Montserrat"/>
              </a:rPr>
              <a:t>I</a:t>
            </a:r>
            <a:endParaRPr sz="50000" dirty="0">
              <a:latin typeface="Montserrat"/>
              <a:ea typeface="Montserrat"/>
              <a:cs typeface="Montserrat"/>
              <a:sym typeface="Montserrat"/>
            </a:endParaRPr>
          </a:p>
        </p:txBody>
      </p:sp>
      <p:sp>
        <p:nvSpPr>
          <p:cNvPr id="3" name="Google Shape;656;p77">
            <a:extLst>
              <a:ext uri="{FF2B5EF4-FFF2-40B4-BE49-F238E27FC236}">
                <a16:creationId xmlns:a16="http://schemas.microsoft.com/office/drawing/2014/main" id="{EF319ABE-531D-94ED-DC1E-B49F14E9F701}"/>
              </a:ext>
            </a:extLst>
          </p:cNvPr>
          <p:cNvSpPr txBox="1"/>
          <p:nvPr/>
        </p:nvSpPr>
        <p:spPr>
          <a:xfrm>
            <a:off x="4513562" y="880019"/>
            <a:ext cx="701953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Data Structures &amp; Algorithms</a:t>
            </a:r>
            <a:endParaRPr sz="4000" b="1" dirty="0">
              <a:solidFill>
                <a:schemeClr val="accent1"/>
              </a:solidFill>
              <a:latin typeface="Open Sans"/>
              <a:ea typeface="Open Sans"/>
              <a:cs typeface="Open Sans"/>
              <a:sym typeface="Open Sans"/>
            </a:endParaRPr>
          </a:p>
        </p:txBody>
      </p:sp>
      <p:sp>
        <p:nvSpPr>
          <p:cNvPr id="4" name="Google Shape;658;p77">
            <a:extLst>
              <a:ext uri="{FF2B5EF4-FFF2-40B4-BE49-F238E27FC236}">
                <a16:creationId xmlns:a16="http://schemas.microsoft.com/office/drawing/2014/main" id="{B43BA858-D315-C772-0593-9F49DD93E8D8}"/>
              </a:ext>
            </a:extLst>
          </p:cNvPr>
          <p:cNvSpPr>
            <a:spLocks/>
          </p:cNvSpPr>
          <p:nvPr/>
        </p:nvSpPr>
        <p:spPr>
          <a:xfrm>
            <a:off x="4513562" y="2247801"/>
            <a:ext cx="7019534" cy="2308284"/>
          </a:xfrm>
          <a:prstGeom prst="rect">
            <a:avLst/>
          </a:prstGeom>
          <a:noFill/>
          <a:ln>
            <a:noFill/>
          </a:ln>
        </p:spPr>
        <p:txBody>
          <a:bodyPr spcFirstLastPara="1" wrap="square" lIns="91425" tIns="45700" rIns="91425" bIns="45700" anchor="t" anchorCtr="0">
            <a:spAutoFit/>
          </a:bodyPr>
          <a:lstStyle/>
          <a:p>
            <a:pPr algn="just">
              <a:lnSpc>
                <a:spcPct val="150000"/>
              </a:lnSpc>
            </a:pPr>
            <a:r>
              <a:rPr lang="en-GB" sz="1600" dirty="0">
                <a:latin typeface="Open Sans" panose="020B0606030504020204" pitchFamily="34" charset="0"/>
                <a:ea typeface="Open Sans" panose="020B0606030504020204" pitchFamily="34" charset="0"/>
                <a:cs typeface="Open Sans" panose="020B0606030504020204" pitchFamily="34" charset="0"/>
              </a:rPr>
              <a:t>Data structures is a method of organizing data in a virtual system. Think of sequences of numbers of tables of data, these both are well-defined data structures. </a:t>
            </a:r>
          </a:p>
          <a:p>
            <a:pPr algn="just">
              <a:lnSpc>
                <a:spcPct val="150000"/>
              </a:lnSpc>
            </a:pPr>
            <a:endParaRPr lang="en-GB" sz="16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GB" sz="1600" dirty="0">
                <a:latin typeface="Open Sans" panose="020B0606030504020204" pitchFamily="34" charset="0"/>
                <a:ea typeface="Open Sans" panose="020B0606030504020204" pitchFamily="34" charset="0"/>
                <a:cs typeface="Open Sans" panose="020B0606030504020204" pitchFamily="34" charset="0"/>
              </a:rPr>
              <a:t>An algorithm is a sequence of steps executed by a computer that takes an input and transform it into a target output. </a:t>
            </a:r>
          </a:p>
        </p:txBody>
      </p:sp>
    </p:spTree>
    <p:extLst>
      <p:ext uri="{BB962C8B-B14F-4D97-AF65-F5344CB8AC3E}">
        <p14:creationId xmlns:p14="http://schemas.microsoft.com/office/powerpoint/2010/main" val="376300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898076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Types of Data Structures</a:t>
            </a:r>
            <a:endParaRPr sz="4000" b="1" dirty="0">
              <a:solidFill>
                <a:schemeClr val="accent1"/>
              </a:solidFill>
              <a:latin typeface="Open Sans"/>
              <a:ea typeface="Open Sans"/>
              <a:cs typeface="Open Sans"/>
              <a:sym typeface="Open Sans"/>
            </a:endParaRPr>
          </a:p>
        </p:txBody>
      </p:sp>
      <p:sp>
        <p:nvSpPr>
          <p:cNvPr id="5" name="Rectangle: Rounded Corners 4">
            <a:extLst>
              <a:ext uri="{FF2B5EF4-FFF2-40B4-BE49-F238E27FC236}">
                <a16:creationId xmlns:a16="http://schemas.microsoft.com/office/drawing/2014/main" id="{D33314F4-EE31-4578-8BFE-273C8524D236}"/>
              </a:ext>
            </a:extLst>
          </p:cNvPr>
          <p:cNvSpPr/>
          <p:nvPr/>
        </p:nvSpPr>
        <p:spPr>
          <a:xfrm>
            <a:off x="4657164" y="2265766"/>
            <a:ext cx="287767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Data Structures</a:t>
            </a:r>
          </a:p>
        </p:txBody>
      </p:sp>
      <p:sp>
        <p:nvSpPr>
          <p:cNvPr id="6" name="Rectangle: Rounded Corners 5">
            <a:extLst>
              <a:ext uri="{FF2B5EF4-FFF2-40B4-BE49-F238E27FC236}">
                <a16:creationId xmlns:a16="http://schemas.microsoft.com/office/drawing/2014/main" id="{7446513C-D735-33C9-F55F-ABCC3D726676}"/>
              </a:ext>
            </a:extLst>
          </p:cNvPr>
          <p:cNvSpPr/>
          <p:nvPr/>
        </p:nvSpPr>
        <p:spPr>
          <a:xfrm>
            <a:off x="2661958" y="3627344"/>
            <a:ext cx="1438836"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Linear</a:t>
            </a:r>
          </a:p>
        </p:txBody>
      </p:sp>
      <p:sp>
        <p:nvSpPr>
          <p:cNvPr id="7" name="Rectangle: Rounded Corners 6">
            <a:extLst>
              <a:ext uri="{FF2B5EF4-FFF2-40B4-BE49-F238E27FC236}">
                <a16:creationId xmlns:a16="http://schemas.microsoft.com/office/drawing/2014/main" id="{A4CBA59F-2C93-220B-C81E-FB92A0C539E1}"/>
              </a:ext>
            </a:extLst>
          </p:cNvPr>
          <p:cNvSpPr/>
          <p:nvPr/>
        </p:nvSpPr>
        <p:spPr>
          <a:xfrm>
            <a:off x="8091208" y="3627344"/>
            <a:ext cx="1868023"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Non-Linear</a:t>
            </a:r>
          </a:p>
        </p:txBody>
      </p:sp>
      <p:cxnSp>
        <p:nvCxnSpPr>
          <p:cNvPr id="9" name="Connector: Elbow 8">
            <a:extLst>
              <a:ext uri="{FF2B5EF4-FFF2-40B4-BE49-F238E27FC236}">
                <a16:creationId xmlns:a16="http://schemas.microsoft.com/office/drawing/2014/main" id="{68E60CF7-00A6-A7FE-09A7-82AB392119FD}"/>
              </a:ext>
            </a:extLst>
          </p:cNvPr>
          <p:cNvCxnSpPr>
            <a:cxnSpLocks/>
            <a:stCxn id="5" idx="1"/>
            <a:endCxn id="6" idx="0"/>
          </p:cNvCxnSpPr>
          <p:nvPr/>
        </p:nvCxnSpPr>
        <p:spPr>
          <a:xfrm rot="10800000" flipV="1">
            <a:off x="3381376" y="2530224"/>
            <a:ext cx="1275788" cy="109711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5494D6E-2B93-878F-9A89-C19181F394C6}"/>
              </a:ext>
            </a:extLst>
          </p:cNvPr>
          <p:cNvCxnSpPr>
            <a:cxnSpLocks/>
            <a:stCxn id="5" idx="3"/>
            <a:endCxn id="7" idx="0"/>
          </p:cNvCxnSpPr>
          <p:nvPr/>
        </p:nvCxnSpPr>
        <p:spPr>
          <a:xfrm>
            <a:off x="7534835" y="2530225"/>
            <a:ext cx="1490385" cy="109711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6C35323E-F92B-7995-8EF4-490ADF69E15B}"/>
              </a:ext>
            </a:extLst>
          </p:cNvPr>
          <p:cNvSpPr/>
          <p:nvPr/>
        </p:nvSpPr>
        <p:spPr>
          <a:xfrm>
            <a:off x="692150"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Array</a:t>
            </a:r>
          </a:p>
        </p:txBody>
      </p:sp>
      <p:sp>
        <p:nvSpPr>
          <p:cNvPr id="20" name="Rectangle: Rounded Corners 19">
            <a:extLst>
              <a:ext uri="{FF2B5EF4-FFF2-40B4-BE49-F238E27FC236}">
                <a16:creationId xmlns:a16="http://schemas.microsoft.com/office/drawing/2014/main" id="{D7391724-8195-2924-2FD7-9569E35D1048}"/>
              </a:ext>
            </a:extLst>
          </p:cNvPr>
          <p:cNvSpPr/>
          <p:nvPr/>
        </p:nvSpPr>
        <p:spPr>
          <a:xfrm>
            <a:off x="2122953"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Linked List</a:t>
            </a:r>
          </a:p>
        </p:txBody>
      </p:sp>
      <p:sp>
        <p:nvSpPr>
          <p:cNvPr id="21" name="Rectangle: Rounded Corners 20">
            <a:extLst>
              <a:ext uri="{FF2B5EF4-FFF2-40B4-BE49-F238E27FC236}">
                <a16:creationId xmlns:a16="http://schemas.microsoft.com/office/drawing/2014/main" id="{17DAA3F3-B837-23E1-1AB7-CE9DF26C619F}"/>
              </a:ext>
            </a:extLst>
          </p:cNvPr>
          <p:cNvSpPr/>
          <p:nvPr/>
        </p:nvSpPr>
        <p:spPr>
          <a:xfrm>
            <a:off x="3561789"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Stack</a:t>
            </a:r>
          </a:p>
        </p:txBody>
      </p:sp>
      <p:sp>
        <p:nvSpPr>
          <p:cNvPr id="22" name="Rectangle: Rounded Corners 21">
            <a:extLst>
              <a:ext uri="{FF2B5EF4-FFF2-40B4-BE49-F238E27FC236}">
                <a16:creationId xmlns:a16="http://schemas.microsoft.com/office/drawing/2014/main" id="{C38A8EB2-3AC5-6EFA-026F-4060BEF0F506}"/>
              </a:ext>
            </a:extLst>
          </p:cNvPr>
          <p:cNvSpPr/>
          <p:nvPr/>
        </p:nvSpPr>
        <p:spPr>
          <a:xfrm>
            <a:off x="5000625"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Queue</a:t>
            </a:r>
          </a:p>
        </p:txBody>
      </p:sp>
      <p:cxnSp>
        <p:nvCxnSpPr>
          <p:cNvPr id="27" name="Connector: Elbow 26">
            <a:extLst>
              <a:ext uri="{FF2B5EF4-FFF2-40B4-BE49-F238E27FC236}">
                <a16:creationId xmlns:a16="http://schemas.microsoft.com/office/drawing/2014/main" id="{B95BAC9B-7F7B-D6D0-45E6-FEEF98BD5646}"/>
              </a:ext>
            </a:extLst>
          </p:cNvPr>
          <p:cNvCxnSpPr>
            <a:cxnSpLocks/>
            <a:stCxn id="6" idx="2"/>
            <a:endCxn id="20" idx="0"/>
          </p:cNvCxnSpPr>
          <p:nvPr/>
        </p:nvCxnSpPr>
        <p:spPr>
          <a:xfrm rot="5400000">
            <a:off x="2842653" y="4065773"/>
            <a:ext cx="448235" cy="629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C8E5A15-B178-05C0-7CC4-FA184FE30973}"/>
              </a:ext>
            </a:extLst>
          </p:cNvPr>
          <p:cNvCxnSpPr>
            <a:cxnSpLocks/>
            <a:stCxn id="6" idx="2"/>
            <a:endCxn id="21" idx="0"/>
          </p:cNvCxnSpPr>
          <p:nvPr/>
        </p:nvCxnSpPr>
        <p:spPr>
          <a:xfrm rot="16200000" flipH="1">
            <a:off x="3562071" y="3975567"/>
            <a:ext cx="448235" cy="809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D7C8727-11A9-E6B0-BE7B-6C2F79BA4432}"/>
              </a:ext>
            </a:extLst>
          </p:cNvPr>
          <p:cNvCxnSpPr>
            <a:cxnSpLocks/>
            <a:stCxn id="6" idx="2"/>
            <a:endCxn id="22" idx="0"/>
          </p:cNvCxnSpPr>
          <p:nvPr/>
        </p:nvCxnSpPr>
        <p:spPr>
          <a:xfrm rot="16200000" flipH="1">
            <a:off x="4281489" y="3256149"/>
            <a:ext cx="448235" cy="2248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55ED0C1-0193-DC51-CB77-50FDB936EA88}"/>
              </a:ext>
            </a:extLst>
          </p:cNvPr>
          <p:cNvCxnSpPr>
            <a:cxnSpLocks/>
            <a:stCxn id="6" idx="2"/>
            <a:endCxn id="18" idx="0"/>
          </p:cNvCxnSpPr>
          <p:nvPr/>
        </p:nvCxnSpPr>
        <p:spPr>
          <a:xfrm rot="5400000">
            <a:off x="2127252" y="3350372"/>
            <a:ext cx="448235" cy="20600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E60C114D-DD78-1CCC-6270-5145E5CFD52F}"/>
              </a:ext>
            </a:extLst>
          </p:cNvPr>
          <p:cNvSpPr/>
          <p:nvPr/>
        </p:nvSpPr>
        <p:spPr>
          <a:xfrm>
            <a:off x="7624486" y="4608419"/>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Graph</a:t>
            </a:r>
          </a:p>
        </p:txBody>
      </p:sp>
      <p:sp>
        <p:nvSpPr>
          <p:cNvPr id="47" name="Rectangle: Rounded Corners 46">
            <a:extLst>
              <a:ext uri="{FF2B5EF4-FFF2-40B4-BE49-F238E27FC236}">
                <a16:creationId xmlns:a16="http://schemas.microsoft.com/office/drawing/2014/main" id="{5AA4430E-8FD9-12DD-53F9-22A60D5F648D}"/>
              </a:ext>
            </a:extLst>
          </p:cNvPr>
          <p:cNvSpPr/>
          <p:nvPr/>
        </p:nvSpPr>
        <p:spPr>
          <a:xfrm>
            <a:off x="9173136" y="4608419"/>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Tree</a:t>
            </a:r>
          </a:p>
        </p:txBody>
      </p:sp>
      <p:cxnSp>
        <p:nvCxnSpPr>
          <p:cNvPr id="50" name="Connector: Elbow 49">
            <a:extLst>
              <a:ext uri="{FF2B5EF4-FFF2-40B4-BE49-F238E27FC236}">
                <a16:creationId xmlns:a16="http://schemas.microsoft.com/office/drawing/2014/main" id="{7D3C4CC5-BA02-99EE-5FE2-82F68AD5C96B}"/>
              </a:ext>
            </a:extLst>
          </p:cNvPr>
          <p:cNvCxnSpPr>
            <a:stCxn id="7" idx="2"/>
            <a:endCxn id="46" idx="0"/>
          </p:cNvCxnSpPr>
          <p:nvPr/>
        </p:nvCxnSpPr>
        <p:spPr>
          <a:xfrm rot="5400000">
            <a:off x="8413381" y="3996579"/>
            <a:ext cx="452157" cy="7715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290014C4-CC8B-9AC7-8B46-99B5D7E0EAF5}"/>
              </a:ext>
            </a:extLst>
          </p:cNvPr>
          <p:cNvCxnSpPr>
            <a:stCxn id="7" idx="2"/>
            <a:endCxn id="47" idx="0"/>
          </p:cNvCxnSpPr>
          <p:nvPr/>
        </p:nvCxnSpPr>
        <p:spPr>
          <a:xfrm rot="16200000" flipH="1">
            <a:off x="9187705" y="3993776"/>
            <a:ext cx="452157" cy="7771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67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Analysis of Algorithms</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E4867870-4519-4303-335A-830A2F951781}"/>
              </a:ext>
            </a:extLst>
          </p:cNvPr>
          <p:cNvSpPr>
            <a:spLocks/>
          </p:cNvSpPr>
          <p:nvPr/>
        </p:nvSpPr>
        <p:spPr>
          <a:xfrm>
            <a:off x="692150" y="1514376"/>
            <a:ext cx="10814050" cy="2308284"/>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An algorithm is a set of instruction to perform a task or to sole a given problem</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There are several different algorithms to solve a given problem</a:t>
            </a:r>
          </a:p>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Analysis of algorithm deals in finding best algorithm which runs fast and takes in less memory</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To determine the efficiently of algorithm we check</a:t>
            </a:r>
          </a:p>
          <a:p>
            <a:pPr marL="742950" lvl="1"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Time complexity </a:t>
            </a:r>
          </a:p>
          <a:p>
            <a:pPr marL="742950" lvl="1"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Space complexity</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2">
            <a:extLst>
              <a:ext uri="{FF2B5EF4-FFF2-40B4-BE49-F238E27FC236}">
                <a16:creationId xmlns:a16="http://schemas.microsoft.com/office/drawing/2014/main" id="{8BB21CB5-7280-1CCF-88EF-1CBD9B60050B}"/>
              </a:ext>
            </a:extLst>
          </p:cNvPr>
          <p:cNvSpPr>
            <a:spLocks noChangeArrowheads="1"/>
          </p:cNvSpPr>
          <p:nvPr/>
        </p:nvSpPr>
        <p:spPr bwMode="auto">
          <a:xfrm>
            <a:off x="809625" y="4473893"/>
            <a:ext cx="331470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public </a:t>
            </a:r>
            <a:r>
              <a:rPr kumimoji="0" lang="en-US" altLang="en-US" sz="1600" b="0" i="0" u="none" strike="noStrike" cap="none" normalizeH="0" baseline="0" dirty="0">
                <a:ln>
                  <a:noFill/>
                </a:ln>
                <a:solidFill>
                  <a:srgbClr val="A9B7C6"/>
                </a:solidFill>
                <a:effectLst/>
                <a:latin typeface="JetBrains Mono"/>
              </a:rPr>
              <a:t>Integer </a:t>
            </a:r>
            <a:r>
              <a:rPr kumimoji="0" lang="en-US" altLang="en-US" sz="1600" b="0" i="0" u="none" strike="noStrike" cap="none" normalizeH="0" baseline="0" dirty="0" err="1">
                <a:ln>
                  <a:noFill/>
                </a:ln>
                <a:solidFill>
                  <a:srgbClr val="FFC66D"/>
                </a:solidFill>
                <a:effectLst/>
                <a:latin typeface="JetBrains Mono"/>
              </a:rPr>
              <a:t>findSum</a:t>
            </a:r>
            <a:r>
              <a:rPr kumimoji="0" lang="en-US" altLang="en-US" sz="1600" b="0" i="0" u="none" strike="noStrike" cap="none" normalizeH="0" baseline="0" dirty="0">
                <a:ln>
                  <a:noFill/>
                </a:ln>
                <a:solidFill>
                  <a:srgbClr val="A9B7C6"/>
                </a:solidFill>
                <a:effectLst/>
                <a:latin typeface="JetBrains Mono"/>
              </a:rPr>
              <a:t>(Integer n)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A9B7C6"/>
                </a:solidFill>
                <a:effectLst/>
                <a:latin typeface="JetBrains Mono"/>
              </a:rPr>
              <a:t>n * (n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6897BB"/>
                </a:solidFill>
                <a:effectLst/>
                <a:latin typeface="JetBrains Mono"/>
              </a:rPr>
              <a:t>2</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9A7414F-43A9-2188-7BEF-23B94D4C10FF}"/>
              </a:ext>
            </a:extLst>
          </p:cNvPr>
          <p:cNvSpPr>
            <a:spLocks noChangeArrowheads="1"/>
          </p:cNvSpPr>
          <p:nvPr/>
        </p:nvSpPr>
        <p:spPr bwMode="auto">
          <a:xfrm>
            <a:off x="8503574" y="3981450"/>
            <a:ext cx="2696059"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JetBrains Mono"/>
              </a:rPr>
              <a:t>public </a:t>
            </a:r>
            <a:r>
              <a:rPr kumimoji="0" lang="en-US" altLang="en-US" sz="1400" b="0" i="0" u="none" strike="noStrike" cap="none" normalizeH="0" baseline="0" dirty="0">
                <a:ln>
                  <a:noFill/>
                </a:ln>
                <a:solidFill>
                  <a:srgbClr val="A9B7C6"/>
                </a:solidFill>
                <a:effectLst/>
                <a:latin typeface="JetBrains Mono"/>
              </a:rPr>
              <a:t>Integer </a:t>
            </a:r>
            <a:r>
              <a:rPr kumimoji="0" lang="en-US" altLang="en-US" sz="1400" b="0" i="0" u="none" strike="noStrike" cap="none" normalizeH="0" baseline="0" dirty="0" err="1">
                <a:ln>
                  <a:noFill/>
                </a:ln>
                <a:solidFill>
                  <a:srgbClr val="FFC66D"/>
                </a:solidFill>
                <a:effectLst/>
                <a:latin typeface="JetBrains Mono"/>
              </a:rPr>
              <a:t>findSum</a:t>
            </a:r>
            <a:r>
              <a:rPr kumimoji="0" lang="en-US" altLang="en-US" sz="1400" b="0" i="0" u="none" strike="noStrike" cap="none" normalizeH="0" baseline="0" dirty="0">
                <a:ln>
                  <a:noFill/>
                </a:ln>
                <a:solidFill>
                  <a:srgbClr val="A9B7C6"/>
                </a:solidFill>
                <a:effectLst/>
                <a:latin typeface="JetBrains Mono"/>
              </a:rPr>
              <a:t>(Integer n)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int </a:t>
            </a:r>
            <a:r>
              <a:rPr kumimoji="0" lang="en-US" altLang="en-US" sz="1400" b="0" i="0" u="none" strike="noStrike" cap="none" normalizeH="0" baseline="0" dirty="0">
                <a:ln>
                  <a:noFill/>
                </a:ln>
                <a:solidFill>
                  <a:srgbClr val="A9B7C6"/>
                </a:solidFill>
                <a:effectLst/>
                <a:latin typeface="JetBrains Mono"/>
              </a:rPr>
              <a:t>sum = </a:t>
            </a:r>
            <a:r>
              <a:rPr kumimoji="0" lang="en-US" altLang="en-US" sz="1400" b="0" i="0" u="none" strike="noStrike" cap="none" normalizeH="0" baseline="0" dirty="0">
                <a:ln>
                  <a:noFill/>
                </a:ln>
                <a:solidFill>
                  <a:srgbClr val="6897BB"/>
                </a:solidFill>
                <a:effectLst/>
                <a:latin typeface="JetBrains Mono"/>
              </a:rPr>
              <a:t>0</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for</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int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6897BB"/>
                </a:solidFill>
                <a:effectLst/>
                <a:latin typeface="JetBrains Mono"/>
              </a:rPr>
              <a:t>1</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A9B7C6"/>
                </a:solidFill>
                <a:effectLst/>
                <a:latin typeface="JetBrains Mono"/>
              </a:rPr>
              <a:t> &lt;= n</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sum = sum +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return </a:t>
            </a:r>
            <a:r>
              <a:rPr kumimoji="0" lang="en-US" altLang="en-US" sz="1400" b="0" i="0" u="none" strike="noStrike" cap="none" normalizeH="0" baseline="0" dirty="0">
                <a:ln>
                  <a:noFill/>
                </a:ln>
                <a:solidFill>
                  <a:srgbClr val="A9B7C6"/>
                </a:solidFill>
                <a:effectLst/>
                <a:latin typeface="JetBrains Mono"/>
              </a:rPr>
              <a:t>sum</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3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Time Complexity</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830956"/>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The amount of time taken by algorithm to run</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The input processes by an algorithm helps in determining the time complexity </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654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Space Complexity</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830956"/>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The amount of memory or space taken by the algorithm to run</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The memory required to process the input by an algorithm helps in determining the space complexity </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251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Asymptotic Analysis</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1200288"/>
          </a:xfrm>
          <a:prstGeom prst="rect">
            <a:avLst/>
          </a:prstGeom>
          <a:noFill/>
          <a:ln>
            <a:noFill/>
          </a:ln>
        </p:spPr>
        <p:txBody>
          <a:bodyPr spcFirstLastPara="1" wrap="square" lIns="91425" tIns="45700" rIns="91425" bIns="45700" anchor="t" anchorCtr="0">
            <a:spAutoFit/>
          </a:bodyPr>
          <a:lstStyle/>
          <a:p>
            <a:pPr>
              <a:lnSpc>
                <a:spcPct val="150000"/>
              </a:lnSpc>
            </a:pPr>
            <a:r>
              <a:rPr lang="en-GB" sz="1600" dirty="0">
                <a:effectLst/>
                <a:latin typeface="Open Sans" panose="020B0606030504020204" pitchFamily="34" charset="0"/>
                <a:ea typeface="Open Sans" panose="020B0606030504020204" pitchFamily="34" charset="0"/>
                <a:cs typeface="Open Sans" panose="020B0606030504020204" pitchFamily="34" charset="0"/>
              </a:rPr>
              <a:t>Asymptotic analysis of an algorithm refers to defining the mathematical foundation of its run-time performance. Using the asymptotic analysis, we can very well conclude the best case, average case and worst case scenario of an algorithm.</a:t>
            </a:r>
          </a:p>
        </p:txBody>
      </p:sp>
    </p:spTree>
    <p:extLst>
      <p:ext uri="{BB962C8B-B14F-4D97-AF65-F5344CB8AC3E}">
        <p14:creationId xmlns:p14="http://schemas.microsoft.com/office/powerpoint/2010/main" val="428553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68596B29-8423-475A-A47B-B13E5DD32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2" y="857980"/>
            <a:ext cx="2368607" cy="1062632"/>
          </a:xfrm>
          <a:prstGeom prst="rect">
            <a:avLst/>
          </a:prstGeom>
        </p:spPr>
      </p:pic>
      <p:grpSp>
        <p:nvGrpSpPr>
          <p:cNvPr id="3" name="Group 2">
            <a:extLst>
              <a:ext uri="{FF2B5EF4-FFF2-40B4-BE49-F238E27FC236}">
                <a16:creationId xmlns:a16="http://schemas.microsoft.com/office/drawing/2014/main" id="{8812B232-7FCE-4BF6-BD08-09314AD874F0}"/>
              </a:ext>
            </a:extLst>
          </p:cNvPr>
          <p:cNvGrpSpPr/>
          <p:nvPr/>
        </p:nvGrpSpPr>
        <p:grpSpPr>
          <a:xfrm>
            <a:off x="802432" y="4149878"/>
            <a:ext cx="4490344" cy="45722"/>
            <a:chOff x="2055030" y="1463669"/>
            <a:chExt cx="2304256" cy="544908"/>
          </a:xfrm>
        </p:grpSpPr>
        <p:sp>
          <p:nvSpPr>
            <p:cNvPr id="4" name="Rectangle 3">
              <a:extLst>
                <a:ext uri="{FF2B5EF4-FFF2-40B4-BE49-F238E27FC236}">
                  <a16:creationId xmlns:a16="http://schemas.microsoft.com/office/drawing/2014/main" id="{DD57E1CF-EAF1-49BF-848D-10F1C7B00845}"/>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8726088-3272-4AC8-9CDA-091107828653}"/>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DD30AFE-94C8-4CA5-91EB-EBA8A498107A}"/>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EFB025-D470-4A49-9175-9EC283E28F2B}"/>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F6AD639-24E8-46FC-8E8C-2CC34DFB4C8F}"/>
              </a:ext>
            </a:extLst>
          </p:cNvPr>
          <p:cNvSpPr txBox="1">
            <a:spLocks/>
          </p:cNvSpPr>
          <p:nvPr/>
        </p:nvSpPr>
        <p:spPr>
          <a:xfrm>
            <a:off x="701792" y="3546878"/>
            <a:ext cx="6666469" cy="5355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4525E"/>
                </a:solidFill>
                <a:latin typeface="Montserrat"/>
              </a:rPr>
              <a:t>Thank you</a:t>
            </a:r>
            <a:endParaRPr lang="en-IN" sz="3200" dirty="0">
              <a:solidFill>
                <a:srgbClr val="F8A51B"/>
              </a:solidFill>
              <a:latin typeface="Montserrat"/>
            </a:endParaRPr>
          </a:p>
        </p:txBody>
      </p:sp>
      <p:sp>
        <p:nvSpPr>
          <p:cNvPr id="9" name="Subtitle 2">
            <a:extLst>
              <a:ext uri="{FF2B5EF4-FFF2-40B4-BE49-F238E27FC236}">
                <a16:creationId xmlns:a16="http://schemas.microsoft.com/office/drawing/2014/main" id="{C2E452AA-62B7-4144-A213-964BD28B0FA5}"/>
              </a:ext>
            </a:extLst>
          </p:cNvPr>
          <p:cNvSpPr txBox="1">
            <a:spLocks/>
          </p:cNvSpPr>
          <p:nvPr/>
        </p:nvSpPr>
        <p:spPr>
          <a:xfrm>
            <a:off x="704632" y="5502933"/>
            <a:ext cx="6402021" cy="893834"/>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All information present here is the exclusive property of Zestic IT Solutions (Zestic) and is subject to change without notice. Any unauthorized use of the content appearing here may violate copyright, trademark and other applicable laws. </a:t>
            </a:r>
          </a:p>
        </p:txBody>
      </p:sp>
      <p:sp>
        <p:nvSpPr>
          <p:cNvPr id="10" name="Subtitle 2">
            <a:extLst>
              <a:ext uri="{FF2B5EF4-FFF2-40B4-BE49-F238E27FC236}">
                <a16:creationId xmlns:a16="http://schemas.microsoft.com/office/drawing/2014/main" id="{6455B9CC-D192-486B-8F42-F4CB17BD759D}"/>
              </a:ext>
            </a:extLst>
          </p:cNvPr>
          <p:cNvSpPr txBox="1">
            <a:spLocks/>
          </p:cNvSpPr>
          <p:nvPr/>
        </p:nvSpPr>
        <p:spPr>
          <a:xfrm>
            <a:off x="704632" y="4367626"/>
            <a:ext cx="10782736" cy="589905"/>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www.zestic.in</a:t>
            </a:r>
            <a:endPar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ct val="10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Contact us: </a:t>
            </a: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rPr>
              <a:t>www.zestic.in/contact-us</a:t>
            </a:r>
          </a:p>
        </p:txBody>
      </p:sp>
    </p:spTree>
    <p:extLst>
      <p:ext uri="{BB962C8B-B14F-4D97-AF65-F5344CB8AC3E}">
        <p14:creationId xmlns:p14="http://schemas.microsoft.com/office/powerpoint/2010/main" val="16706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wipe(left)">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wipe(left)">
                                      <p:cBhvr>
                                        <p:cTn id="21"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0" grpId="0" build="p"/>
    </p:bld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4164</TotalTime>
  <Words>489</Words>
  <Application>Microsoft Office PowerPoint</Application>
  <PresentationFormat>Widescreen</PresentationFormat>
  <Paragraphs>44</Paragraphs>
  <Slides>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JetBrains Mono</vt:lpstr>
      <vt:lpstr>Lora</vt:lpstr>
      <vt:lpstr>Montserrat</vt:lpstr>
      <vt:lpstr>Open Sans</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Deebendu Kumar</dc:creator>
  <cp:lastModifiedBy>Deebendu Kumar</cp:lastModifiedBy>
  <cp:revision>290</cp:revision>
  <dcterms:created xsi:type="dcterms:W3CDTF">2021-11-01T07:46:03Z</dcterms:created>
  <dcterms:modified xsi:type="dcterms:W3CDTF">2023-05-06T14:56:35Z</dcterms:modified>
</cp:coreProperties>
</file>