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84" r:id="rId2"/>
    <p:sldId id="285" r:id="rId3"/>
    <p:sldId id="286" r:id="rId4"/>
    <p:sldId id="272" r:id="rId5"/>
    <p:sldId id="273" r:id="rId6"/>
    <p:sldId id="274" r:id="rId7"/>
    <p:sldId id="275" r:id="rId8"/>
    <p:sldId id="276" r:id="rId9"/>
    <p:sldId id="277" r:id="rId10"/>
    <p:sldId id="278" r:id="rId11"/>
    <p:sldId id="279" r:id="rId12"/>
    <p:sldId id="280" r:id="rId13"/>
    <p:sldId id="283" r:id="rId14"/>
    <p:sldId id="281" r:id="rId15"/>
    <p:sldId id="282"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62A8"/>
    <a:srgbClr val="5250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247" autoAdjust="0"/>
  </p:normalViewPr>
  <p:slideViewPr>
    <p:cSldViewPr snapToGrid="0">
      <p:cViewPr varScale="1">
        <p:scale>
          <a:sx n="107" d="100"/>
          <a:sy n="107" d="100"/>
        </p:scale>
        <p:origin x="612" y="102"/>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834866-747E-4759-9381-0C0CFEB901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4EB725B-7D31-4FF5-AC0F-F7DE720502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232A22-B755-4049-8957-D7C187C66F42}" type="datetimeFigureOut">
              <a:rPr lang="en-IN" smtClean="0"/>
              <a:t>25-05-2023</a:t>
            </a:fld>
            <a:endParaRPr lang="en-IN"/>
          </a:p>
        </p:txBody>
      </p:sp>
      <p:sp>
        <p:nvSpPr>
          <p:cNvPr id="4" name="Footer Placeholder 3">
            <a:extLst>
              <a:ext uri="{FF2B5EF4-FFF2-40B4-BE49-F238E27FC236}">
                <a16:creationId xmlns:a16="http://schemas.microsoft.com/office/drawing/2014/main" id="{AAD605CE-F499-4AD9-BC09-1C23C026BF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43670AED-0222-44D7-8D85-FBEC13B5D8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6E30ED-15A8-4915-B336-2C14391D9365}" type="slidenum">
              <a:rPr lang="en-IN" smtClean="0"/>
              <a:t>‹#›</a:t>
            </a:fld>
            <a:endParaRPr lang="en-IN"/>
          </a:p>
        </p:txBody>
      </p:sp>
    </p:spTree>
    <p:extLst>
      <p:ext uri="{BB962C8B-B14F-4D97-AF65-F5344CB8AC3E}">
        <p14:creationId xmlns:p14="http://schemas.microsoft.com/office/powerpoint/2010/main" val="1117649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EA4C85-C6C9-4BDB-8976-14D135ADECDA}" type="datetimeFigureOut">
              <a:rPr lang="en-IN" smtClean="0"/>
              <a:t>25-05-2023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30729B-6FC9-4CE8-982D-0CB2FC4D9116}" type="slidenum">
              <a:rPr lang="en-IN" smtClean="0"/>
              <a:t>‹#›</a:t>
            </a:fld>
            <a:endParaRPr lang="en-IN"/>
          </a:p>
        </p:txBody>
      </p:sp>
    </p:spTree>
    <p:extLst>
      <p:ext uri="{BB962C8B-B14F-4D97-AF65-F5344CB8AC3E}">
        <p14:creationId xmlns:p14="http://schemas.microsoft.com/office/powerpoint/2010/main" val="415234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3</a:t>
            </a:fld>
            <a:endParaRPr lang="en-IN"/>
          </a:p>
        </p:txBody>
      </p:sp>
    </p:spTree>
    <p:extLst>
      <p:ext uri="{BB962C8B-B14F-4D97-AF65-F5344CB8AC3E}">
        <p14:creationId xmlns:p14="http://schemas.microsoft.com/office/powerpoint/2010/main" val="1566754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latin typeface="Open Sans" panose="020B0606030504020204" pitchFamily="34" charset="0"/>
                <a:ea typeface="Open Sans" panose="020B0606030504020204" pitchFamily="34" charset="0"/>
                <a:cs typeface="Open Sans" panose="020B0606030504020204" pitchFamily="34" charset="0"/>
              </a:rPr>
              <a:t>network grievance – refers to a situation where a participant in the network experiences an issues or dispute related to the functioning of the network. To address network grievances blockchain communities often establish governance framework or dispute resolution mechanisms, </a:t>
            </a:r>
            <a:r>
              <a:rPr lang="en-GB" b="0" i="0" dirty="0">
                <a:solidFill>
                  <a:srgbClr val="D1D5DB"/>
                </a:solidFill>
                <a:effectLst/>
                <a:latin typeface="Söhne"/>
              </a:rPr>
              <a:t>such as voting systems or arbitration protocols, to help participants resolve issues and reach consensus on important decisions affecting the network.</a:t>
            </a:r>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4</a:t>
            </a:fld>
            <a:endParaRPr lang="en-IN"/>
          </a:p>
        </p:txBody>
      </p:sp>
    </p:spTree>
    <p:extLst>
      <p:ext uri="{BB962C8B-B14F-4D97-AF65-F5344CB8AC3E}">
        <p14:creationId xmlns:p14="http://schemas.microsoft.com/office/powerpoint/2010/main" val="4208586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reserve="1" userDrawn="1">
  <p:cSld name="Subtitle">
    <p:bg>
      <p:bgPr>
        <a:blipFill>
          <a:blip r:embed="rId2">
            <a:alphaModFix/>
          </a:blip>
          <a:stretch>
            <a:fillRect/>
          </a:stretch>
        </a:blipFill>
        <a:effectLst/>
      </p:bgPr>
    </p:bg>
    <p:spTree>
      <p:nvGrpSpPr>
        <p:cNvPr id="1" name="Shape 12"/>
        <p:cNvGrpSpPr/>
        <p:nvPr/>
      </p:nvGrpSpPr>
      <p:grpSpPr>
        <a:xfrm>
          <a:off x="0" y="0"/>
          <a:ext cx="0" cy="0"/>
          <a:chOff x="0" y="0"/>
          <a:chExt cx="0" cy="0"/>
        </a:xfrm>
      </p:grpSpPr>
      <p:grpSp>
        <p:nvGrpSpPr>
          <p:cNvPr id="6" name="Group 5">
            <a:extLst>
              <a:ext uri="{FF2B5EF4-FFF2-40B4-BE49-F238E27FC236}">
                <a16:creationId xmlns:a16="http://schemas.microsoft.com/office/drawing/2014/main" id="{4CA21213-01A2-3187-D0F8-5F07AC984306}"/>
              </a:ext>
            </a:extLst>
          </p:cNvPr>
          <p:cNvGrpSpPr/>
          <p:nvPr userDrawn="1"/>
        </p:nvGrpSpPr>
        <p:grpSpPr>
          <a:xfrm>
            <a:off x="0" y="0"/>
            <a:ext cx="12192001" cy="6858232"/>
            <a:chOff x="0" y="-200"/>
            <a:chExt cx="12192001" cy="6858232"/>
          </a:xfrm>
        </p:grpSpPr>
        <p:pic>
          <p:nvPicPr>
            <p:cNvPr id="13" name="Google Shape;13;p3" descr="paint_transparent4.png"/>
            <p:cNvPicPr preferRelativeResize="0"/>
            <p:nvPr userDrawn="1"/>
          </p:nvPicPr>
          <p:blipFill rotWithShape="1">
            <a:blip r:embed="rId3">
              <a:alphaModFix/>
            </a:blip>
            <a:srcRect r="49954"/>
            <a:stretch/>
          </p:blipFill>
          <p:spPr>
            <a:xfrm>
              <a:off x="6090568" y="0"/>
              <a:ext cx="6101433" cy="6858032"/>
            </a:xfrm>
            <a:prstGeom prst="rect">
              <a:avLst/>
            </a:prstGeom>
            <a:noFill/>
            <a:ln>
              <a:noFill/>
            </a:ln>
          </p:spPr>
        </p:pic>
        <p:sp>
          <p:nvSpPr>
            <p:cNvPr id="14" name="Google Shape;14;p3"/>
            <p:cNvSpPr/>
            <p:nvPr userDrawn="1"/>
          </p:nvSpPr>
          <p:spPr>
            <a:xfrm>
              <a:off x="0" y="-200"/>
              <a:ext cx="70676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lang="en-IN" sz="1867" dirty="0"/>
            </a:p>
          </p:txBody>
        </p:sp>
      </p:grpSp>
      <p:sp>
        <p:nvSpPr>
          <p:cNvPr id="21" name="Footer Placeholder 4">
            <a:extLst>
              <a:ext uri="{FF2B5EF4-FFF2-40B4-BE49-F238E27FC236}">
                <a16:creationId xmlns:a16="http://schemas.microsoft.com/office/drawing/2014/main" id="{F7A6A1F3-92F3-0BAB-F193-C182BD24555B}"/>
              </a:ext>
            </a:extLst>
          </p:cNvPr>
          <p:cNvSpPr>
            <a:spLocks noGrp="1"/>
          </p:cNvSpPr>
          <p:nvPr>
            <p:ph type="ftr" sz="quarter" idx="3"/>
          </p:nvPr>
        </p:nvSpPr>
        <p:spPr>
          <a:xfrm>
            <a:off x="234514" y="6492875"/>
            <a:ext cx="1057739" cy="365125"/>
          </a:xfrm>
          <a:prstGeom prst="rect">
            <a:avLst/>
          </a:prstGeom>
        </p:spPr>
        <p:txBody>
          <a:bodyPr anchor="ctr"/>
          <a:lstStyle>
            <a:lvl1pPr marL="0" algn="l" defTabSz="914400" rtl="0" eaLnBrk="1" latinLnBrk="0" hangingPunct="1">
              <a:defRPr lang="en-IN" sz="1200" kern="1200" smtClean="0">
                <a:solidFill>
                  <a:schemeClr val="tx1">
                    <a:tint val="75000"/>
                  </a:schemeClr>
                </a:solidFill>
                <a:latin typeface="+mn-lt"/>
                <a:ea typeface="+mn-ea"/>
                <a:cs typeface="+mn-cs"/>
              </a:defRPr>
            </a:lvl1pPr>
          </a:lstStyle>
          <a:p>
            <a:r>
              <a:rPr lang="en-IN" dirty="0"/>
              <a:t>www.zestic.in</a:t>
            </a:r>
          </a:p>
        </p:txBody>
      </p:sp>
      <p:sp>
        <p:nvSpPr>
          <p:cNvPr id="22" name="Footer Placeholder 4">
            <a:extLst>
              <a:ext uri="{FF2B5EF4-FFF2-40B4-BE49-F238E27FC236}">
                <a16:creationId xmlns:a16="http://schemas.microsoft.com/office/drawing/2014/main" id="{E98C4655-BA17-2A1D-6C87-73B7759B2FBC}"/>
              </a:ext>
            </a:extLst>
          </p:cNvPr>
          <p:cNvSpPr txBox="1">
            <a:spLocks/>
          </p:cNvSpPr>
          <p:nvPr userDrawn="1"/>
        </p:nvSpPr>
        <p:spPr>
          <a:xfrm>
            <a:off x="4201305" y="6492670"/>
            <a:ext cx="378939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DIGITAL | CUSTOMER EXPERIENCE | IT SERVICE PROVIDER</a:t>
            </a:r>
          </a:p>
        </p:txBody>
      </p:sp>
      <p:pic>
        <p:nvPicPr>
          <p:cNvPr id="27" name="Picture 26" descr="Logo&#10;&#10;Description automatically generated">
            <a:extLst>
              <a:ext uri="{FF2B5EF4-FFF2-40B4-BE49-F238E27FC236}">
                <a16:creationId xmlns:a16="http://schemas.microsoft.com/office/drawing/2014/main" id="{727E4AF1-8F7A-3A99-CD0B-8A1721950BF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4514" y="208271"/>
            <a:ext cx="731653" cy="248762"/>
          </a:xfrm>
          <a:prstGeom prst="rect">
            <a:avLst/>
          </a:prstGeom>
        </p:spPr>
      </p:pic>
    </p:spTree>
    <p:extLst>
      <p:ext uri="{BB962C8B-B14F-4D97-AF65-F5344CB8AC3E}">
        <p14:creationId xmlns:p14="http://schemas.microsoft.com/office/powerpoint/2010/main" val="1680583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preserve="1" userDrawn="1">
  <p:cSld name="Title + 1 column">
    <p:spTree>
      <p:nvGrpSpPr>
        <p:cNvPr id="1" name="Shape 21"/>
        <p:cNvGrpSpPr/>
        <p:nvPr/>
      </p:nvGrpSpPr>
      <p:grpSpPr>
        <a:xfrm>
          <a:off x="0" y="0"/>
          <a:ext cx="0" cy="0"/>
          <a:chOff x="0" y="0"/>
          <a:chExt cx="0" cy="0"/>
        </a:xfrm>
      </p:grpSpPr>
      <p:sp>
        <p:nvSpPr>
          <p:cNvPr id="6" name="Footer Placeholder 4">
            <a:extLst>
              <a:ext uri="{FF2B5EF4-FFF2-40B4-BE49-F238E27FC236}">
                <a16:creationId xmlns:a16="http://schemas.microsoft.com/office/drawing/2014/main" id="{96C41AAC-4EFB-4943-8398-386666B9164D}"/>
              </a:ext>
            </a:extLst>
          </p:cNvPr>
          <p:cNvSpPr txBox="1">
            <a:spLocks/>
          </p:cNvSpPr>
          <p:nvPr userDrawn="1"/>
        </p:nvSpPr>
        <p:spPr>
          <a:xfrm>
            <a:off x="4201305" y="6492670"/>
            <a:ext cx="378939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DIGITAL | CUSTOMER EXPERIENCE | IT SERVICE PROVIDER</a:t>
            </a:r>
          </a:p>
        </p:txBody>
      </p:sp>
      <p:sp>
        <p:nvSpPr>
          <p:cNvPr id="2" name="Google Shape;23;p3">
            <a:extLst>
              <a:ext uri="{FF2B5EF4-FFF2-40B4-BE49-F238E27FC236}">
                <a16:creationId xmlns:a16="http://schemas.microsoft.com/office/drawing/2014/main" id="{3D9EBF0F-66B9-32A6-AED2-512166C1C03B}"/>
              </a:ext>
            </a:extLst>
          </p:cNvPr>
          <p:cNvSpPr txBox="1"/>
          <p:nvPr userDrawn="1"/>
        </p:nvSpPr>
        <p:spPr>
          <a:xfrm>
            <a:off x="1027785" y="6492670"/>
            <a:ext cx="649356"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400" b="0" i="0" u="none" strike="noStrike" cap="none">
                <a:solidFill>
                  <a:schemeClr val="dk1"/>
                </a:solidFill>
                <a:latin typeface="Open Sans"/>
                <a:ea typeface="Open Sans"/>
                <a:cs typeface="Open Sans"/>
                <a:sym typeface="Open Sans"/>
              </a:rPr>
              <a:t>‹#›</a:t>
            </a:fld>
            <a:endParaRPr sz="1400" b="0" i="0" u="none" strike="noStrike" cap="none">
              <a:solidFill>
                <a:schemeClr val="dk1"/>
              </a:solidFill>
              <a:latin typeface="Open Sans"/>
              <a:ea typeface="Open Sans"/>
              <a:cs typeface="Open Sans"/>
              <a:sym typeface="Open Sans"/>
            </a:endParaRPr>
          </a:p>
        </p:txBody>
      </p:sp>
      <p:sp>
        <p:nvSpPr>
          <p:cNvPr id="3" name="Google Shape;24;p3">
            <a:extLst>
              <a:ext uri="{FF2B5EF4-FFF2-40B4-BE49-F238E27FC236}">
                <a16:creationId xmlns:a16="http://schemas.microsoft.com/office/drawing/2014/main" id="{D0A2CAC9-01D7-64F3-11D7-4CA80275A70A}"/>
              </a:ext>
            </a:extLst>
          </p:cNvPr>
          <p:cNvSpPr txBox="1"/>
          <p:nvPr userDrawn="1"/>
        </p:nvSpPr>
        <p:spPr>
          <a:xfrm>
            <a:off x="308530" y="6505922"/>
            <a:ext cx="753731"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i="0" u="none" strike="noStrike" cap="none" dirty="0">
                <a:solidFill>
                  <a:schemeClr val="dk1"/>
                </a:solidFill>
                <a:latin typeface="Open Sans"/>
                <a:ea typeface="Open Sans"/>
                <a:cs typeface="Open Sans"/>
                <a:sym typeface="Open Sans"/>
              </a:rPr>
              <a:t>SLIDE  </a:t>
            </a:r>
            <a:endParaRPr sz="1400" b="1" i="0" u="none" strike="noStrike" cap="none" dirty="0">
              <a:solidFill>
                <a:schemeClr val="dk1"/>
              </a:solidFill>
              <a:latin typeface="Open Sans"/>
              <a:ea typeface="Open Sans"/>
              <a:cs typeface="Open Sans"/>
              <a:sym typeface="Open Sans"/>
            </a:endParaRPr>
          </a:p>
        </p:txBody>
      </p:sp>
      <p:cxnSp>
        <p:nvCxnSpPr>
          <p:cNvPr id="7" name="Google Shape;25;p3">
            <a:extLst>
              <a:ext uri="{FF2B5EF4-FFF2-40B4-BE49-F238E27FC236}">
                <a16:creationId xmlns:a16="http://schemas.microsoft.com/office/drawing/2014/main" id="{DC31B675-9844-7062-504F-954DE0EA6C3A}"/>
              </a:ext>
            </a:extLst>
          </p:cNvPr>
          <p:cNvCxnSpPr/>
          <p:nvPr userDrawn="1"/>
        </p:nvCxnSpPr>
        <p:spPr>
          <a:xfrm>
            <a:off x="932801" y="6659125"/>
            <a:ext cx="116208" cy="686"/>
          </a:xfrm>
          <a:prstGeom prst="straightConnector1">
            <a:avLst/>
          </a:prstGeom>
          <a:noFill/>
          <a:ln w="57150"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158558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Google Shape;23;p3">
            <a:extLst>
              <a:ext uri="{FF2B5EF4-FFF2-40B4-BE49-F238E27FC236}">
                <a16:creationId xmlns:a16="http://schemas.microsoft.com/office/drawing/2014/main" id="{E1D5CEED-192E-F712-7B7B-034D4C9DCD78}"/>
              </a:ext>
            </a:extLst>
          </p:cNvPr>
          <p:cNvSpPr txBox="1"/>
          <p:nvPr userDrawn="1"/>
        </p:nvSpPr>
        <p:spPr>
          <a:xfrm>
            <a:off x="1027785" y="6492670"/>
            <a:ext cx="649356"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400" b="0" i="0" u="none" strike="noStrike" cap="none">
                <a:solidFill>
                  <a:schemeClr val="dk1"/>
                </a:solidFill>
                <a:latin typeface="Open Sans"/>
                <a:ea typeface="Open Sans"/>
                <a:cs typeface="Open Sans"/>
                <a:sym typeface="Open Sans"/>
              </a:rPr>
              <a:t>‹#›</a:t>
            </a:fld>
            <a:endParaRPr sz="1400" b="0" i="0" u="none" strike="noStrike" cap="none">
              <a:solidFill>
                <a:schemeClr val="dk1"/>
              </a:solidFill>
              <a:latin typeface="Open Sans"/>
              <a:ea typeface="Open Sans"/>
              <a:cs typeface="Open Sans"/>
              <a:sym typeface="Open Sans"/>
            </a:endParaRPr>
          </a:p>
        </p:txBody>
      </p:sp>
      <p:sp>
        <p:nvSpPr>
          <p:cNvPr id="3" name="Google Shape;24;p3">
            <a:extLst>
              <a:ext uri="{FF2B5EF4-FFF2-40B4-BE49-F238E27FC236}">
                <a16:creationId xmlns:a16="http://schemas.microsoft.com/office/drawing/2014/main" id="{762AC068-2D4F-917B-9C80-40191427BBC2}"/>
              </a:ext>
            </a:extLst>
          </p:cNvPr>
          <p:cNvSpPr txBox="1"/>
          <p:nvPr userDrawn="1"/>
        </p:nvSpPr>
        <p:spPr>
          <a:xfrm>
            <a:off x="308530" y="6505922"/>
            <a:ext cx="753731"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i="0" u="none" strike="noStrike" cap="none">
                <a:solidFill>
                  <a:schemeClr val="dk1"/>
                </a:solidFill>
                <a:latin typeface="Open Sans"/>
                <a:ea typeface="Open Sans"/>
                <a:cs typeface="Open Sans"/>
                <a:sym typeface="Open Sans"/>
              </a:rPr>
              <a:t>SLIDE  </a:t>
            </a:r>
            <a:endParaRPr sz="1400" b="1" i="0" u="none" strike="noStrike" cap="none">
              <a:solidFill>
                <a:schemeClr val="dk1"/>
              </a:solidFill>
              <a:latin typeface="Open Sans"/>
              <a:ea typeface="Open Sans"/>
              <a:cs typeface="Open Sans"/>
              <a:sym typeface="Open Sans"/>
            </a:endParaRPr>
          </a:p>
        </p:txBody>
      </p:sp>
      <p:cxnSp>
        <p:nvCxnSpPr>
          <p:cNvPr id="4" name="Google Shape;25;p3">
            <a:extLst>
              <a:ext uri="{FF2B5EF4-FFF2-40B4-BE49-F238E27FC236}">
                <a16:creationId xmlns:a16="http://schemas.microsoft.com/office/drawing/2014/main" id="{F388D4C5-F419-BC41-ED6F-2A035D2EB7EE}"/>
              </a:ext>
            </a:extLst>
          </p:cNvPr>
          <p:cNvCxnSpPr/>
          <p:nvPr userDrawn="1"/>
        </p:nvCxnSpPr>
        <p:spPr>
          <a:xfrm>
            <a:off x="932801" y="6659125"/>
            <a:ext cx="116208" cy="686"/>
          </a:xfrm>
          <a:prstGeom prst="straightConnector1">
            <a:avLst/>
          </a:prstGeom>
          <a:noFill/>
          <a:ln w="57150" cap="flat" cmpd="sng">
            <a:solidFill>
              <a:schemeClr val="accent1"/>
            </a:solidFill>
            <a:prstDash val="solid"/>
            <a:miter lim="800000"/>
            <a:headEnd type="none" w="sm" len="sm"/>
            <a:tailEnd type="none" w="sm" len="sm"/>
          </a:ln>
        </p:spPr>
      </p:cxnSp>
      <p:sp>
        <p:nvSpPr>
          <p:cNvPr id="5" name="Google Shape;656;p77">
            <a:extLst>
              <a:ext uri="{FF2B5EF4-FFF2-40B4-BE49-F238E27FC236}">
                <a16:creationId xmlns:a16="http://schemas.microsoft.com/office/drawing/2014/main" id="{9982CD01-CD2A-1E19-3BB6-0226BA51E29C}"/>
              </a:ext>
            </a:extLst>
          </p:cNvPr>
          <p:cNvSpPr txBox="1"/>
          <p:nvPr userDrawn="1"/>
        </p:nvSpPr>
        <p:spPr>
          <a:xfrm>
            <a:off x="685395" y="386243"/>
            <a:ext cx="3716038"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dirty="0">
                <a:solidFill>
                  <a:schemeClr val="accent1"/>
                </a:solidFill>
                <a:latin typeface="Open Sans"/>
                <a:ea typeface="Open Sans"/>
                <a:cs typeface="Open Sans"/>
                <a:sym typeface="Open Sans"/>
              </a:rPr>
              <a:t>Sub title</a:t>
            </a:r>
            <a:endParaRPr sz="4000" b="1" dirty="0">
              <a:solidFill>
                <a:schemeClr val="accent1"/>
              </a:solidFill>
              <a:latin typeface="Open Sans"/>
              <a:ea typeface="Open Sans"/>
              <a:cs typeface="Open Sans"/>
              <a:sym typeface="Open Sans"/>
            </a:endParaRPr>
          </a:p>
        </p:txBody>
      </p:sp>
    </p:spTree>
    <p:extLst>
      <p:ext uri="{BB962C8B-B14F-4D97-AF65-F5344CB8AC3E}">
        <p14:creationId xmlns:p14="http://schemas.microsoft.com/office/powerpoint/2010/main" val="6800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12" name="Picture 11" descr="Close-up of people working on a piece of paper&#10;&#10;Description automatically generated with low confidence">
            <a:extLst>
              <a:ext uri="{FF2B5EF4-FFF2-40B4-BE49-F238E27FC236}">
                <a16:creationId xmlns:a16="http://schemas.microsoft.com/office/drawing/2014/main" id="{3D2B917B-4FD9-413E-A38A-87554F29CC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6072" y="0"/>
            <a:ext cx="6525928" cy="6858000"/>
          </a:xfrm>
          <a:prstGeom prst="rect">
            <a:avLst/>
          </a:prstGeom>
        </p:spPr>
      </p:pic>
    </p:spTree>
    <p:extLst>
      <p:ext uri="{BB962C8B-B14F-4D97-AF65-F5344CB8AC3E}">
        <p14:creationId xmlns:p14="http://schemas.microsoft.com/office/powerpoint/2010/main" val="8622266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3CB14F-AC78-4FEF-B0CC-406EF952A0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35427C-1674-4F42-B002-A28A625FF9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Footer Placeholder 4">
            <a:extLst>
              <a:ext uri="{FF2B5EF4-FFF2-40B4-BE49-F238E27FC236}">
                <a16:creationId xmlns:a16="http://schemas.microsoft.com/office/drawing/2014/main" id="{596E99AA-E2C7-422C-8EAB-0A93813E95B8}"/>
              </a:ext>
            </a:extLst>
          </p:cNvPr>
          <p:cNvSpPr txBox="1">
            <a:spLocks/>
          </p:cNvSpPr>
          <p:nvPr userDrawn="1"/>
        </p:nvSpPr>
        <p:spPr>
          <a:xfrm>
            <a:off x="4201305" y="6492670"/>
            <a:ext cx="378939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DIGITAL | CUSTOMER EXPERIENCE | IT SERVICE PROVIDER</a:t>
            </a:r>
          </a:p>
        </p:txBody>
      </p:sp>
      <p:sp>
        <p:nvSpPr>
          <p:cNvPr id="4" name="Footer Placeholder 4">
            <a:extLst>
              <a:ext uri="{FF2B5EF4-FFF2-40B4-BE49-F238E27FC236}">
                <a16:creationId xmlns:a16="http://schemas.microsoft.com/office/drawing/2014/main" id="{C879EFB9-1983-D76A-C8B4-037524B68DD8}"/>
              </a:ext>
            </a:extLst>
          </p:cNvPr>
          <p:cNvSpPr>
            <a:spLocks noGrp="1"/>
          </p:cNvSpPr>
          <p:nvPr>
            <p:ph type="ftr" sz="quarter" idx="3"/>
          </p:nvPr>
        </p:nvSpPr>
        <p:spPr>
          <a:xfrm>
            <a:off x="234514" y="6492875"/>
            <a:ext cx="1057739" cy="365125"/>
          </a:xfrm>
          <a:prstGeom prst="rect">
            <a:avLst/>
          </a:prstGeom>
        </p:spPr>
        <p:txBody>
          <a:bodyPr anchor="ctr"/>
          <a:lstStyle>
            <a:lvl1pPr marL="0" algn="l" defTabSz="914400" rtl="0" eaLnBrk="1" latinLnBrk="0" hangingPunct="1">
              <a:defRPr lang="en-IN" sz="1200" kern="1200" smtClean="0">
                <a:solidFill>
                  <a:schemeClr val="tx1">
                    <a:tint val="75000"/>
                  </a:schemeClr>
                </a:solidFill>
                <a:latin typeface="+mn-lt"/>
                <a:ea typeface="+mn-ea"/>
                <a:cs typeface="+mn-cs"/>
              </a:defRPr>
            </a:lvl1pPr>
          </a:lstStyle>
          <a:p>
            <a:r>
              <a:rPr lang="en-IN" dirty="0"/>
              <a:t>www.zestic.in</a:t>
            </a:r>
          </a:p>
        </p:txBody>
      </p:sp>
    </p:spTree>
    <p:extLst>
      <p:ext uri="{BB962C8B-B14F-4D97-AF65-F5344CB8AC3E}">
        <p14:creationId xmlns:p14="http://schemas.microsoft.com/office/powerpoint/2010/main" val="129536257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5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zestic.in/"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94;p74">
            <a:extLst>
              <a:ext uri="{FF2B5EF4-FFF2-40B4-BE49-F238E27FC236}">
                <a16:creationId xmlns:a16="http://schemas.microsoft.com/office/drawing/2014/main" id="{7588EAFC-FF67-6062-5A1A-3446CB6CE046}"/>
              </a:ext>
            </a:extLst>
          </p:cNvPr>
          <p:cNvSpPr>
            <a:spLocks/>
          </p:cNvSpPr>
          <p:nvPr/>
        </p:nvSpPr>
        <p:spPr>
          <a:xfrm>
            <a:off x="392956" y="2636979"/>
            <a:ext cx="7473421" cy="544372"/>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4400" b="1" i="0" u="none" strike="noStrike" cap="none" dirty="0">
                <a:solidFill>
                  <a:schemeClr val="dk1"/>
                </a:solidFill>
                <a:latin typeface="Montserrat"/>
                <a:ea typeface="Montserrat"/>
                <a:cs typeface="Montserrat"/>
                <a:sym typeface="Montserrat"/>
              </a:rPr>
              <a:t>Data Structure &amp; Algorithms</a:t>
            </a:r>
            <a:endParaRPr sz="4400" b="1" i="0" u="none" strike="noStrike" cap="none" dirty="0">
              <a:solidFill>
                <a:schemeClr val="dk1"/>
              </a:solidFill>
              <a:latin typeface="Montserrat"/>
              <a:ea typeface="Montserrat"/>
              <a:cs typeface="Montserrat"/>
              <a:sym typeface="Montserrat"/>
            </a:endParaRPr>
          </a:p>
        </p:txBody>
      </p:sp>
      <p:sp>
        <p:nvSpPr>
          <p:cNvPr id="12" name="Google Shape;595;p74">
            <a:extLst>
              <a:ext uri="{FF2B5EF4-FFF2-40B4-BE49-F238E27FC236}">
                <a16:creationId xmlns:a16="http://schemas.microsoft.com/office/drawing/2014/main" id="{7097FA97-8C38-CAAA-867E-768CB875BB80}"/>
              </a:ext>
            </a:extLst>
          </p:cNvPr>
          <p:cNvSpPr/>
          <p:nvPr/>
        </p:nvSpPr>
        <p:spPr>
          <a:xfrm>
            <a:off x="392956" y="5120850"/>
            <a:ext cx="1334879"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0" i="0" u="none" strike="noStrike" cap="none" dirty="0">
                <a:solidFill>
                  <a:schemeClr val="bg1">
                    <a:lumMod val="50000"/>
                  </a:schemeClr>
                </a:solidFill>
                <a:latin typeface="Open Sans"/>
                <a:ea typeface="Open Sans"/>
                <a:cs typeface="Open Sans"/>
                <a:sym typeface="Open Sans"/>
              </a:rPr>
              <a:t>Presented by:</a:t>
            </a:r>
            <a:endParaRPr sz="1100" dirty="0">
              <a:solidFill>
                <a:schemeClr val="bg1">
                  <a:lumMod val="50000"/>
                </a:schemeClr>
              </a:solidFill>
              <a:latin typeface="Open Sans"/>
              <a:ea typeface="Open Sans"/>
              <a:cs typeface="Open Sans"/>
              <a:sym typeface="Open Sans"/>
            </a:endParaRPr>
          </a:p>
        </p:txBody>
      </p:sp>
      <p:sp>
        <p:nvSpPr>
          <p:cNvPr id="13" name="Shape 406">
            <a:extLst>
              <a:ext uri="{FF2B5EF4-FFF2-40B4-BE49-F238E27FC236}">
                <a16:creationId xmlns:a16="http://schemas.microsoft.com/office/drawing/2014/main" id="{7CCA165C-58F3-257D-532F-2AD3F8A4A937}"/>
              </a:ext>
            </a:extLst>
          </p:cNvPr>
          <p:cNvSpPr txBox="1">
            <a:spLocks/>
          </p:cNvSpPr>
          <p:nvPr/>
        </p:nvSpPr>
        <p:spPr>
          <a:xfrm>
            <a:off x="392956" y="5251867"/>
            <a:ext cx="3654847" cy="357696"/>
          </a:xfrm>
          <a:prstGeom prst="rect">
            <a:avLst/>
          </a:prstGeom>
          <a:noFill/>
          <a:ln>
            <a:noFill/>
          </a:ln>
        </p:spPr>
        <p:txBody>
          <a:bodyPr wrap="square" lIns="68569" tIns="34275" rIns="68569" bIns="34275" anchor="t" anchorCtr="0">
            <a:spAutoFit/>
          </a:bodyPr>
          <a:lstStyle/>
          <a:p>
            <a:pPr>
              <a:lnSpc>
                <a:spcPct val="150000"/>
              </a:lnSpc>
              <a:buSzPct val="25000"/>
            </a:pPr>
            <a:r>
              <a:rPr lang="en-IN" sz="1400" dirty="0">
                <a:solidFill>
                  <a:schemeClr val="bg1">
                    <a:lumMod val="50000"/>
                  </a:schemeClr>
                </a:solidFill>
                <a:latin typeface="Lora"/>
                <a:ea typeface="Lora"/>
                <a:cs typeface="Lora"/>
                <a:sym typeface="Lora"/>
              </a:rPr>
              <a:t>DEBENDU KUMAR</a:t>
            </a:r>
            <a:endParaRPr lang="id-ID" sz="1400" dirty="0">
              <a:solidFill>
                <a:schemeClr val="bg1">
                  <a:lumMod val="50000"/>
                </a:schemeClr>
              </a:solidFill>
              <a:latin typeface="Lora"/>
              <a:ea typeface="Lora"/>
              <a:cs typeface="Lora"/>
              <a:sym typeface="Lora"/>
            </a:endParaRPr>
          </a:p>
        </p:txBody>
      </p:sp>
    </p:spTree>
    <p:extLst>
      <p:ext uri="{BB962C8B-B14F-4D97-AF65-F5344CB8AC3E}">
        <p14:creationId xmlns:p14="http://schemas.microsoft.com/office/powerpoint/2010/main" val="359382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6;p77">
            <a:extLst>
              <a:ext uri="{FF2B5EF4-FFF2-40B4-BE49-F238E27FC236}">
                <a16:creationId xmlns:a16="http://schemas.microsoft.com/office/drawing/2014/main" id="{AFA70A70-8598-E7D5-5735-0226644C3173}"/>
              </a:ext>
            </a:extLst>
          </p:cNvPr>
          <p:cNvSpPr txBox="1"/>
          <p:nvPr/>
        </p:nvSpPr>
        <p:spPr>
          <a:xfrm>
            <a:off x="692150" y="452918"/>
            <a:ext cx="10814050"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000" b="1" dirty="0">
                <a:solidFill>
                  <a:schemeClr val="accent1"/>
                </a:solidFill>
                <a:latin typeface="Open Sans"/>
                <a:ea typeface="Open Sans"/>
                <a:cs typeface="Open Sans"/>
                <a:sym typeface="Open Sans"/>
              </a:rPr>
              <a:t>Calculating Time Complexity of Constant Algorithm</a:t>
            </a:r>
            <a:endParaRPr sz="4000" b="1" dirty="0">
              <a:solidFill>
                <a:schemeClr val="accent1"/>
              </a:solidFill>
              <a:latin typeface="Open Sans"/>
              <a:ea typeface="Open Sans"/>
              <a:cs typeface="Open Sans"/>
              <a:sym typeface="Open Sans"/>
            </a:endParaRPr>
          </a:p>
        </p:txBody>
      </p:sp>
      <p:sp>
        <p:nvSpPr>
          <p:cNvPr id="4" name="Rectangle 1">
            <a:extLst>
              <a:ext uri="{FF2B5EF4-FFF2-40B4-BE49-F238E27FC236}">
                <a16:creationId xmlns:a16="http://schemas.microsoft.com/office/drawing/2014/main" id="{19091BAC-0B10-F62F-F64A-E4BFEB08B4C2}"/>
              </a:ext>
            </a:extLst>
          </p:cNvPr>
          <p:cNvSpPr>
            <a:spLocks noChangeArrowheads="1"/>
          </p:cNvSpPr>
          <p:nvPr/>
        </p:nvSpPr>
        <p:spPr bwMode="auto">
          <a:xfrm>
            <a:off x="797859" y="2260467"/>
            <a:ext cx="2328779"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7832"/>
                </a:solidFill>
                <a:effectLst/>
                <a:latin typeface="JetBrains Mono"/>
              </a:rPr>
              <a:t>public </a:t>
            </a:r>
            <a:r>
              <a:rPr kumimoji="0" lang="en-US" altLang="en-US" sz="1200" b="0" i="0" u="none" strike="noStrike" cap="none" normalizeH="0" baseline="0" dirty="0">
                <a:ln>
                  <a:noFill/>
                </a:ln>
                <a:solidFill>
                  <a:srgbClr val="A9B7C6"/>
                </a:solidFill>
                <a:effectLst/>
                <a:latin typeface="JetBrains Mono"/>
              </a:rPr>
              <a:t>Integer </a:t>
            </a:r>
            <a:r>
              <a:rPr kumimoji="0" lang="en-US" altLang="en-US" sz="1200" b="0" i="0" u="none" strike="noStrike" cap="none" normalizeH="0" baseline="0" dirty="0" err="1">
                <a:ln>
                  <a:noFill/>
                </a:ln>
                <a:solidFill>
                  <a:srgbClr val="FFC66D"/>
                </a:solidFill>
                <a:effectLst/>
                <a:latin typeface="JetBrains Mono"/>
              </a:rPr>
              <a:t>findSum</a:t>
            </a:r>
            <a:r>
              <a:rPr kumimoji="0" lang="en-US" altLang="en-US" sz="1200" b="0" i="0" u="none" strike="noStrike" cap="none" normalizeH="0" baseline="0" dirty="0">
                <a:ln>
                  <a:noFill/>
                </a:ln>
                <a:solidFill>
                  <a:srgbClr val="A9B7C6"/>
                </a:solidFill>
                <a:effectLst/>
                <a:latin typeface="JetBrains Mono"/>
              </a:rPr>
              <a:t>(Integer n) {</a:t>
            </a:r>
            <a:br>
              <a:rPr kumimoji="0" lang="en-US" altLang="en-US" sz="1200" b="0" i="0" u="none" strike="noStrike" cap="none" normalizeH="0" baseline="0" dirty="0">
                <a:ln>
                  <a:noFill/>
                </a:ln>
                <a:solidFill>
                  <a:srgbClr val="A9B7C6"/>
                </a:solidFill>
                <a:effectLst/>
                <a:latin typeface="JetBrains Mono"/>
              </a:rPr>
            </a:br>
            <a:r>
              <a:rPr kumimoji="0" lang="en-US" altLang="en-US" sz="1200" b="0" i="0" u="none" strike="noStrike" cap="none" normalizeH="0" baseline="0" dirty="0">
                <a:ln>
                  <a:noFill/>
                </a:ln>
                <a:solidFill>
                  <a:srgbClr val="A9B7C6"/>
                </a:solidFill>
                <a:effectLst/>
                <a:latin typeface="JetBrains Mono"/>
              </a:rPr>
              <a:t>    </a:t>
            </a:r>
            <a:r>
              <a:rPr kumimoji="0" lang="en-US" altLang="en-US" sz="1200" b="0" i="0" u="none" strike="noStrike" cap="none" normalizeH="0" baseline="0" dirty="0">
                <a:ln>
                  <a:noFill/>
                </a:ln>
                <a:solidFill>
                  <a:srgbClr val="CC7832"/>
                </a:solidFill>
                <a:effectLst/>
                <a:latin typeface="JetBrains Mono"/>
              </a:rPr>
              <a:t>return </a:t>
            </a:r>
            <a:r>
              <a:rPr kumimoji="0" lang="en-US" altLang="en-US" sz="1200" b="0" i="0" u="none" strike="noStrike" cap="none" normalizeH="0" baseline="0" dirty="0">
                <a:ln>
                  <a:noFill/>
                </a:ln>
                <a:solidFill>
                  <a:srgbClr val="A9B7C6"/>
                </a:solidFill>
                <a:effectLst/>
                <a:latin typeface="JetBrains Mono"/>
              </a:rPr>
              <a:t>n * (n + </a:t>
            </a:r>
            <a:r>
              <a:rPr kumimoji="0" lang="en-US" altLang="en-US" sz="1200" b="0" i="0" u="none" strike="noStrike" cap="none" normalizeH="0" baseline="0" dirty="0">
                <a:ln>
                  <a:noFill/>
                </a:ln>
                <a:solidFill>
                  <a:srgbClr val="6897BB"/>
                </a:solidFill>
                <a:effectLst/>
                <a:latin typeface="JetBrains Mono"/>
              </a:rPr>
              <a:t>1</a:t>
            </a:r>
            <a:r>
              <a:rPr kumimoji="0" lang="en-US" altLang="en-US" sz="1200" b="0" i="0" u="none" strike="noStrike" cap="none" normalizeH="0" baseline="0" dirty="0">
                <a:ln>
                  <a:noFill/>
                </a:ln>
                <a:solidFill>
                  <a:srgbClr val="A9B7C6"/>
                </a:solidFill>
                <a:effectLst/>
                <a:latin typeface="JetBrains Mono"/>
              </a:rPr>
              <a:t>) / </a:t>
            </a:r>
            <a:r>
              <a:rPr kumimoji="0" lang="en-US" altLang="en-US" sz="1200" b="0" i="0" u="none" strike="noStrike" cap="none" normalizeH="0" baseline="0" dirty="0">
                <a:ln>
                  <a:noFill/>
                </a:ln>
                <a:solidFill>
                  <a:srgbClr val="6897BB"/>
                </a:solidFill>
                <a:effectLst/>
                <a:latin typeface="JetBrains Mono"/>
              </a:rPr>
              <a:t>2</a:t>
            </a:r>
            <a:r>
              <a:rPr kumimoji="0" lang="en-US" altLang="en-US" sz="1200" b="0" i="0" u="none" strike="noStrike" cap="none" normalizeH="0" baseline="0" dirty="0">
                <a:ln>
                  <a:noFill/>
                </a:ln>
                <a:solidFill>
                  <a:srgbClr val="CC7832"/>
                </a:solidFill>
                <a:effectLst/>
                <a:latin typeface="JetBrains Mono"/>
              </a:rPr>
              <a:t>;</a:t>
            </a:r>
            <a:br>
              <a:rPr kumimoji="0" lang="en-US" altLang="en-US" sz="1200" b="0" i="0" u="none" strike="noStrike" cap="none" normalizeH="0" baseline="0" dirty="0">
                <a:ln>
                  <a:noFill/>
                </a:ln>
                <a:solidFill>
                  <a:srgbClr val="CC7832"/>
                </a:solidFill>
                <a:effectLst/>
                <a:latin typeface="JetBrains Mono"/>
              </a:rPr>
            </a:br>
            <a:r>
              <a:rPr kumimoji="0" lang="en-US" altLang="en-US" sz="1200" b="0" i="0" u="none" strike="noStrike" cap="none" normalizeH="0" baseline="0" dirty="0">
                <a:ln>
                  <a:noFill/>
                </a:ln>
                <a:solidFill>
                  <a:srgbClr val="A9B7C6"/>
                </a:solidFill>
                <a:effectLst/>
                <a:latin typeface="JetBrains Mono"/>
              </a:rPr>
              <a:t>}</a:t>
            </a:r>
            <a:br>
              <a:rPr kumimoji="0" lang="en-US" altLang="en-US" sz="1200" b="0" i="0" u="none" strike="noStrike" cap="none" normalizeH="0" baseline="0" dirty="0">
                <a:ln>
                  <a:noFill/>
                </a:ln>
                <a:solidFill>
                  <a:srgbClr val="A9B7C6"/>
                </a:solidFill>
                <a:effectLst/>
                <a:latin typeface="JetBrains Mono"/>
              </a:rPr>
            </a:b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5">
            <a:extLst>
              <a:ext uri="{FF2B5EF4-FFF2-40B4-BE49-F238E27FC236}">
                <a16:creationId xmlns:a16="http://schemas.microsoft.com/office/drawing/2014/main" id="{1C2D419E-0544-F3FF-0135-D4886FBFDF64}"/>
              </a:ext>
            </a:extLst>
          </p:cNvPr>
          <p:cNvGraphicFramePr>
            <a:graphicFrameLocks noGrp="1"/>
          </p:cNvGraphicFramePr>
          <p:nvPr>
            <p:extLst>
              <p:ext uri="{D42A27DB-BD31-4B8C-83A1-F6EECF244321}">
                <p14:modId xmlns:p14="http://schemas.microsoft.com/office/powerpoint/2010/main" val="1636134467"/>
              </p:ext>
            </p:extLst>
          </p:nvPr>
        </p:nvGraphicFramePr>
        <p:xfrm>
          <a:off x="5396753" y="2260467"/>
          <a:ext cx="6349998" cy="741680"/>
        </p:xfrm>
        <a:graphic>
          <a:graphicData uri="http://schemas.openxmlformats.org/drawingml/2006/table">
            <a:tbl>
              <a:tblPr firstRow="1" bandRow="1">
                <a:tableStyleId>{5C22544A-7EE6-4342-B048-85BDC9FD1C3A}</a:tableStyleId>
              </a:tblPr>
              <a:tblGrid>
                <a:gridCol w="2116666">
                  <a:extLst>
                    <a:ext uri="{9D8B030D-6E8A-4147-A177-3AD203B41FA5}">
                      <a16:colId xmlns:a16="http://schemas.microsoft.com/office/drawing/2014/main" val="3406641235"/>
                    </a:ext>
                  </a:extLst>
                </a:gridCol>
                <a:gridCol w="2116666">
                  <a:extLst>
                    <a:ext uri="{9D8B030D-6E8A-4147-A177-3AD203B41FA5}">
                      <a16:colId xmlns:a16="http://schemas.microsoft.com/office/drawing/2014/main" val="3104847971"/>
                    </a:ext>
                  </a:extLst>
                </a:gridCol>
                <a:gridCol w="2116666">
                  <a:extLst>
                    <a:ext uri="{9D8B030D-6E8A-4147-A177-3AD203B41FA5}">
                      <a16:colId xmlns:a16="http://schemas.microsoft.com/office/drawing/2014/main" val="834797408"/>
                    </a:ext>
                  </a:extLst>
                </a:gridCol>
              </a:tblGrid>
              <a:tr h="370840">
                <a:tc>
                  <a:txBody>
                    <a:bodyPr/>
                    <a:lstStyle/>
                    <a:p>
                      <a:r>
                        <a:rPr lang="en-IN" dirty="0"/>
                        <a:t>Line no.</a:t>
                      </a:r>
                    </a:p>
                  </a:txBody>
                  <a:tcPr/>
                </a:tc>
                <a:tc>
                  <a:txBody>
                    <a:bodyPr/>
                    <a:lstStyle/>
                    <a:p>
                      <a:r>
                        <a:rPr lang="en-IN" dirty="0"/>
                        <a:t>Operations</a:t>
                      </a:r>
                    </a:p>
                  </a:txBody>
                  <a:tcPr/>
                </a:tc>
                <a:tc>
                  <a:txBody>
                    <a:bodyPr/>
                    <a:lstStyle/>
                    <a:p>
                      <a:r>
                        <a:rPr lang="en-IN" dirty="0"/>
                        <a:t>Unit time</a:t>
                      </a:r>
                    </a:p>
                  </a:txBody>
                  <a:tcPr/>
                </a:tc>
                <a:extLst>
                  <a:ext uri="{0D108BD9-81ED-4DB2-BD59-A6C34878D82A}">
                    <a16:rowId xmlns:a16="http://schemas.microsoft.com/office/drawing/2014/main" val="1854290797"/>
                  </a:ext>
                </a:extLst>
              </a:tr>
              <a:tr h="370840">
                <a:tc>
                  <a:txBody>
                    <a:bodyPr/>
                    <a:lstStyle/>
                    <a:p>
                      <a:r>
                        <a:rPr lang="en-IN" dirty="0"/>
                        <a:t>2</a:t>
                      </a:r>
                    </a:p>
                  </a:txBody>
                  <a:tcPr/>
                </a:tc>
                <a:tc>
                  <a:txBody>
                    <a:bodyPr/>
                    <a:lstStyle/>
                    <a:p>
                      <a:r>
                        <a:rPr lang="en-IN" dirty="0"/>
                        <a:t>1+1+1+1+1+1</a:t>
                      </a:r>
                    </a:p>
                  </a:txBody>
                  <a:tcPr/>
                </a:tc>
                <a:tc>
                  <a:txBody>
                    <a:bodyPr/>
                    <a:lstStyle/>
                    <a:p>
                      <a:r>
                        <a:rPr lang="en-IN" dirty="0"/>
                        <a:t>6</a:t>
                      </a:r>
                    </a:p>
                  </a:txBody>
                  <a:tcPr/>
                </a:tc>
                <a:extLst>
                  <a:ext uri="{0D108BD9-81ED-4DB2-BD59-A6C34878D82A}">
                    <a16:rowId xmlns:a16="http://schemas.microsoft.com/office/drawing/2014/main" val="2968455845"/>
                  </a:ext>
                </a:extLst>
              </a:tr>
            </a:tbl>
          </a:graphicData>
        </a:graphic>
      </p:graphicFrame>
      <p:sp>
        <p:nvSpPr>
          <p:cNvPr id="6" name="Google Shape;658;p77">
            <a:extLst>
              <a:ext uri="{FF2B5EF4-FFF2-40B4-BE49-F238E27FC236}">
                <a16:creationId xmlns:a16="http://schemas.microsoft.com/office/drawing/2014/main" id="{E573696D-49DF-50BB-EEFA-21FA2631044C}"/>
              </a:ext>
            </a:extLst>
          </p:cNvPr>
          <p:cNvSpPr>
            <a:spLocks/>
          </p:cNvSpPr>
          <p:nvPr/>
        </p:nvSpPr>
        <p:spPr>
          <a:xfrm>
            <a:off x="688975" y="3429000"/>
            <a:ext cx="4707778" cy="1754286"/>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Wingdings" panose="05000000000000000000" pitchFamily="2" charset="2"/>
              <a:buChar char="§"/>
            </a:pPr>
            <a:r>
              <a:rPr lang="en-IN" sz="1200" dirty="0">
                <a:latin typeface="Open Sans" panose="020B0606030504020204" pitchFamily="34" charset="0"/>
                <a:ea typeface="Open Sans" panose="020B0606030504020204" pitchFamily="34" charset="0"/>
                <a:cs typeface="Open Sans" panose="020B0606030504020204" pitchFamily="34" charset="0"/>
              </a:rPr>
              <a:t>Accessing value n</a:t>
            </a:r>
          </a:p>
          <a:p>
            <a:pPr marL="285750" indent="-285750">
              <a:lnSpc>
                <a:spcPct val="150000"/>
              </a:lnSpc>
              <a:buFont typeface="Wingdings" panose="05000000000000000000" pitchFamily="2" charset="2"/>
              <a:buChar char="§"/>
            </a:pPr>
            <a:r>
              <a:rPr lang="en-IN" sz="1200" dirty="0">
                <a:latin typeface="Open Sans" panose="020B0606030504020204" pitchFamily="34" charset="0"/>
                <a:ea typeface="Open Sans" panose="020B0606030504020204" pitchFamily="34" charset="0"/>
                <a:cs typeface="Open Sans" panose="020B0606030504020204" pitchFamily="34" charset="0"/>
              </a:rPr>
              <a:t>N+1</a:t>
            </a:r>
          </a:p>
          <a:p>
            <a:pPr marL="285750" indent="-285750">
              <a:lnSpc>
                <a:spcPct val="150000"/>
              </a:lnSpc>
              <a:buFont typeface="Wingdings" panose="05000000000000000000" pitchFamily="2" charset="2"/>
              <a:buChar char="§"/>
            </a:pPr>
            <a:r>
              <a:rPr lang="en-IN" sz="1200" dirty="0">
                <a:latin typeface="Open Sans" panose="020B0606030504020204" pitchFamily="34" charset="0"/>
                <a:ea typeface="Open Sans" panose="020B0606030504020204" pitchFamily="34" charset="0"/>
                <a:cs typeface="Open Sans" panose="020B0606030504020204" pitchFamily="34" charset="0"/>
              </a:rPr>
              <a:t>(N+1)/2</a:t>
            </a:r>
          </a:p>
          <a:p>
            <a:pPr marL="285750" indent="-285750">
              <a:lnSpc>
                <a:spcPct val="150000"/>
              </a:lnSpc>
              <a:buFont typeface="Wingdings" panose="05000000000000000000" pitchFamily="2" charset="2"/>
              <a:buChar char="§"/>
            </a:pPr>
            <a:r>
              <a:rPr lang="en-IN" sz="1200" dirty="0">
                <a:latin typeface="Open Sans" panose="020B0606030504020204" pitchFamily="34" charset="0"/>
                <a:ea typeface="Open Sans" panose="020B0606030504020204" pitchFamily="34" charset="0"/>
                <a:cs typeface="Open Sans" panose="020B0606030504020204" pitchFamily="34" charset="0"/>
              </a:rPr>
              <a:t>Accessing value n</a:t>
            </a:r>
          </a:p>
          <a:p>
            <a:pPr marL="285750" indent="-285750">
              <a:lnSpc>
                <a:spcPct val="150000"/>
              </a:lnSpc>
              <a:buFont typeface="Wingdings" panose="05000000000000000000" pitchFamily="2" charset="2"/>
              <a:buChar char="§"/>
            </a:pPr>
            <a:r>
              <a:rPr lang="en-IN" sz="1200" dirty="0">
                <a:latin typeface="Open Sans" panose="020B0606030504020204" pitchFamily="34" charset="0"/>
                <a:ea typeface="Open Sans" panose="020B0606030504020204" pitchFamily="34" charset="0"/>
                <a:cs typeface="Open Sans" panose="020B0606030504020204" pitchFamily="34" charset="0"/>
              </a:rPr>
              <a:t>N * value of (n+1)/2;</a:t>
            </a:r>
          </a:p>
          <a:p>
            <a:pPr marL="285750" indent="-285750">
              <a:lnSpc>
                <a:spcPct val="150000"/>
              </a:lnSpc>
              <a:buFont typeface="Wingdings" panose="05000000000000000000" pitchFamily="2" charset="2"/>
              <a:buChar char="§"/>
            </a:pPr>
            <a:r>
              <a:rPr lang="en-IN" sz="1200" dirty="0">
                <a:latin typeface="Open Sans" panose="020B0606030504020204" pitchFamily="34" charset="0"/>
                <a:ea typeface="Open Sans" panose="020B0606030504020204" pitchFamily="34" charset="0"/>
                <a:cs typeface="Open Sans" panose="020B0606030504020204" pitchFamily="34" charset="0"/>
              </a:rPr>
              <a:t>Return </a:t>
            </a:r>
          </a:p>
        </p:txBody>
      </p:sp>
      <p:sp>
        <p:nvSpPr>
          <p:cNvPr id="7" name="Google Shape;658;p77">
            <a:extLst>
              <a:ext uri="{FF2B5EF4-FFF2-40B4-BE49-F238E27FC236}">
                <a16:creationId xmlns:a16="http://schemas.microsoft.com/office/drawing/2014/main" id="{110BD95E-159C-FB79-495D-C2A2FDFB752D}"/>
              </a:ext>
            </a:extLst>
          </p:cNvPr>
          <p:cNvSpPr>
            <a:spLocks/>
          </p:cNvSpPr>
          <p:nvPr/>
        </p:nvSpPr>
        <p:spPr>
          <a:xfrm>
            <a:off x="5396753" y="3429000"/>
            <a:ext cx="4707778" cy="461624"/>
          </a:xfrm>
          <a:prstGeom prst="rect">
            <a:avLst/>
          </a:prstGeom>
          <a:noFill/>
          <a:ln>
            <a:noFill/>
          </a:ln>
        </p:spPr>
        <p:txBody>
          <a:bodyPr spcFirstLastPara="1" wrap="square" lIns="91425" tIns="45700" rIns="91425" bIns="45700" anchor="t" anchorCtr="0">
            <a:spAutoFit/>
          </a:bodyPr>
          <a:lstStyle/>
          <a:p>
            <a:pPr>
              <a:lnSpc>
                <a:spcPct val="150000"/>
              </a:lnSpc>
            </a:pPr>
            <a:r>
              <a:rPr lang="en-IN" sz="1600" dirty="0">
                <a:latin typeface="Open Sans" panose="020B0606030504020204" pitchFamily="34" charset="0"/>
                <a:ea typeface="Open Sans" panose="020B0606030504020204" pitchFamily="34" charset="0"/>
                <a:cs typeface="Open Sans" panose="020B0606030504020204" pitchFamily="34" charset="0"/>
              </a:rPr>
              <a:t>Time Complexity = O(1)</a:t>
            </a:r>
          </a:p>
        </p:txBody>
      </p:sp>
      <p:pic>
        <p:nvPicPr>
          <p:cNvPr id="9" name="Picture 8">
            <a:extLst>
              <a:ext uri="{FF2B5EF4-FFF2-40B4-BE49-F238E27FC236}">
                <a16:creationId xmlns:a16="http://schemas.microsoft.com/office/drawing/2014/main" id="{ACD83CC1-FAE7-3798-E5AE-C0A3C27ADC02}"/>
              </a:ext>
            </a:extLst>
          </p:cNvPr>
          <p:cNvPicPr>
            <a:picLocks noChangeAspect="1"/>
          </p:cNvPicPr>
          <p:nvPr/>
        </p:nvPicPr>
        <p:blipFill>
          <a:blip r:embed="rId2"/>
          <a:stretch>
            <a:fillRect/>
          </a:stretch>
        </p:blipFill>
        <p:spPr>
          <a:xfrm>
            <a:off x="8812642" y="3558246"/>
            <a:ext cx="2934109" cy="2610214"/>
          </a:xfrm>
          <a:prstGeom prst="rect">
            <a:avLst/>
          </a:prstGeom>
        </p:spPr>
      </p:pic>
    </p:spTree>
    <p:extLst>
      <p:ext uri="{BB962C8B-B14F-4D97-AF65-F5344CB8AC3E}">
        <p14:creationId xmlns:p14="http://schemas.microsoft.com/office/powerpoint/2010/main" val="1713397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6;p77">
            <a:extLst>
              <a:ext uri="{FF2B5EF4-FFF2-40B4-BE49-F238E27FC236}">
                <a16:creationId xmlns:a16="http://schemas.microsoft.com/office/drawing/2014/main" id="{AFA70A70-8598-E7D5-5735-0226644C3173}"/>
              </a:ext>
            </a:extLst>
          </p:cNvPr>
          <p:cNvSpPr txBox="1"/>
          <p:nvPr/>
        </p:nvSpPr>
        <p:spPr>
          <a:xfrm>
            <a:off x="692150" y="452918"/>
            <a:ext cx="10814050"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000" b="1" dirty="0">
                <a:solidFill>
                  <a:schemeClr val="accent1"/>
                </a:solidFill>
                <a:latin typeface="Open Sans"/>
                <a:ea typeface="Open Sans"/>
                <a:cs typeface="Open Sans"/>
                <a:sym typeface="Open Sans"/>
              </a:rPr>
              <a:t>Calculating Time Complexity of Linear Algorithm</a:t>
            </a:r>
            <a:endParaRPr sz="4000" b="1" dirty="0">
              <a:solidFill>
                <a:schemeClr val="accent1"/>
              </a:solidFill>
              <a:latin typeface="Open Sans"/>
              <a:ea typeface="Open Sans"/>
              <a:cs typeface="Open Sans"/>
              <a:sym typeface="Open Sans"/>
            </a:endParaRPr>
          </a:p>
        </p:txBody>
      </p:sp>
      <p:graphicFrame>
        <p:nvGraphicFramePr>
          <p:cNvPr id="5" name="Table 5">
            <a:extLst>
              <a:ext uri="{FF2B5EF4-FFF2-40B4-BE49-F238E27FC236}">
                <a16:creationId xmlns:a16="http://schemas.microsoft.com/office/drawing/2014/main" id="{1C2D419E-0544-F3FF-0135-D4886FBFDF64}"/>
              </a:ext>
            </a:extLst>
          </p:cNvPr>
          <p:cNvGraphicFramePr>
            <a:graphicFrameLocks noGrp="1"/>
          </p:cNvGraphicFramePr>
          <p:nvPr>
            <p:extLst>
              <p:ext uri="{D42A27DB-BD31-4B8C-83A1-F6EECF244321}">
                <p14:modId xmlns:p14="http://schemas.microsoft.com/office/powerpoint/2010/main" val="4074311944"/>
              </p:ext>
            </p:extLst>
          </p:nvPr>
        </p:nvGraphicFramePr>
        <p:xfrm>
          <a:off x="5396753" y="1561937"/>
          <a:ext cx="6349998" cy="1854200"/>
        </p:xfrm>
        <a:graphic>
          <a:graphicData uri="http://schemas.openxmlformats.org/drawingml/2006/table">
            <a:tbl>
              <a:tblPr firstRow="1" bandRow="1">
                <a:tableStyleId>{5C22544A-7EE6-4342-B048-85BDC9FD1C3A}</a:tableStyleId>
              </a:tblPr>
              <a:tblGrid>
                <a:gridCol w="2116666">
                  <a:extLst>
                    <a:ext uri="{9D8B030D-6E8A-4147-A177-3AD203B41FA5}">
                      <a16:colId xmlns:a16="http://schemas.microsoft.com/office/drawing/2014/main" val="3406641235"/>
                    </a:ext>
                  </a:extLst>
                </a:gridCol>
                <a:gridCol w="2116666">
                  <a:extLst>
                    <a:ext uri="{9D8B030D-6E8A-4147-A177-3AD203B41FA5}">
                      <a16:colId xmlns:a16="http://schemas.microsoft.com/office/drawing/2014/main" val="3104847971"/>
                    </a:ext>
                  </a:extLst>
                </a:gridCol>
                <a:gridCol w="2116666">
                  <a:extLst>
                    <a:ext uri="{9D8B030D-6E8A-4147-A177-3AD203B41FA5}">
                      <a16:colId xmlns:a16="http://schemas.microsoft.com/office/drawing/2014/main" val="834797408"/>
                    </a:ext>
                  </a:extLst>
                </a:gridCol>
              </a:tblGrid>
              <a:tr h="370840">
                <a:tc>
                  <a:txBody>
                    <a:bodyPr/>
                    <a:lstStyle/>
                    <a:p>
                      <a:r>
                        <a:rPr lang="en-IN" dirty="0"/>
                        <a:t>Line no.</a:t>
                      </a:r>
                    </a:p>
                  </a:txBody>
                  <a:tcPr/>
                </a:tc>
                <a:tc>
                  <a:txBody>
                    <a:bodyPr/>
                    <a:lstStyle/>
                    <a:p>
                      <a:r>
                        <a:rPr lang="en-IN" dirty="0"/>
                        <a:t>Operations</a:t>
                      </a:r>
                    </a:p>
                  </a:txBody>
                  <a:tcPr/>
                </a:tc>
                <a:tc>
                  <a:txBody>
                    <a:bodyPr/>
                    <a:lstStyle/>
                    <a:p>
                      <a:r>
                        <a:rPr lang="en-IN" dirty="0"/>
                        <a:t>Unit time</a:t>
                      </a:r>
                    </a:p>
                  </a:txBody>
                  <a:tcPr/>
                </a:tc>
                <a:extLst>
                  <a:ext uri="{0D108BD9-81ED-4DB2-BD59-A6C34878D82A}">
                    <a16:rowId xmlns:a16="http://schemas.microsoft.com/office/drawing/2014/main" val="1854290797"/>
                  </a:ext>
                </a:extLst>
              </a:tr>
              <a:tr h="370840">
                <a:tc>
                  <a:txBody>
                    <a:bodyPr/>
                    <a:lstStyle/>
                    <a:p>
                      <a:r>
                        <a:rPr lang="en-IN" dirty="0"/>
                        <a:t>2</a:t>
                      </a:r>
                    </a:p>
                  </a:txBody>
                  <a:tcPr/>
                </a:tc>
                <a:tc>
                  <a:txBody>
                    <a:bodyPr/>
                    <a:lstStyle/>
                    <a:p>
                      <a:r>
                        <a:rPr lang="en-IN" dirty="0"/>
                        <a:t>1</a:t>
                      </a:r>
                    </a:p>
                  </a:txBody>
                  <a:tcPr/>
                </a:tc>
                <a:tc>
                  <a:txBody>
                    <a:bodyPr/>
                    <a:lstStyle/>
                    <a:p>
                      <a:r>
                        <a:rPr lang="en-IN" dirty="0"/>
                        <a:t>1</a:t>
                      </a:r>
                    </a:p>
                  </a:txBody>
                  <a:tcPr/>
                </a:tc>
                <a:extLst>
                  <a:ext uri="{0D108BD9-81ED-4DB2-BD59-A6C34878D82A}">
                    <a16:rowId xmlns:a16="http://schemas.microsoft.com/office/drawing/2014/main" val="2968455845"/>
                  </a:ext>
                </a:extLst>
              </a:tr>
              <a:tr h="370840">
                <a:tc>
                  <a:txBody>
                    <a:bodyPr/>
                    <a:lstStyle/>
                    <a:p>
                      <a:r>
                        <a:rPr lang="en-IN" dirty="0"/>
                        <a:t>3</a:t>
                      </a:r>
                    </a:p>
                  </a:txBody>
                  <a:tcPr/>
                </a:tc>
                <a:tc>
                  <a:txBody>
                    <a:bodyPr/>
                    <a:lstStyle/>
                    <a:p>
                      <a:r>
                        <a:rPr lang="en-IN" dirty="0"/>
                        <a:t>1 + 3(n+1) + 3n</a:t>
                      </a:r>
                    </a:p>
                  </a:txBody>
                  <a:tcPr/>
                </a:tc>
                <a:tc>
                  <a:txBody>
                    <a:bodyPr/>
                    <a:lstStyle/>
                    <a:p>
                      <a:r>
                        <a:rPr lang="en-IN" dirty="0"/>
                        <a:t>6n + 4</a:t>
                      </a:r>
                    </a:p>
                  </a:txBody>
                  <a:tcPr/>
                </a:tc>
                <a:extLst>
                  <a:ext uri="{0D108BD9-81ED-4DB2-BD59-A6C34878D82A}">
                    <a16:rowId xmlns:a16="http://schemas.microsoft.com/office/drawing/2014/main" val="3538805589"/>
                  </a:ext>
                </a:extLst>
              </a:tr>
              <a:tr h="370840">
                <a:tc>
                  <a:txBody>
                    <a:bodyPr/>
                    <a:lstStyle/>
                    <a:p>
                      <a:r>
                        <a:rPr lang="en-IN" dirty="0"/>
                        <a:t>4</a:t>
                      </a:r>
                    </a:p>
                  </a:txBody>
                  <a:tcPr/>
                </a:tc>
                <a:tc>
                  <a:txBody>
                    <a:bodyPr/>
                    <a:lstStyle/>
                    <a:p>
                      <a:r>
                        <a:rPr lang="en-IN" dirty="0"/>
                        <a:t>4(1 + 1 + 1 + 1)</a:t>
                      </a:r>
                    </a:p>
                  </a:txBody>
                  <a:tcPr/>
                </a:tc>
                <a:tc>
                  <a:txBody>
                    <a:bodyPr/>
                    <a:lstStyle/>
                    <a:p>
                      <a:r>
                        <a:rPr lang="en-IN" dirty="0"/>
                        <a:t>4n</a:t>
                      </a:r>
                    </a:p>
                  </a:txBody>
                  <a:tcPr/>
                </a:tc>
                <a:extLst>
                  <a:ext uri="{0D108BD9-81ED-4DB2-BD59-A6C34878D82A}">
                    <a16:rowId xmlns:a16="http://schemas.microsoft.com/office/drawing/2014/main" val="1723983461"/>
                  </a:ext>
                </a:extLst>
              </a:tr>
              <a:tr h="370840">
                <a:tc>
                  <a:txBody>
                    <a:bodyPr/>
                    <a:lstStyle/>
                    <a:p>
                      <a:r>
                        <a:rPr lang="en-IN" dirty="0"/>
                        <a:t>5</a:t>
                      </a:r>
                    </a:p>
                  </a:txBody>
                  <a:tcPr/>
                </a:tc>
                <a:tc>
                  <a:txBody>
                    <a:bodyPr/>
                    <a:lstStyle/>
                    <a:p>
                      <a:r>
                        <a:rPr lang="en-IN" dirty="0"/>
                        <a:t>1 + 1</a:t>
                      </a:r>
                    </a:p>
                  </a:txBody>
                  <a:tcPr/>
                </a:tc>
                <a:tc>
                  <a:txBody>
                    <a:bodyPr/>
                    <a:lstStyle/>
                    <a:p>
                      <a:r>
                        <a:rPr lang="en-IN" dirty="0"/>
                        <a:t>2</a:t>
                      </a:r>
                    </a:p>
                  </a:txBody>
                  <a:tcPr/>
                </a:tc>
                <a:extLst>
                  <a:ext uri="{0D108BD9-81ED-4DB2-BD59-A6C34878D82A}">
                    <a16:rowId xmlns:a16="http://schemas.microsoft.com/office/drawing/2014/main" val="955662466"/>
                  </a:ext>
                </a:extLst>
              </a:tr>
            </a:tbl>
          </a:graphicData>
        </a:graphic>
      </p:graphicFrame>
      <p:sp>
        <p:nvSpPr>
          <p:cNvPr id="6" name="Google Shape;658;p77">
            <a:extLst>
              <a:ext uri="{FF2B5EF4-FFF2-40B4-BE49-F238E27FC236}">
                <a16:creationId xmlns:a16="http://schemas.microsoft.com/office/drawing/2014/main" id="{E573696D-49DF-50BB-EEFA-21FA2631044C}"/>
              </a:ext>
            </a:extLst>
          </p:cNvPr>
          <p:cNvSpPr>
            <a:spLocks/>
          </p:cNvSpPr>
          <p:nvPr/>
        </p:nvSpPr>
        <p:spPr>
          <a:xfrm>
            <a:off x="688975" y="3890624"/>
            <a:ext cx="4707778" cy="923289"/>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Wingdings" panose="05000000000000000000" pitchFamily="2" charset="2"/>
              <a:buChar char="§"/>
            </a:pPr>
            <a:r>
              <a:rPr lang="en-IN" sz="1200" dirty="0">
                <a:latin typeface="Open Sans" panose="020B0606030504020204" pitchFamily="34" charset="0"/>
                <a:ea typeface="Open Sans" panose="020B0606030504020204" pitchFamily="34" charset="0"/>
                <a:cs typeface="Open Sans" panose="020B0606030504020204" pitchFamily="34" charset="0"/>
              </a:rPr>
              <a:t>T = 1  + 6n + 4 + 4n + 2</a:t>
            </a:r>
          </a:p>
          <a:p>
            <a:pPr marL="285750" indent="-285750">
              <a:lnSpc>
                <a:spcPct val="150000"/>
              </a:lnSpc>
              <a:buFont typeface="Wingdings" panose="05000000000000000000" pitchFamily="2" charset="2"/>
              <a:buChar char="§"/>
            </a:pPr>
            <a:r>
              <a:rPr lang="en-IN" sz="1200" dirty="0">
                <a:latin typeface="Open Sans" panose="020B0606030504020204" pitchFamily="34" charset="0"/>
                <a:ea typeface="Open Sans" panose="020B0606030504020204" pitchFamily="34" charset="0"/>
                <a:cs typeface="Open Sans" panose="020B0606030504020204" pitchFamily="34" charset="0"/>
              </a:rPr>
              <a:t>T = </a:t>
            </a:r>
            <a:r>
              <a:rPr lang="en-IN" sz="1200" strike="sngStrike" dirty="0">
                <a:latin typeface="Open Sans" panose="020B0606030504020204" pitchFamily="34" charset="0"/>
                <a:ea typeface="Open Sans" panose="020B0606030504020204" pitchFamily="34" charset="0"/>
                <a:cs typeface="Open Sans" panose="020B0606030504020204" pitchFamily="34" charset="0"/>
              </a:rPr>
              <a:t>10</a:t>
            </a:r>
            <a:r>
              <a:rPr lang="en-IN" sz="1200" dirty="0">
                <a:latin typeface="Open Sans" panose="020B0606030504020204" pitchFamily="34" charset="0"/>
                <a:ea typeface="Open Sans" panose="020B0606030504020204" pitchFamily="34" charset="0"/>
                <a:cs typeface="Open Sans" panose="020B0606030504020204" pitchFamily="34" charset="0"/>
              </a:rPr>
              <a:t>n + </a:t>
            </a:r>
            <a:r>
              <a:rPr lang="en-IN" sz="1200" strike="sngStrike" dirty="0">
                <a:latin typeface="Open Sans" panose="020B0606030504020204" pitchFamily="34" charset="0"/>
                <a:ea typeface="Open Sans" panose="020B0606030504020204" pitchFamily="34" charset="0"/>
                <a:cs typeface="Open Sans" panose="020B0606030504020204" pitchFamily="34" charset="0"/>
              </a:rPr>
              <a:t>7</a:t>
            </a:r>
          </a:p>
          <a:p>
            <a:pPr marL="285750" indent="-285750">
              <a:lnSpc>
                <a:spcPct val="150000"/>
              </a:lnSpc>
              <a:buFont typeface="Wingdings" panose="05000000000000000000" pitchFamily="2" charset="2"/>
              <a:buChar char="§"/>
            </a:pPr>
            <a:r>
              <a:rPr lang="en-IN" sz="1200" dirty="0">
                <a:latin typeface="Open Sans" panose="020B0606030504020204" pitchFamily="34" charset="0"/>
                <a:ea typeface="Open Sans" panose="020B0606030504020204" pitchFamily="34" charset="0"/>
                <a:cs typeface="Open Sans" panose="020B0606030504020204" pitchFamily="34" charset="0"/>
              </a:rPr>
              <a:t>T = n</a:t>
            </a:r>
          </a:p>
        </p:txBody>
      </p:sp>
      <p:sp>
        <p:nvSpPr>
          <p:cNvPr id="7" name="Google Shape;658;p77">
            <a:extLst>
              <a:ext uri="{FF2B5EF4-FFF2-40B4-BE49-F238E27FC236}">
                <a16:creationId xmlns:a16="http://schemas.microsoft.com/office/drawing/2014/main" id="{110BD95E-159C-FB79-495D-C2A2FDFB752D}"/>
              </a:ext>
            </a:extLst>
          </p:cNvPr>
          <p:cNvSpPr>
            <a:spLocks/>
          </p:cNvSpPr>
          <p:nvPr/>
        </p:nvSpPr>
        <p:spPr>
          <a:xfrm>
            <a:off x="5396753" y="4056529"/>
            <a:ext cx="4707778" cy="461624"/>
          </a:xfrm>
          <a:prstGeom prst="rect">
            <a:avLst/>
          </a:prstGeom>
          <a:noFill/>
          <a:ln>
            <a:noFill/>
          </a:ln>
        </p:spPr>
        <p:txBody>
          <a:bodyPr spcFirstLastPara="1" wrap="square" lIns="91425" tIns="45700" rIns="91425" bIns="45700" anchor="t" anchorCtr="0">
            <a:spAutoFit/>
          </a:bodyPr>
          <a:lstStyle/>
          <a:p>
            <a:pPr>
              <a:lnSpc>
                <a:spcPct val="150000"/>
              </a:lnSpc>
            </a:pPr>
            <a:r>
              <a:rPr lang="en-IN" sz="1600" dirty="0">
                <a:latin typeface="Open Sans" panose="020B0606030504020204" pitchFamily="34" charset="0"/>
                <a:ea typeface="Open Sans" panose="020B0606030504020204" pitchFamily="34" charset="0"/>
                <a:cs typeface="Open Sans" panose="020B0606030504020204" pitchFamily="34" charset="0"/>
              </a:rPr>
              <a:t>Time Complexity = O(n)</a:t>
            </a:r>
          </a:p>
        </p:txBody>
      </p:sp>
      <p:sp>
        <p:nvSpPr>
          <p:cNvPr id="3" name="Rectangle 1">
            <a:extLst>
              <a:ext uri="{FF2B5EF4-FFF2-40B4-BE49-F238E27FC236}">
                <a16:creationId xmlns:a16="http://schemas.microsoft.com/office/drawing/2014/main" id="{A922F7E1-9137-EC4C-7AD7-6BC42829659E}"/>
              </a:ext>
            </a:extLst>
          </p:cNvPr>
          <p:cNvSpPr>
            <a:spLocks noChangeArrowheads="1"/>
          </p:cNvSpPr>
          <p:nvPr/>
        </p:nvSpPr>
        <p:spPr bwMode="auto">
          <a:xfrm>
            <a:off x="779929" y="1846477"/>
            <a:ext cx="2485873"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A9B7C6"/>
                </a:solidFill>
                <a:effectLst/>
                <a:latin typeface="JetBrains Mono"/>
              </a:rPr>
            </a:br>
            <a:r>
              <a:rPr kumimoji="0" lang="en-US" altLang="en-US" sz="1200" b="0" i="0" u="none" strike="noStrike" cap="none" normalizeH="0" baseline="0" dirty="0">
                <a:ln>
                  <a:noFill/>
                </a:ln>
                <a:solidFill>
                  <a:srgbClr val="CC7832"/>
                </a:solidFill>
                <a:effectLst/>
                <a:latin typeface="JetBrains Mono"/>
              </a:rPr>
              <a:t>public </a:t>
            </a:r>
            <a:r>
              <a:rPr kumimoji="0" lang="en-US" altLang="en-US" sz="1200" b="0" i="0" u="none" strike="noStrike" cap="none" normalizeH="0" baseline="0" dirty="0">
                <a:ln>
                  <a:noFill/>
                </a:ln>
                <a:solidFill>
                  <a:srgbClr val="A9B7C6"/>
                </a:solidFill>
                <a:effectLst/>
                <a:latin typeface="JetBrains Mono"/>
              </a:rPr>
              <a:t>Integer </a:t>
            </a:r>
            <a:r>
              <a:rPr kumimoji="0" lang="en-US" altLang="en-US" sz="1200" b="0" i="0" u="none" strike="noStrike" cap="none" normalizeH="0" baseline="0" dirty="0">
                <a:ln>
                  <a:noFill/>
                </a:ln>
                <a:solidFill>
                  <a:srgbClr val="FFC66D"/>
                </a:solidFill>
                <a:effectLst/>
                <a:latin typeface="JetBrains Mono"/>
              </a:rPr>
              <a:t>findSum02</a:t>
            </a:r>
            <a:r>
              <a:rPr kumimoji="0" lang="en-US" altLang="en-US" sz="1200" b="0" i="0" u="none" strike="noStrike" cap="none" normalizeH="0" baseline="0" dirty="0">
                <a:ln>
                  <a:noFill/>
                </a:ln>
                <a:solidFill>
                  <a:srgbClr val="A9B7C6"/>
                </a:solidFill>
                <a:effectLst/>
                <a:latin typeface="JetBrains Mono"/>
              </a:rPr>
              <a:t>(Integer n) {</a:t>
            </a:r>
            <a:br>
              <a:rPr kumimoji="0" lang="en-US" altLang="en-US" sz="1200" b="0" i="0" u="none" strike="noStrike" cap="none" normalizeH="0" baseline="0" dirty="0">
                <a:ln>
                  <a:noFill/>
                </a:ln>
                <a:solidFill>
                  <a:srgbClr val="A9B7C6"/>
                </a:solidFill>
                <a:effectLst/>
                <a:latin typeface="JetBrains Mono"/>
              </a:rPr>
            </a:br>
            <a:r>
              <a:rPr kumimoji="0" lang="en-US" altLang="en-US" sz="1200" b="0" i="0" u="none" strike="noStrike" cap="none" normalizeH="0" baseline="0" dirty="0">
                <a:ln>
                  <a:noFill/>
                </a:ln>
                <a:solidFill>
                  <a:srgbClr val="A9B7C6"/>
                </a:solidFill>
                <a:effectLst/>
                <a:latin typeface="JetBrains Mono"/>
              </a:rPr>
              <a:t>    </a:t>
            </a:r>
            <a:r>
              <a:rPr kumimoji="0" lang="en-US" altLang="en-US" sz="1200" b="0" i="0" u="none" strike="noStrike" cap="none" normalizeH="0" baseline="0" dirty="0">
                <a:ln>
                  <a:noFill/>
                </a:ln>
                <a:solidFill>
                  <a:srgbClr val="CC7832"/>
                </a:solidFill>
                <a:effectLst/>
                <a:latin typeface="JetBrains Mono"/>
              </a:rPr>
              <a:t>int </a:t>
            </a:r>
            <a:r>
              <a:rPr kumimoji="0" lang="en-US" altLang="en-US" sz="1200" b="0" i="0" u="none" strike="noStrike" cap="none" normalizeH="0" baseline="0" dirty="0">
                <a:ln>
                  <a:noFill/>
                </a:ln>
                <a:solidFill>
                  <a:srgbClr val="A9B7C6"/>
                </a:solidFill>
                <a:effectLst/>
                <a:latin typeface="JetBrains Mono"/>
              </a:rPr>
              <a:t>sum = </a:t>
            </a:r>
            <a:r>
              <a:rPr kumimoji="0" lang="en-US" altLang="en-US" sz="1200" b="0" i="0" u="none" strike="noStrike" cap="none" normalizeH="0" baseline="0" dirty="0">
                <a:ln>
                  <a:noFill/>
                </a:ln>
                <a:solidFill>
                  <a:srgbClr val="6897BB"/>
                </a:solidFill>
                <a:effectLst/>
                <a:latin typeface="JetBrains Mono"/>
              </a:rPr>
              <a:t>0</a:t>
            </a:r>
            <a:r>
              <a:rPr kumimoji="0" lang="en-US" altLang="en-US" sz="1200" b="0" i="0" u="none" strike="noStrike" cap="none" normalizeH="0" baseline="0" dirty="0">
                <a:ln>
                  <a:noFill/>
                </a:ln>
                <a:solidFill>
                  <a:srgbClr val="CC7832"/>
                </a:solidFill>
                <a:effectLst/>
                <a:latin typeface="JetBrains Mono"/>
              </a:rPr>
              <a:t>;</a:t>
            </a:r>
            <a:br>
              <a:rPr kumimoji="0" lang="en-US" altLang="en-US" sz="1200" b="0" i="0" u="none" strike="noStrike" cap="none" normalizeH="0" baseline="0" dirty="0">
                <a:ln>
                  <a:noFill/>
                </a:ln>
                <a:solidFill>
                  <a:srgbClr val="CC7832"/>
                </a:solidFill>
                <a:effectLst/>
                <a:latin typeface="JetBrains Mono"/>
              </a:rPr>
            </a:br>
            <a:r>
              <a:rPr kumimoji="0" lang="en-US" altLang="en-US" sz="1200" b="0" i="0" u="none" strike="noStrike" cap="none" normalizeH="0" baseline="0" dirty="0">
                <a:ln>
                  <a:noFill/>
                </a:ln>
                <a:solidFill>
                  <a:srgbClr val="CC7832"/>
                </a:solidFill>
                <a:effectLst/>
                <a:latin typeface="JetBrains Mono"/>
              </a:rPr>
              <a:t>    for</a:t>
            </a:r>
            <a:r>
              <a:rPr kumimoji="0" lang="en-US" altLang="en-US" sz="1200" b="0" i="0" u="none" strike="noStrike" cap="none" normalizeH="0" baseline="0" dirty="0">
                <a:ln>
                  <a:noFill/>
                </a:ln>
                <a:solidFill>
                  <a:srgbClr val="A9B7C6"/>
                </a:solidFill>
                <a:effectLst/>
                <a:latin typeface="JetBrains Mono"/>
              </a:rPr>
              <a:t>(</a:t>
            </a:r>
            <a:r>
              <a:rPr kumimoji="0" lang="en-US" altLang="en-US" sz="1200" b="0" i="0" u="none" strike="noStrike" cap="none" normalizeH="0" baseline="0" dirty="0">
                <a:ln>
                  <a:noFill/>
                </a:ln>
                <a:solidFill>
                  <a:srgbClr val="CC7832"/>
                </a:solidFill>
                <a:effectLst/>
                <a:latin typeface="JetBrains Mono"/>
              </a:rPr>
              <a:t>int </a:t>
            </a:r>
            <a:r>
              <a:rPr kumimoji="0" lang="en-US" altLang="en-US" sz="1200" b="0" i="0" u="none" strike="noStrike" cap="none" normalizeH="0" baseline="0" dirty="0" err="1">
                <a:ln>
                  <a:noFill/>
                </a:ln>
                <a:solidFill>
                  <a:srgbClr val="A9B7C6"/>
                </a:solidFill>
                <a:effectLst/>
                <a:latin typeface="JetBrains Mono"/>
              </a:rPr>
              <a:t>i</a:t>
            </a:r>
            <a:r>
              <a:rPr kumimoji="0" lang="en-US" altLang="en-US" sz="1200" b="0" i="0" u="none" strike="noStrike" cap="none" normalizeH="0" baseline="0" dirty="0">
                <a:ln>
                  <a:noFill/>
                </a:ln>
                <a:solidFill>
                  <a:srgbClr val="A9B7C6"/>
                </a:solidFill>
                <a:effectLst/>
                <a:latin typeface="JetBrains Mono"/>
              </a:rPr>
              <a:t> = </a:t>
            </a:r>
            <a:r>
              <a:rPr kumimoji="0" lang="en-US" altLang="en-US" sz="1200" b="0" i="0" u="none" strike="noStrike" cap="none" normalizeH="0" baseline="0" dirty="0">
                <a:ln>
                  <a:noFill/>
                </a:ln>
                <a:solidFill>
                  <a:srgbClr val="6897BB"/>
                </a:solidFill>
                <a:effectLst/>
                <a:latin typeface="JetBrains Mono"/>
              </a:rPr>
              <a:t>1</a:t>
            </a:r>
            <a:r>
              <a:rPr kumimoji="0" lang="en-US" altLang="en-US" sz="1200" b="0" i="0" u="none" strike="noStrike" cap="none" normalizeH="0" baseline="0" dirty="0">
                <a:ln>
                  <a:noFill/>
                </a:ln>
                <a:solidFill>
                  <a:srgbClr val="CC7832"/>
                </a:solidFill>
                <a:effectLst/>
                <a:latin typeface="JetBrains Mono"/>
              </a:rPr>
              <a:t>; </a:t>
            </a:r>
            <a:r>
              <a:rPr kumimoji="0" lang="en-US" altLang="en-US" sz="1200" b="0" i="0" u="none" strike="noStrike" cap="none" normalizeH="0" baseline="0" dirty="0" err="1">
                <a:ln>
                  <a:noFill/>
                </a:ln>
                <a:solidFill>
                  <a:srgbClr val="A9B7C6"/>
                </a:solidFill>
                <a:effectLst/>
                <a:latin typeface="JetBrains Mono"/>
              </a:rPr>
              <a:t>i</a:t>
            </a:r>
            <a:r>
              <a:rPr kumimoji="0" lang="en-US" altLang="en-US" sz="1200" b="0" i="0" u="none" strike="noStrike" cap="none" normalizeH="0" baseline="0" dirty="0">
                <a:ln>
                  <a:noFill/>
                </a:ln>
                <a:solidFill>
                  <a:srgbClr val="A9B7C6"/>
                </a:solidFill>
                <a:effectLst/>
                <a:latin typeface="JetBrains Mono"/>
              </a:rPr>
              <a:t> &lt;= n</a:t>
            </a:r>
            <a:r>
              <a:rPr kumimoji="0" lang="en-US" altLang="en-US" sz="1200" b="0" i="0" u="none" strike="noStrike" cap="none" normalizeH="0" baseline="0" dirty="0">
                <a:ln>
                  <a:noFill/>
                </a:ln>
                <a:solidFill>
                  <a:srgbClr val="CC7832"/>
                </a:solidFill>
                <a:effectLst/>
                <a:latin typeface="JetBrains Mono"/>
              </a:rPr>
              <a:t>; </a:t>
            </a:r>
            <a:r>
              <a:rPr kumimoji="0" lang="en-US" altLang="en-US" sz="1200" b="0" i="0" u="none" strike="noStrike" cap="none" normalizeH="0" baseline="0" dirty="0" err="1">
                <a:ln>
                  <a:noFill/>
                </a:ln>
                <a:solidFill>
                  <a:srgbClr val="A9B7C6"/>
                </a:solidFill>
                <a:effectLst/>
                <a:latin typeface="JetBrains Mono"/>
              </a:rPr>
              <a:t>i</a:t>
            </a:r>
            <a:r>
              <a:rPr kumimoji="0" lang="en-US" altLang="en-US" sz="1200" b="0" i="0" u="none" strike="noStrike" cap="none" normalizeH="0" baseline="0" dirty="0">
                <a:ln>
                  <a:noFill/>
                </a:ln>
                <a:solidFill>
                  <a:srgbClr val="A9B7C6"/>
                </a:solidFill>
                <a:effectLst/>
                <a:latin typeface="JetBrains Mono"/>
              </a:rPr>
              <a:t>++) {</a:t>
            </a:r>
            <a:br>
              <a:rPr kumimoji="0" lang="en-US" altLang="en-US" sz="1200" b="0" i="0" u="none" strike="noStrike" cap="none" normalizeH="0" baseline="0" dirty="0">
                <a:ln>
                  <a:noFill/>
                </a:ln>
                <a:solidFill>
                  <a:srgbClr val="A9B7C6"/>
                </a:solidFill>
                <a:effectLst/>
                <a:latin typeface="JetBrains Mono"/>
              </a:rPr>
            </a:br>
            <a:r>
              <a:rPr kumimoji="0" lang="en-US" altLang="en-US" sz="1200" b="0" i="0" u="none" strike="noStrike" cap="none" normalizeH="0" baseline="0" dirty="0">
                <a:ln>
                  <a:noFill/>
                </a:ln>
                <a:solidFill>
                  <a:srgbClr val="A9B7C6"/>
                </a:solidFill>
                <a:effectLst/>
                <a:latin typeface="JetBrains Mono"/>
              </a:rPr>
              <a:t>        sum = sum + </a:t>
            </a:r>
            <a:r>
              <a:rPr kumimoji="0" lang="en-US" altLang="en-US" sz="1200" b="0" i="0" u="none" strike="noStrike" cap="none" normalizeH="0" baseline="0" dirty="0" err="1">
                <a:ln>
                  <a:noFill/>
                </a:ln>
                <a:solidFill>
                  <a:srgbClr val="A9B7C6"/>
                </a:solidFill>
                <a:effectLst/>
                <a:latin typeface="JetBrains Mono"/>
              </a:rPr>
              <a:t>i</a:t>
            </a:r>
            <a:r>
              <a:rPr kumimoji="0" lang="en-US" altLang="en-US" sz="1200" b="0" i="0" u="none" strike="noStrike" cap="none" normalizeH="0" baseline="0" dirty="0">
                <a:ln>
                  <a:noFill/>
                </a:ln>
                <a:solidFill>
                  <a:srgbClr val="CC7832"/>
                </a:solidFill>
                <a:effectLst/>
                <a:latin typeface="JetBrains Mono"/>
              </a:rPr>
              <a:t>;</a:t>
            </a:r>
            <a:br>
              <a:rPr kumimoji="0" lang="en-US" altLang="en-US" sz="1200" b="0" i="0" u="none" strike="noStrike" cap="none" normalizeH="0" baseline="0" dirty="0">
                <a:ln>
                  <a:noFill/>
                </a:ln>
                <a:solidFill>
                  <a:srgbClr val="CC7832"/>
                </a:solidFill>
                <a:effectLst/>
                <a:latin typeface="JetBrains Mono"/>
              </a:rPr>
            </a:br>
            <a:r>
              <a:rPr kumimoji="0" lang="en-US" altLang="en-US" sz="1200" b="0" i="0" u="none" strike="noStrike" cap="none" normalizeH="0" baseline="0" dirty="0">
                <a:ln>
                  <a:noFill/>
                </a:ln>
                <a:solidFill>
                  <a:srgbClr val="CC7832"/>
                </a:solidFill>
                <a:effectLst/>
                <a:latin typeface="JetBrains Mono"/>
              </a:rPr>
              <a:t>    </a:t>
            </a:r>
            <a:r>
              <a:rPr kumimoji="0" lang="en-US" altLang="en-US" sz="1200" b="0" i="0" u="none" strike="noStrike" cap="none" normalizeH="0" baseline="0" dirty="0">
                <a:ln>
                  <a:noFill/>
                </a:ln>
                <a:solidFill>
                  <a:srgbClr val="A9B7C6"/>
                </a:solidFill>
                <a:effectLst/>
                <a:latin typeface="JetBrains Mono"/>
              </a:rPr>
              <a:t>}</a:t>
            </a:r>
            <a:br>
              <a:rPr kumimoji="0" lang="en-US" altLang="en-US" sz="1200" b="0" i="0" u="none" strike="noStrike" cap="none" normalizeH="0" baseline="0" dirty="0">
                <a:ln>
                  <a:noFill/>
                </a:ln>
                <a:solidFill>
                  <a:srgbClr val="A9B7C6"/>
                </a:solidFill>
                <a:effectLst/>
                <a:latin typeface="JetBrains Mono"/>
              </a:rPr>
            </a:br>
            <a:r>
              <a:rPr kumimoji="0" lang="en-US" altLang="en-US" sz="1200" b="0" i="0" u="none" strike="noStrike" cap="none" normalizeH="0" baseline="0" dirty="0">
                <a:ln>
                  <a:noFill/>
                </a:ln>
                <a:solidFill>
                  <a:srgbClr val="A9B7C6"/>
                </a:solidFill>
                <a:effectLst/>
                <a:latin typeface="JetBrains Mono"/>
              </a:rPr>
              <a:t>    </a:t>
            </a:r>
            <a:r>
              <a:rPr kumimoji="0" lang="en-US" altLang="en-US" sz="1200" b="0" i="0" u="none" strike="noStrike" cap="none" normalizeH="0" baseline="0" dirty="0">
                <a:ln>
                  <a:noFill/>
                </a:ln>
                <a:solidFill>
                  <a:srgbClr val="CC7832"/>
                </a:solidFill>
                <a:effectLst/>
                <a:latin typeface="JetBrains Mono"/>
              </a:rPr>
              <a:t>return </a:t>
            </a:r>
            <a:r>
              <a:rPr kumimoji="0" lang="en-US" altLang="en-US" sz="1200" b="0" i="0" u="none" strike="noStrike" cap="none" normalizeH="0" baseline="0" dirty="0">
                <a:ln>
                  <a:noFill/>
                </a:ln>
                <a:solidFill>
                  <a:srgbClr val="A9B7C6"/>
                </a:solidFill>
                <a:effectLst/>
                <a:latin typeface="JetBrains Mono"/>
              </a:rPr>
              <a:t>sum</a:t>
            </a:r>
            <a:r>
              <a:rPr kumimoji="0" lang="en-US" altLang="en-US" sz="1200" b="0" i="0" u="none" strike="noStrike" cap="none" normalizeH="0" baseline="0" dirty="0">
                <a:ln>
                  <a:noFill/>
                </a:ln>
                <a:solidFill>
                  <a:srgbClr val="CC7832"/>
                </a:solidFill>
                <a:effectLst/>
                <a:latin typeface="JetBrains Mono"/>
              </a:rPr>
              <a:t>;</a:t>
            </a:r>
            <a:br>
              <a:rPr kumimoji="0" lang="en-US" altLang="en-US" sz="1200" b="0" i="0" u="none" strike="noStrike" cap="none" normalizeH="0" baseline="0" dirty="0">
                <a:ln>
                  <a:noFill/>
                </a:ln>
                <a:solidFill>
                  <a:srgbClr val="CC7832"/>
                </a:solidFill>
                <a:effectLst/>
                <a:latin typeface="JetBrains Mono"/>
              </a:rPr>
            </a:br>
            <a:r>
              <a:rPr kumimoji="0" lang="en-US" altLang="en-US" sz="1200" b="0" i="0" u="none" strike="noStrike" cap="none" normalizeH="0" baseline="0" dirty="0">
                <a:ln>
                  <a:noFill/>
                </a:ln>
                <a:solidFill>
                  <a:srgbClr val="A9B7C6"/>
                </a:solidFill>
                <a:effectLst/>
                <a:latin typeface="JetBrains Mono"/>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4D251059-C88B-2858-3D7D-C74670A41A63}"/>
              </a:ext>
            </a:extLst>
          </p:cNvPr>
          <p:cNvPicPr>
            <a:picLocks noChangeAspect="1"/>
          </p:cNvPicPr>
          <p:nvPr/>
        </p:nvPicPr>
        <p:blipFill>
          <a:blip r:embed="rId2"/>
          <a:stretch>
            <a:fillRect/>
          </a:stretch>
        </p:blipFill>
        <p:spPr>
          <a:xfrm>
            <a:off x="8810285" y="3890624"/>
            <a:ext cx="2953162" cy="2591162"/>
          </a:xfrm>
          <a:prstGeom prst="rect">
            <a:avLst/>
          </a:prstGeom>
        </p:spPr>
      </p:pic>
    </p:spTree>
    <p:extLst>
      <p:ext uri="{BB962C8B-B14F-4D97-AF65-F5344CB8AC3E}">
        <p14:creationId xmlns:p14="http://schemas.microsoft.com/office/powerpoint/2010/main" val="1637394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6;p77">
            <a:extLst>
              <a:ext uri="{FF2B5EF4-FFF2-40B4-BE49-F238E27FC236}">
                <a16:creationId xmlns:a16="http://schemas.microsoft.com/office/drawing/2014/main" id="{AFA70A70-8598-E7D5-5735-0226644C3173}"/>
              </a:ext>
            </a:extLst>
          </p:cNvPr>
          <p:cNvSpPr txBox="1"/>
          <p:nvPr/>
        </p:nvSpPr>
        <p:spPr>
          <a:xfrm>
            <a:off x="692150" y="452918"/>
            <a:ext cx="10814050"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000" b="1" dirty="0">
                <a:solidFill>
                  <a:schemeClr val="accent1"/>
                </a:solidFill>
                <a:latin typeface="Open Sans"/>
                <a:ea typeface="Open Sans"/>
                <a:cs typeface="Open Sans"/>
                <a:sym typeface="Open Sans"/>
              </a:rPr>
              <a:t>Calculating Time Complexity of Polynomial Algorithm</a:t>
            </a:r>
            <a:endParaRPr sz="4000" b="1" dirty="0">
              <a:solidFill>
                <a:schemeClr val="accent1"/>
              </a:solidFill>
              <a:latin typeface="Open Sans"/>
              <a:ea typeface="Open Sans"/>
              <a:cs typeface="Open Sans"/>
              <a:sym typeface="Open Sans"/>
            </a:endParaRPr>
          </a:p>
        </p:txBody>
      </p:sp>
      <p:sp>
        <p:nvSpPr>
          <p:cNvPr id="7" name="Google Shape;658;p77">
            <a:extLst>
              <a:ext uri="{FF2B5EF4-FFF2-40B4-BE49-F238E27FC236}">
                <a16:creationId xmlns:a16="http://schemas.microsoft.com/office/drawing/2014/main" id="{110BD95E-159C-FB79-495D-C2A2FDFB752D}"/>
              </a:ext>
            </a:extLst>
          </p:cNvPr>
          <p:cNvSpPr>
            <a:spLocks/>
          </p:cNvSpPr>
          <p:nvPr/>
        </p:nvSpPr>
        <p:spPr>
          <a:xfrm>
            <a:off x="1094349" y="4835983"/>
            <a:ext cx="4707778" cy="461624"/>
          </a:xfrm>
          <a:prstGeom prst="rect">
            <a:avLst/>
          </a:prstGeom>
          <a:noFill/>
          <a:ln>
            <a:noFill/>
          </a:ln>
        </p:spPr>
        <p:txBody>
          <a:bodyPr spcFirstLastPara="1" wrap="square" lIns="91425" tIns="45700" rIns="91425" bIns="45700" anchor="t" anchorCtr="0">
            <a:spAutoFit/>
          </a:bodyPr>
          <a:lstStyle/>
          <a:p>
            <a:pPr>
              <a:lnSpc>
                <a:spcPct val="150000"/>
              </a:lnSpc>
            </a:pPr>
            <a:r>
              <a:rPr lang="en-IN" sz="1600" dirty="0">
                <a:latin typeface="Open Sans" panose="020B0606030504020204" pitchFamily="34" charset="0"/>
                <a:ea typeface="Open Sans" panose="020B0606030504020204" pitchFamily="34" charset="0"/>
                <a:cs typeface="Open Sans" panose="020B0606030504020204" pitchFamily="34" charset="0"/>
              </a:rPr>
              <a:t>Time Complexity = O(n</a:t>
            </a:r>
            <a:r>
              <a:rPr lang="en-IN" sz="1600" baseline="30000" dirty="0">
                <a:latin typeface="Open Sans" panose="020B0606030504020204" pitchFamily="34" charset="0"/>
                <a:ea typeface="Open Sans" panose="020B0606030504020204" pitchFamily="34" charset="0"/>
                <a:cs typeface="Open Sans" panose="020B0606030504020204" pitchFamily="34" charset="0"/>
              </a:rPr>
              <a:t>2</a:t>
            </a:r>
            <a:r>
              <a:rPr lang="en-IN" sz="1600" dirty="0">
                <a:latin typeface="Open Sans" panose="020B0606030504020204" pitchFamily="34" charset="0"/>
                <a:ea typeface="Open Sans" panose="020B0606030504020204" pitchFamily="34" charset="0"/>
                <a:cs typeface="Open Sans" panose="020B0606030504020204" pitchFamily="34" charset="0"/>
              </a:rPr>
              <a:t>)</a:t>
            </a:r>
          </a:p>
        </p:txBody>
      </p:sp>
      <p:sp>
        <p:nvSpPr>
          <p:cNvPr id="6" name="Google Shape;658;p77">
            <a:extLst>
              <a:ext uri="{FF2B5EF4-FFF2-40B4-BE49-F238E27FC236}">
                <a16:creationId xmlns:a16="http://schemas.microsoft.com/office/drawing/2014/main" id="{E573696D-49DF-50BB-EEFA-21FA2631044C}"/>
              </a:ext>
            </a:extLst>
          </p:cNvPr>
          <p:cNvSpPr>
            <a:spLocks/>
          </p:cNvSpPr>
          <p:nvPr/>
        </p:nvSpPr>
        <p:spPr>
          <a:xfrm>
            <a:off x="773468" y="4487822"/>
            <a:ext cx="4707778" cy="369291"/>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Wingdings" panose="05000000000000000000" pitchFamily="2" charset="2"/>
              <a:buChar char="§"/>
            </a:pPr>
            <a:r>
              <a:rPr lang="en-IN" sz="1200" dirty="0">
                <a:latin typeface="Open Sans" panose="020B0606030504020204" pitchFamily="34" charset="0"/>
                <a:ea typeface="Open Sans" panose="020B0606030504020204" pitchFamily="34" charset="0"/>
                <a:cs typeface="Open Sans" panose="020B0606030504020204" pitchFamily="34" charset="0"/>
              </a:rPr>
              <a:t>T = 6n + 4 + 6</a:t>
            </a:r>
            <a:r>
              <a:rPr lang="en-IN" sz="1200" baseline="30000" dirty="0">
                <a:latin typeface="Open Sans" panose="020B0606030504020204" pitchFamily="34" charset="0"/>
                <a:ea typeface="Open Sans" panose="020B0606030504020204" pitchFamily="34" charset="0"/>
                <a:cs typeface="Open Sans" panose="020B0606030504020204" pitchFamily="34" charset="0"/>
              </a:rPr>
              <a:t>2 </a:t>
            </a:r>
            <a:r>
              <a:rPr lang="en-IN" sz="1200" dirty="0">
                <a:latin typeface="Open Sans" panose="020B0606030504020204" pitchFamily="34" charset="0"/>
                <a:ea typeface="Open Sans" panose="020B0606030504020204" pitchFamily="34" charset="0"/>
                <a:cs typeface="Open Sans" panose="020B0606030504020204" pitchFamily="34" charset="0"/>
              </a:rPr>
              <a:t>+ 4n + 3n</a:t>
            </a:r>
            <a:r>
              <a:rPr lang="en-IN" sz="1200" baseline="30000" dirty="0">
                <a:latin typeface="Open Sans" panose="020B0606030504020204" pitchFamily="34" charset="0"/>
                <a:ea typeface="Open Sans" panose="020B0606030504020204" pitchFamily="34" charset="0"/>
                <a:cs typeface="Open Sans" panose="020B0606030504020204" pitchFamily="34" charset="0"/>
              </a:rPr>
              <a:t>2 </a:t>
            </a:r>
            <a:r>
              <a:rPr lang="en-IN" sz="1200" dirty="0">
                <a:latin typeface="Open Sans" panose="020B0606030504020204" pitchFamily="34" charset="0"/>
                <a:ea typeface="Open Sans" panose="020B0606030504020204" pitchFamily="34" charset="0"/>
                <a:cs typeface="Open Sans" panose="020B0606030504020204" pitchFamily="34" charset="0"/>
              </a:rPr>
              <a:t>+ n + 1</a:t>
            </a:r>
            <a:endParaRPr lang="en-IN" sz="1200" baseline="30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a:extLst>
              <a:ext uri="{FF2B5EF4-FFF2-40B4-BE49-F238E27FC236}">
                <a16:creationId xmlns:a16="http://schemas.microsoft.com/office/drawing/2014/main" id="{E166E209-EEBD-C32A-672B-2A64B1E2B0E3}"/>
              </a:ext>
            </a:extLst>
          </p:cNvPr>
          <p:cNvPicPr>
            <a:picLocks noChangeAspect="1"/>
          </p:cNvPicPr>
          <p:nvPr/>
        </p:nvPicPr>
        <p:blipFill>
          <a:blip r:embed="rId2"/>
          <a:stretch>
            <a:fillRect/>
          </a:stretch>
        </p:blipFill>
        <p:spPr>
          <a:xfrm>
            <a:off x="773468" y="1832131"/>
            <a:ext cx="4551567" cy="2446009"/>
          </a:xfrm>
          <a:prstGeom prst="rect">
            <a:avLst/>
          </a:prstGeom>
        </p:spPr>
      </p:pic>
      <p:pic>
        <p:nvPicPr>
          <p:cNvPr id="11" name="Picture 10">
            <a:extLst>
              <a:ext uri="{FF2B5EF4-FFF2-40B4-BE49-F238E27FC236}">
                <a16:creationId xmlns:a16="http://schemas.microsoft.com/office/drawing/2014/main" id="{A2A630DB-D139-CF0E-4DF0-2632718CBD69}"/>
              </a:ext>
            </a:extLst>
          </p:cNvPr>
          <p:cNvPicPr>
            <a:picLocks noChangeAspect="1"/>
          </p:cNvPicPr>
          <p:nvPr/>
        </p:nvPicPr>
        <p:blipFill>
          <a:blip r:embed="rId3"/>
          <a:stretch>
            <a:fillRect/>
          </a:stretch>
        </p:blipFill>
        <p:spPr>
          <a:xfrm>
            <a:off x="6997747" y="1832131"/>
            <a:ext cx="4099904" cy="2237376"/>
          </a:xfrm>
          <a:prstGeom prst="rect">
            <a:avLst/>
          </a:prstGeom>
        </p:spPr>
      </p:pic>
      <p:pic>
        <p:nvPicPr>
          <p:cNvPr id="13" name="Picture 12">
            <a:extLst>
              <a:ext uri="{FF2B5EF4-FFF2-40B4-BE49-F238E27FC236}">
                <a16:creationId xmlns:a16="http://schemas.microsoft.com/office/drawing/2014/main" id="{9FFEDD49-A811-FAB4-0F86-A9A715068D54}"/>
              </a:ext>
            </a:extLst>
          </p:cNvPr>
          <p:cNvPicPr>
            <a:picLocks noChangeAspect="1"/>
          </p:cNvPicPr>
          <p:nvPr/>
        </p:nvPicPr>
        <p:blipFill>
          <a:blip r:embed="rId4"/>
          <a:stretch>
            <a:fillRect/>
          </a:stretch>
        </p:blipFill>
        <p:spPr>
          <a:xfrm>
            <a:off x="8812974" y="4287341"/>
            <a:ext cx="2284677" cy="2026493"/>
          </a:xfrm>
          <a:prstGeom prst="rect">
            <a:avLst/>
          </a:prstGeom>
        </p:spPr>
      </p:pic>
      <p:sp>
        <p:nvSpPr>
          <p:cNvPr id="16" name="Google Shape;658;p77">
            <a:extLst>
              <a:ext uri="{FF2B5EF4-FFF2-40B4-BE49-F238E27FC236}">
                <a16:creationId xmlns:a16="http://schemas.microsoft.com/office/drawing/2014/main" id="{5BDF1D61-6A86-D5E6-0248-40986B07CD99}"/>
              </a:ext>
            </a:extLst>
          </p:cNvPr>
          <p:cNvSpPr>
            <a:spLocks/>
          </p:cNvSpPr>
          <p:nvPr/>
        </p:nvSpPr>
        <p:spPr>
          <a:xfrm>
            <a:off x="773468" y="5512760"/>
            <a:ext cx="7707144" cy="646290"/>
          </a:xfrm>
          <a:prstGeom prst="rect">
            <a:avLst/>
          </a:prstGeom>
          <a:noFill/>
          <a:ln>
            <a:noFill/>
          </a:ln>
        </p:spPr>
        <p:txBody>
          <a:bodyPr spcFirstLastPara="1" wrap="square" lIns="91425" tIns="45700" rIns="91425" bIns="45700" anchor="t" anchorCtr="0">
            <a:spAutoFit/>
          </a:bodyPr>
          <a:lstStyle/>
          <a:p>
            <a:pPr>
              <a:lnSpc>
                <a:spcPct val="150000"/>
              </a:lnSpc>
            </a:pPr>
            <a:r>
              <a:rPr lang="en-IN" sz="1200" dirty="0">
                <a:latin typeface="Open Sans" panose="020B0606030504020204" pitchFamily="34" charset="0"/>
                <a:ea typeface="Open Sans" panose="020B0606030504020204" pitchFamily="34" charset="0"/>
                <a:cs typeface="Open Sans" panose="020B0606030504020204" pitchFamily="34" charset="0"/>
              </a:rPr>
              <a:t>If there are 3 nested for loop time complexity will be O(n</a:t>
            </a:r>
            <a:r>
              <a:rPr lang="en-IN" sz="1200" baseline="30000" dirty="0">
                <a:latin typeface="Open Sans" panose="020B0606030504020204" pitchFamily="34" charset="0"/>
                <a:ea typeface="Open Sans" panose="020B0606030504020204" pitchFamily="34" charset="0"/>
                <a:cs typeface="Open Sans" panose="020B0606030504020204" pitchFamily="34" charset="0"/>
              </a:rPr>
              <a:t>3</a:t>
            </a:r>
            <a:r>
              <a:rPr lang="en-IN" sz="1200" dirty="0">
                <a:latin typeface="Open Sans" panose="020B0606030504020204" pitchFamily="34" charset="0"/>
                <a:ea typeface="Open Sans" panose="020B0606030504020204" pitchFamily="34" charset="0"/>
                <a:cs typeface="Open Sans" panose="020B0606030504020204" pitchFamily="34" charset="0"/>
              </a:rPr>
              <a:t>), so which means the order of n will increase as you add nested loops </a:t>
            </a:r>
            <a:endParaRPr lang="en-IN" sz="1200" baseline="30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57799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6;p77">
            <a:extLst>
              <a:ext uri="{FF2B5EF4-FFF2-40B4-BE49-F238E27FC236}">
                <a16:creationId xmlns:a16="http://schemas.microsoft.com/office/drawing/2014/main" id="{AFA70A70-8598-E7D5-5735-0226644C3173}"/>
              </a:ext>
            </a:extLst>
          </p:cNvPr>
          <p:cNvSpPr txBox="1"/>
          <p:nvPr/>
        </p:nvSpPr>
        <p:spPr>
          <a:xfrm>
            <a:off x="692150" y="452918"/>
            <a:ext cx="10814050"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000" b="1" dirty="0">
                <a:solidFill>
                  <a:schemeClr val="accent1"/>
                </a:solidFill>
                <a:latin typeface="Open Sans"/>
                <a:ea typeface="Open Sans"/>
                <a:cs typeface="Open Sans"/>
                <a:sym typeface="Open Sans"/>
              </a:rPr>
              <a:t>How to measure the code using Big O</a:t>
            </a:r>
            <a:endParaRPr sz="4000" b="1" dirty="0">
              <a:solidFill>
                <a:schemeClr val="accent1"/>
              </a:solidFill>
              <a:latin typeface="Open Sans"/>
              <a:ea typeface="Open Sans"/>
              <a:cs typeface="Open Sans"/>
              <a:sym typeface="Open Sans"/>
            </a:endParaRPr>
          </a:p>
        </p:txBody>
      </p:sp>
      <p:graphicFrame>
        <p:nvGraphicFramePr>
          <p:cNvPr id="3" name="Table 3">
            <a:extLst>
              <a:ext uri="{FF2B5EF4-FFF2-40B4-BE49-F238E27FC236}">
                <a16:creationId xmlns:a16="http://schemas.microsoft.com/office/drawing/2014/main" id="{F5B78073-2A47-3BBC-3B9D-CC185A540C83}"/>
              </a:ext>
            </a:extLst>
          </p:cNvPr>
          <p:cNvGraphicFramePr>
            <a:graphicFrameLocks noGrp="1"/>
          </p:cNvGraphicFramePr>
          <p:nvPr>
            <p:extLst>
              <p:ext uri="{D42A27DB-BD31-4B8C-83A1-F6EECF244321}">
                <p14:modId xmlns:p14="http://schemas.microsoft.com/office/powerpoint/2010/main" val="221270231"/>
              </p:ext>
            </p:extLst>
          </p:nvPr>
        </p:nvGraphicFramePr>
        <p:xfrm>
          <a:off x="692150" y="1876114"/>
          <a:ext cx="10814049" cy="2494280"/>
        </p:xfrm>
        <a:graphic>
          <a:graphicData uri="http://schemas.openxmlformats.org/drawingml/2006/table">
            <a:tbl>
              <a:tblPr firstRow="1" bandRow="1">
                <a:tableStyleId>{5C22544A-7EE6-4342-B048-85BDC9FD1C3A}</a:tableStyleId>
              </a:tblPr>
              <a:tblGrid>
                <a:gridCol w="867709">
                  <a:extLst>
                    <a:ext uri="{9D8B030D-6E8A-4147-A177-3AD203B41FA5}">
                      <a16:colId xmlns:a16="http://schemas.microsoft.com/office/drawing/2014/main" val="183320486"/>
                    </a:ext>
                  </a:extLst>
                </a:gridCol>
                <a:gridCol w="7745506">
                  <a:extLst>
                    <a:ext uri="{9D8B030D-6E8A-4147-A177-3AD203B41FA5}">
                      <a16:colId xmlns:a16="http://schemas.microsoft.com/office/drawing/2014/main" val="1721476332"/>
                    </a:ext>
                  </a:extLst>
                </a:gridCol>
                <a:gridCol w="2200834">
                  <a:extLst>
                    <a:ext uri="{9D8B030D-6E8A-4147-A177-3AD203B41FA5}">
                      <a16:colId xmlns:a16="http://schemas.microsoft.com/office/drawing/2014/main" val="124559898"/>
                    </a:ext>
                  </a:extLst>
                </a:gridCol>
              </a:tblGrid>
              <a:tr h="370840">
                <a:tc>
                  <a:txBody>
                    <a:bodyPr/>
                    <a:lstStyle/>
                    <a:p>
                      <a:r>
                        <a:rPr lang="en-IN" dirty="0"/>
                        <a:t>No</a:t>
                      </a:r>
                    </a:p>
                  </a:txBody>
                  <a:tcPr/>
                </a:tc>
                <a:tc>
                  <a:txBody>
                    <a:bodyPr/>
                    <a:lstStyle/>
                    <a:p>
                      <a:r>
                        <a:rPr lang="en-IN" dirty="0"/>
                        <a:t>Description</a:t>
                      </a:r>
                    </a:p>
                  </a:txBody>
                  <a:tcPr/>
                </a:tc>
                <a:tc>
                  <a:txBody>
                    <a:bodyPr/>
                    <a:lstStyle/>
                    <a:p>
                      <a:r>
                        <a:rPr lang="en-IN" dirty="0"/>
                        <a:t>Complexity</a:t>
                      </a:r>
                    </a:p>
                  </a:txBody>
                  <a:tcPr/>
                </a:tc>
                <a:extLst>
                  <a:ext uri="{0D108BD9-81ED-4DB2-BD59-A6C34878D82A}">
                    <a16:rowId xmlns:a16="http://schemas.microsoft.com/office/drawing/2014/main" val="1439397071"/>
                  </a:ext>
                </a:extLst>
              </a:tr>
              <a:tr h="370840">
                <a:tc>
                  <a:txBody>
                    <a:bodyPr/>
                    <a:lstStyle/>
                    <a:p>
                      <a:r>
                        <a:rPr lang="en-IN" dirty="0"/>
                        <a:t>Rule 1</a:t>
                      </a:r>
                    </a:p>
                  </a:txBody>
                  <a:tcPr/>
                </a:tc>
                <a:tc>
                  <a:txBody>
                    <a:bodyPr/>
                    <a:lstStyle/>
                    <a:p>
                      <a:r>
                        <a:rPr lang="en-IN" dirty="0"/>
                        <a:t>Any assignment statement and if statements that are executed once regardless of the size of the problem</a:t>
                      </a:r>
                    </a:p>
                  </a:txBody>
                  <a:tcPr/>
                </a:tc>
                <a:tc>
                  <a:txBody>
                    <a:bodyPr/>
                    <a:lstStyle/>
                    <a:p>
                      <a:r>
                        <a:rPr lang="en-IN" dirty="0"/>
                        <a:t>O(1)</a:t>
                      </a:r>
                    </a:p>
                  </a:txBody>
                  <a:tcPr/>
                </a:tc>
                <a:extLst>
                  <a:ext uri="{0D108BD9-81ED-4DB2-BD59-A6C34878D82A}">
                    <a16:rowId xmlns:a16="http://schemas.microsoft.com/office/drawing/2014/main" val="4118921217"/>
                  </a:ext>
                </a:extLst>
              </a:tr>
              <a:tr h="370840">
                <a:tc>
                  <a:txBody>
                    <a:bodyPr/>
                    <a:lstStyle/>
                    <a:p>
                      <a:r>
                        <a:rPr lang="en-IN" dirty="0"/>
                        <a:t>Rule 2</a:t>
                      </a:r>
                    </a:p>
                  </a:txBody>
                  <a:tcPr/>
                </a:tc>
                <a:tc>
                  <a:txBody>
                    <a:bodyPr/>
                    <a:lstStyle/>
                    <a:p>
                      <a:r>
                        <a:rPr lang="en-IN" dirty="0"/>
                        <a:t>A simple “for” loop from 0 to n (with no internal loops)</a:t>
                      </a:r>
                    </a:p>
                  </a:txBody>
                  <a:tcPr/>
                </a:tc>
                <a:tc>
                  <a:txBody>
                    <a:bodyPr/>
                    <a:lstStyle/>
                    <a:p>
                      <a:r>
                        <a:rPr lang="en-IN" dirty="0"/>
                        <a:t>O(n)</a:t>
                      </a:r>
                    </a:p>
                  </a:txBody>
                  <a:tcPr/>
                </a:tc>
                <a:extLst>
                  <a:ext uri="{0D108BD9-81ED-4DB2-BD59-A6C34878D82A}">
                    <a16:rowId xmlns:a16="http://schemas.microsoft.com/office/drawing/2014/main" val="2807799783"/>
                  </a:ext>
                </a:extLst>
              </a:tr>
              <a:tr h="370840">
                <a:tc>
                  <a:txBody>
                    <a:bodyPr/>
                    <a:lstStyle/>
                    <a:p>
                      <a:r>
                        <a:rPr lang="en-IN" dirty="0"/>
                        <a:t>Rule 3</a:t>
                      </a:r>
                    </a:p>
                  </a:txBody>
                  <a:tcPr/>
                </a:tc>
                <a:tc>
                  <a:txBody>
                    <a:bodyPr/>
                    <a:lstStyle/>
                    <a:p>
                      <a:r>
                        <a:rPr lang="en-IN" dirty="0"/>
                        <a:t>A nested loop of the same type takes quadratic time complexity</a:t>
                      </a:r>
                    </a:p>
                  </a:txBody>
                  <a:tcPr/>
                </a:tc>
                <a:tc>
                  <a:txBody>
                    <a:bodyPr/>
                    <a:lstStyle/>
                    <a:p>
                      <a:r>
                        <a:rPr lang="en-IN" dirty="0"/>
                        <a:t>O(n</a:t>
                      </a:r>
                      <a:r>
                        <a:rPr lang="en-IN" baseline="30000" dirty="0"/>
                        <a:t>2</a:t>
                      </a:r>
                      <a:r>
                        <a:rPr lang="en-IN" dirty="0"/>
                        <a:t>)</a:t>
                      </a:r>
                    </a:p>
                  </a:txBody>
                  <a:tcPr/>
                </a:tc>
                <a:extLst>
                  <a:ext uri="{0D108BD9-81ED-4DB2-BD59-A6C34878D82A}">
                    <a16:rowId xmlns:a16="http://schemas.microsoft.com/office/drawing/2014/main" val="1289167844"/>
                  </a:ext>
                </a:extLst>
              </a:tr>
              <a:tr h="370840">
                <a:tc>
                  <a:txBody>
                    <a:bodyPr/>
                    <a:lstStyle/>
                    <a:p>
                      <a:r>
                        <a:rPr lang="en-IN" dirty="0"/>
                        <a:t>Rule 4</a:t>
                      </a:r>
                    </a:p>
                  </a:txBody>
                  <a:tcPr/>
                </a:tc>
                <a:tc>
                  <a:txBody>
                    <a:bodyPr/>
                    <a:lstStyle/>
                    <a:p>
                      <a:r>
                        <a:rPr lang="en-IN" dirty="0"/>
                        <a:t>A loop in which the controlling parameter is divided by two at each step</a:t>
                      </a:r>
                    </a:p>
                  </a:txBody>
                  <a:tcPr/>
                </a:tc>
                <a:tc>
                  <a:txBody>
                    <a:bodyPr/>
                    <a:lstStyle/>
                    <a:p>
                      <a:r>
                        <a:rPr lang="en-IN" dirty="0"/>
                        <a:t>O(log n)</a:t>
                      </a:r>
                    </a:p>
                  </a:txBody>
                  <a:tcPr/>
                </a:tc>
                <a:extLst>
                  <a:ext uri="{0D108BD9-81ED-4DB2-BD59-A6C34878D82A}">
                    <a16:rowId xmlns:a16="http://schemas.microsoft.com/office/drawing/2014/main" val="2763044297"/>
                  </a:ext>
                </a:extLst>
              </a:tr>
              <a:tr h="370840">
                <a:tc>
                  <a:txBody>
                    <a:bodyPr/>
                    <a:lstStyle/>
                    <a:p>
                      <a:r>
                        <a:rPr lang="en-IN" dirty="0"/>
                        <a:t>Rule 5</a:t>
                      </a:r>
                    </a:p>
                  </a:txBody>
                  <a:tcPr/>
                </a:tc>
                <a:tc>
                  <a:txBody>
                    <a:bodyPr/>
                    <a:lstStyle/>
                    <a:p>
                      <a:r>
                        <a:rPr lang="en-IN" dirty="0"/>
                        <a:t>When dealing with multiple statement just add them up</a:t>
                      </a:r>
                    </a:p>
                  </a:txBody>
                  <a:tcPr/>
                </a:tc>
                <a:tc>
                  <a:txBody>
                    <a:bodyPr/>
                    <a:lstStyle/>
                    <a:p>
                      <a:endParaRPr lang="en-IN" dirty="0"/>
                    </a:p>
                  </a:txBody>
                  <a:tcPr/>
                </a:tc>
                <a:extLst>
                  <a:ext uri="{0D108BD9-81ED-4DB2-BD59-A6C34878D82A}">
                    <a16:rowId xmlns:a16="http://schemas.microsoft.com/office/drawing/2014/main" val="1734609023"/>
                  </a:ext>
                </a:extLst>
              </a:tr>
            </a:tbl>
          </a:graphicData>
        </a:graphic>
      </p:graphicFrame>
    </p:spTree>
    <p:extLst>
      <p:ext uri="{BB962C8B-B14F-4D97-AF65-F5344CB8AC3E}">
        <p14:creationId xmlns:p14="http://schemas.microsoft.com/office/powerpoint/2010/main" val="3421138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6;p77">
            <a:extLst>
              <a:ext uri="{FF2B5EF4-FFF2-40B4-BE49-F238E27FC236}">
                <a16:creationId xmlns:a16="http://schemas.microsoft.com/office/drawing/2014/main" id="{AFA70A70-8598-E7D5-5735-0226644C3173}"/>
              </a:ext>
            </a:extLst>
          </p:cNvPr>
          <p:cNvSpPr txBox="1"/>
          <p:nvPr/>
        </p:nvSpPr>
        <p:spPr>
          <a:xfrm>
            <a:off x="692150" y="452918"/>
            <a:ext cx="10814050"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000" b="1" dirty="0">
                <a:solidFill>
                  <a:schemeClr val="accent1"/>
                </a:solidFill>
                <a:latin typeface="Open Sans"/>
                <a:ea typeface="Open Sans"/>
                <a:cs typeface="Open Sans"/>
                <a:sym typeface="Open Sans"/>
              </a:rPr>
              <a:t>Array List</a:t>
            </a:r>
            <a:endParaRPr sz="4000" b="1" dirty="0">
              <a:solidFill>
                <a:schemeClr val="accent1"/>
              </a:solidFill>
              <a:latin typeface="Open Sans"/>
              <a:ea typeface="Open Sans"/>
              <a:cs typeface="Open Sans"/>
              <a:sym typeface="Open Sans"/>
            </a:endParaRPr>
          </a:p>
        </p:txBody>
      </p:sp>
      <p:sp>
        <p:nvSpPr>
          <p:cNvPr id="3" name="Google Shape;658;p77">
            <a:extLst>
              <a:ext uri="{FF2B5EF4-FFF2-40B4-BE49-F238E27FC236}">
                <a16:creationId xmlns:a16="http://schemas.microsoft.com/office/drawing/2014/main" id="{72ACF331-B4E1-37FF-1D9D-34F263F6F157}"/>
              </a:ext>
            </a:extLst>
          </p:cNvPr>
          <p:cNvSpPr>
            <a:spLocks/>
          </p:cNvSpPr>
          <p:nvPr/>
        </p:nvSpPr>
        <p:spPr>
          <a:xfrm>
            <a:off x="692150" y="1514376"/>
            <a:ext cx="10814050" cy="2585283"/>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Wingdings" panose="05000000000000000000" pitchFamily="2" charset="2"/>
              <a:buChar char="§"/>
            </a:pPr>
            <a:r>
              <a:rPr lang="en-IN" sz="1200" dirty="0">
                <a:latin typeface="Open Sans" panose="020B0606030504020204" pitchFamily="34" charset="0"/>
                <a:ea typeface="Open Sans" panose="020B0606030504020204" pitchFamily="34" charset="0"/>
                <a:cs typeface="Open Sans" panose="020B0606030504020204" pitchFamily="34" charset="0"/>
              </a:rPr>
              <a:t>ArrayList uses array is a dynamic resizable data structure that is part of Java collection framework, it can grow and shrink in size as the element is added and removed</a:t>
            </a:r>
          </a:p>
          <a:p>
            <a:pPr marL="285750" indent="-285750">
              <a:lnSpc>
                <a:spcPct val="150000"/>
              </a:lnSpc>
              <a:buFont typeface="Wingdings" panose="05000000000000000000" pitchFamily="2" charset="2"/>
              <a:buChar char="§"/>
            </a:pPr>
            <a:r>
              <a:rPr lang="en-IN" sz="1200" dirty="0">
                <a:latin typeface="Open Sans" panose="020B0606030504020204" pitchFamily="34" charset="0"/>
                <a:ea typeface="Open Sans" panose="020B0606030504020204" pitchFamily="34" charset="0"/>
                <a:cs typeface="Open Sans" panose="020B0606030504020204" pitchFamily="34" charset="0"/>
              </a:rPr>
              <a:t>ArrayList internally uses an array to store its elements</a:t>
            </a:r>
          </a:p>
          <a:p>
            <a:pPr marL="285750" indent="-285750">
              <a:lnSpc>
                <a:spcPct val="150000"/>
              </a:lnSpc>
              <a:buFont typeface="Wingdings" panose="05000000000000000000" pitchFamily="2" charset="2"/>
              <a:buChar char="§"/>
            </a:pPr>
            <a:endParaRPr lang="en-IN" sz="1200" dirty="0">
              <a:latin typeface="Open Sans" panose="020B0606030504020204" pitchFamily="34" charset="0"/>
              <a:ea typeface="Open Sans" panose="020B0606030504020204" pitchFamily="34" charset="0"/>
              <a:cs typeface="Open Sans" panose="020B0606030504020204" pitchFamily="34" charset="0"/>
            </a:endParaRPr>
          </a:p>
          <a:p>
            <a:pPr marL="285750" indent="-285750">
              <a:lnSpc>
                <a:spcPct val="150000"/>
              </a:lnSpc>
              <a:buFont typeface="Wingdings" panose="05000000000000000000" pitchFamily="2" charset="2"/>
              <a:buChar char="§"/>
            </a:pPr>
            <a:r>
              <a:rPr lang="en-IN" sz="1200" dirty="0">
                <a:latin typeface="Open Sans" panose="020B0606030504020204" pitchFamily="34" charset="0"/>
                <a:ea typeface="Open Sans" panose="020B0606030504020204" pitchFamily="34" charset="0"/>
                <a:cs typeface="Open Sans" panose="020B0606030504020204" pitchFamily="34" charset="0"/>
              </a:rPr>
              <a:t>Difference between Array and ArrayList</a:t>
            </a:r>
          </a:p>
          <a:p>
            <a:pPr marL="742950" lvl="1" indent="-285750">
              <a:lnSpc>
                <a:spcPct val="150000"/>
              </a:lnSpc>
              <a:buFont typeface="Wingdings" panose="05000000000000000000" pitchFamily="2" charset="2"/>
              <a:buChar char="§"/>
            </a:pPr>
            <a:r>
              <a:rPr lang="en-IN" sz="1200" dirty="0">
                <a:latin typeface="Open Sans" panose="020B0606030504020204" pitchFamily="34" charset="0"/>
                <a:ea typeface="Open Sans" panose="020B0606030504020204" pitchFamily="34" charset="0"/>
                <a:cs typeface="Open Sans" panose="020B0606030504020204" pitchFamily="34" charset="0"/>
              </a:rPr>
              <a:t>Arrays are of fixed size whereas ArrayList is dynamic </a:t>
            </a:r>
          </a:p>
          <a:p>
            <a:pPr marL="742950" lvl="1" indent="-285750">
              <a:lnSpc>
                <a:spcPct val="150000"/>
              </a:lnSpc>
              <a:buFont typeface="Wingdings" panose="05000000000000000000" pitchFamily="2" charset="2"/>
              <a:buChar char="§"/>
            </a:pPr>
            <a:r>
              <a:rPr lang="en-IN" sz="1200" dirty="0">
                <a:latin typeface="Open Sans" panose="020B0606030504020204" pitchFamily="34" charset="0"/>
                <a:ea typeface="Open Sans" panose="020B0606030504020204" pitchFamily="34" charset="0"/>
                <a:cs typeface="Open Sans" panose="020B0606030504020204" pitchFamily="34" charset="0"/>
              </a:rPr>
              <a:t>Type safe - In case of Array we must specify the type in case of ArrayList its not mandatory to specify the type</a:t>
            </a:r>
          </a:p>
          <a:p>
            <a:pPr marL="742950" lvl="1" indent="-285750">
              <a:lnSpc>
                <a:spcPct val="150000"/>
              </a:lnSpc>
              <a:buFont typeface="Wingdings" panose="05000000000000000000" pitchFamily="2" charset="2"/>
              <a:buChar char="§"/>
            </a:pPr>
            <a:r>
              <a:rPr lang="en-IN" sz="1200" dirty="0">
                <a:latin typeface="Open Sans" panose="020B0606030504020204" pitchFamily="34" charset="0"/>
                <a:ea typeface="Open Sans" panose="020B0606030504020204" pitchFamily="34" charset="0"/>
                <a:cs typeface="Open Sans" panose="020B0606030504020204" pitchFamily="34" charset="0"/>
              </a:rPr>
              <a:t>Performance - ArrayList are slower than Arrays due to overhead of resizing and additional methods </a:t>
            </a:r>
          </a:p>
          <a:p>
            <a:pPr marL="742950" lvl="1" indent="-285750">
              <a:lnSpc>
                <a:spcPct val="150000"/>
              </a:lnSpc>
              <a:buFont typeface="Wingdings" panose="05000000000000000000" pitchFamily="2" charset="2"/>
              <a:buChar char="§"/>
            </a:pPr>
            <a:endParaRPr lang="en-IN" sz="12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71935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6;p77">
            <a:extLst>
              <a:ext uri="{FF2B5EF4-FFF2-40B4-BE49-F238E27FC236}">
                <a16:creationId xmlns:a16="http://schemas.microsoft.com/office/drawing/2014/main" id="{AFA70A70-8598-E7D5-5735-0226644C3173}"/>
              </a:ext>
            </a:extLst>
          </p:cNvPr>
          <p:cNvSpPr txBox="1"/>
          <p:nvPr/>
        </p:nvSpPr>
        <p:spPr>
          <a:xfrm>
            <a:off x="692150" y="452918"/>
            <a:ext cx="10814050"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000" b="1" dirty="0">
                <a:solidFill>
                  <a:schemeClr val="accent1"/>
                </a:solidFill>
                <a:latin typeface="Open Sans"/>
                <a:ea typeface="Open Sans"/>
                <a:cs typeface="Open Sans"/>
                <a:sym typeface="Open Sans"/>
              </a:rPr>
              <a:t>Singly Linked List</a:t>
            </a:r>
            <a:endParaRPr sz="4000" b="1" dirty="0">
              <a:solidFill>
                <a:schemeClr val="accent1"/>
              </a:solidFill>
              <a:latin typeface="Open Sans"/>
              <a:ea typeface="Open Sans"/>
              <a:cs typeface="Open Sans"/>
              <a:sym typeface="Open Sans"/>
            </a:endParaRPr>
          </a:p>
        </p:txBody>
      </p:sp>
    </p:spTree>
    <p:extLst>
      <p:ext uri="{BB962C8B-B14F-4D97-AF65-F5344CB8AC3E}">
        <p14:creationId xmlns:p14="http://schemas.microsoft.com/office/powerpoint/2010/main" val="1803934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68596B29-8423-475A-A47B-B13E5DD32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432" y="857980"/>
            <a:ext cx="2368607" cy="1062632"/>
          </a:xfrm>
          <a:prstGeom prst="rect">
            <a:avLst/>
          </a:prstGeom>
        </p:spPr>
      </p:pic>
      <p:grpSp>
        <p:nvGrpSpPr>
          <p:cNvPr id="3" name="Group 2">
            <a:extLst>
              <a:ext uri="{FF2B5EF4-FFF2-40B4-BE49-F238E27FC236}">
                <a16:creationId xmlns:a16="http://schemas.microsoft.com/office/drawing/2014/main" id="{8812B232-7FCE-4BF6-BD08-09314AD874F0}"/>
              </a:ext>
            </a:extLst>
          </p:cNvPr>
          <p:cNvGrpSpPr/>
          <p:nvPr/>
        </p:nvGrpSpPr>
        <p:grpSpPr>
          <a:xfrm>
            <a:off x="802432" y="4149878"/>
            <a:ext cx="4490344" cy="45722"/>
            <a:chOff x="2055030" y="1463669"/>
            <a:chExt cx="2304256" cy="544908"/>
          </a:xfrm>
        </p:grpSpPr>
        <p:sp>
          <p:nvSpPr>
            <p:cNvPr id="4" name="Rectangle 3">
              <a:extLst>
                <a:ext uri="{FF2B5EF4-FFF2-40B4-BE49-F238E27FC236}">
                  <a16:creationId xmlns:a16="http://schemas.microsoft.com/office/drawing/2014/main" id="{DD57E1CF-EAF1-49BF-848D-10F1C7B00845}"/>
                </a:ext>
              </a:extLst>
            </p:cNvPr>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8726088-3272-4AC8-9CDA-091107828653}"/>
                </a:ext>
              </a:extLst>
            </p:cNvPr>
            <p:cNvSpPr/>
            <p:nvPr/>
          </p:nvSpPr>
          <p:spPr>
            <a:xfrm>
              <a:off x="2631094" y="1463670"/>
              <a:ext cx="576064" cy="54490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ADD30AFE-94C8-4CA5-91EB-EBA8A498107A}"/>
                </a:ext>
              </a:extLst>
            </p:cNvPr>
            <p:cNvSpPr/>
            <p:nvPr/>
          </p:nvSpPr>
          <p:spPr>
            <a:xfrm>
              <a:off x="3207158" y="1463669"/>
              <a:ext cx="576064" cy="54490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4EFB025-D470-4A49-9175-9EC283E28F2B}"/>
                </a:ext>
              </a:extLst>
            </p:cNvPr>
            <p:cNvSpPr/>
            <p:nvPr/>
          </p:nvSpPr>
          <p:spPr>
            <a:xfrm>
              <a:off x="3783222" y="1463670"/>
              <a:ext cx="576064" cy="54490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9F6AD639-24E8-46FC-8E8C-2CC34DFB4C8F}"/>
              </a:ext>
            </a:extLst>
          </p:cNvPr>
          <p:cNvSpPr txBox="1">
            <a:spLocks/>
          </p:cNvSpPr>
          <p:nvPr/>
        </p:nvSpPr>
        <p:spPr>
          <a:xfrm>
            <a:off x="701792" y="3546878"/>
            <a:ext cx="6666469" cy="535531"/>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44525E"/>
                </a:solidFill>
                <a:latin typeface="Montserrat"/>
              </a:rPr>
              <a:t>Thank you</a:t>
            </a:r>
            <a:endParaRPr lang="en-IN" sz="3200" dirty="0">
              <a:solidFill>
                <a:srgbClr val="F8A51B"/>
              </a:solidFill>
              <a:latin typeface="Montserrat"/>
            </a:endParaRPr>
          </a:p>
        </p:txBody>
      </p:sp>
      <p:sp>
        <p:nvSpPr>
          <p:cNvPr id="9" name="Subtitle 2">
            <a:extLst>
              <a:ext uri="{FF2B5EF4-FFF2-40B4-BE49-F238E27FC236}">
                <a16:creationId xmlns:a16="http://schemas.microsoft.com/office/drawing/2014/main" id="{C2E452AA-62B7-4144-A213-964BD28B0FA5}"/>
              </a:ext>
            </a:extLst>
          </p:cNvPr>
          <p:cNvSpPr txBox="1">
            <a:spLocks/>
          </p:cNvSpPr>
          <p:nvPr/>
        </p:nvSpPr>
        <p:spPr>
          <a:xfrm>
            <a:off x="704632" y="5502933"/>
            <a:ext cx="6402021" cy="893834"/>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GB" sz="1200" dirty="0">
                <a:solidFill>
                  <a:srgbClr val="525068"/>
                </a:solidFill>
                <a:latin typeface="Open Sans" panose="020B0606030504020204" pitchFamily="34" charset="0"/>
                <a:ea typeface="Open Sans" panose="020B0606030504020204" pitchFamily="34" charset="0"/>
                <a:cs typeface="Open Sans" panose="020B0606030504020204" pitchFamily="34" charset="0"/>
              </a:rPr>
              <a:t>All information present here is the exclusive property of Zestic IT Solutions (Zestic) and is subject to change without notice. Any unauthorized use of the content appearing here may violate copyright, trademark and other applicable laws. </a:t>
            </a:r>
          </a:p>
        </p:txBody>
      </p:sp>
      <p:sp>
        <p:nvSpPr>
          <p:cNvPr id="10" name="Subtitle 2">
            <a:extLst>
              <a:ext uri="{FF2B5EF4-FFF2-40B4-BE49-F238E27FC236}">
                <a16:creationId xmlns:a16="http://schemas.microsoft.com/office/drawing/2014/main" id="{6455B9CC-D192-486B-8F42-F4CB17BD759D}"/>
              </a:ext>
            </a:extLst>
          </p:cNvPr>
          <p:cNvSpPr txBox="1">
            <a:spLocks/>
          </p:cNvSpPr>
          <p:nvPr/>
        </p:nvSpPr>
        <p:spPr>
          <a:xfrm>
            <a:off x="704632" y="4367626"/>
            <a:ext cx="10782736" cy="589905"/>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200" u="sng" dirty="0">
                <a:solidFill>
                  <a:srgbClr val="525068"/>
                </a:solid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www.zestic.in</a:t>
            </a:r>
            <a:endParaRPr lang="en-GB" sz="1200" u="sng" dirty="0">
              <a:solidFill>
                <a:srgbClr val="525068"/>
              </a:solidFill>
              <a:latin typeface="Open Sans" panose="020B0606030504020204" pitchFamily="34" charset="0"/>
              <a:ea typeface="Open Sans" panose="020B0606030504020204" pitchFamily="34" charset="0"/>
              <a:cs typeface="Open Sans" panose="020B0606030504020204" pitchFamily="34" charset="0"/>
            </a:endParaRPr>
          </a:p>
          <a:p>
            <a:pPr marL="0" indent="0">
              <a:lnSpc>
                <a:spcPct val="100000"/>
              </a:lnSpc>
              <a:buNone/>
            </a:pPr>
            <a:r>
              <a:rPr lang="en-GB" sz="1200" dirty="0">
                <a:solidFill>
                  <a:srgbClr val="525068"/>
                </a:solidFill>
                <a:latin typeface="Open Sans" panose="020B0606030504020204" pitchFamily="34" charset="0"/>
                <a:ea typeface="Open Sans" panose="020B0606030504020204" pitchFamily="34" charset="0"/>
                <a:cs typeface="Open Sans" panose="020B0606030504020204" pitchFamily="34" charset="0"/>
              </a:rPr>
              <a:t>Contact us: </a:t>
            </a:r>
            <a:r>
              <a:rPr lang="en-GB" sz="1200" u="sng" dirty="0">
                <a:solidFill>
                  <a:srgbClr val="525068"/>
                </a:solidFill>
                <a:latin typeface="Open Sans" panose="020B0606030504020204" pitchFamily="34" charset="0"/>
                <a:ea typeface="Open Sans" panose="020B0606030504020204" pitchFamily="34" charset="0"/>
                <a:cs typeface="Open Sans" panose="020B0606030504020204" pitchFamily="34" charset="0"/>
              </a:rPr>
              <a:t>www.zestic.in/contact-us</a:t>
            </a:r>
          </a:p>
        </p:txBody>
      </p:sp>
    </p:spTree>
    <p:extLst>
      <p:ext uri="{BB962C8B-B14F-4D97-AF65-F5344CB8AC3E}">
        <p14:creationId xmlns:p14="http://schemas.microsoft.com/office/powerpoint/2010/main" val="167065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wipe(left)">
                                      <p:cBhvr>
                                        <p:cTn id="13" dur="500"/>
                                        <p:tgtEl>
                                          <p:spTgt spid="9">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wipe(left)">
                                      <p:cBhvr>
                                        <p:cTn id="16" dur="500"/>
                                        <p:tgtEl>
                                          <p:spTgt spid="1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Effect transition="in" filter="wipe(left)">
                                      <p:cBhvr>
                                        <p:cTn id="21"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P spid="1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5;p77">
            <a:extLst>
              <a:ext uri="{FF2B5EF4-FFF2-40B4-BE49-F238E27FC236}">
                <a16:creationId xmlns:a16="http://schemas.microsoft.com/office/drawing/2014/main" id="{BBD053BA-FCF4-CDE8-331E-7B3E0B744895}"/>
              </a:ext>
            </a:extLst>
          </p:cNvPr>
          <p:cNvSpPr txBox="1"/>
          <p:nvPr/>
        </p:nvSpPr>
        <p:spPr>
          <a:xfrm>
            <a:off x="658904" y="723992"/>
            <a:ext cx="4101353" cy="6632585"/>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50000" dirty="0">
                <a:latin typeface="Montserrat"/>
                <a:ea typeface="Montserrat"/>
                <a:cs typeface="Montserrat"/>
                <a:sym typeface="Montserrat"/>
              </a:rPr>
              <a:t>I</a:t>
            </a:r>
            <a:endParaRPr sz="50000" dirty="0">
              <a:latin typeface="Montserrat"/>
              <a:ea typeface="Montserrat"/>
              <a:cs typeface="Montserrat"/>
              <a:sym typeface="Montserrat"/>
            </a:endParaRPr>
          </a:p>
        </p:txBody>
      </p:sp>
      <p:sp>
        <p:nvSpPr>
          <p:cNvPr id="3" name="Google Shape;656;p77">
            <a:extLst>
              <a:ext uri="{FF2B5EF4-FFF2-40B4-BE49-F238E27FC236}">
                <a16:creationId xmlns:a16="http://schemas.microsoft.com/office/drawing/2014/main" id="{EF319ABE-531D-94ED-DC1E-B49F14E9F701}"/>
              </a:ext>
            </a:extLst>
          </p:cNvPr>
          <p:cNvSpPr txBox="1"/>
          <p:nvPr/>
        </p:nvSpPr>
        <p:spPr>
          <a:xfrm>
            <a:off x="4513562" y="880019"/>
            <a:ext cx="7019534"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dirty="0">
                <a:solidFill>
                  <a:schemeClr val="accent1"/>
                </a:solidFill>
                <a:latin typeface="Open Sans"/>
                <a:ea typeface="Open Sans"/>
                <a:cs typeface="Open Sans"/>
                <a:sym typeface="Open Sans"/>
              </a:rPr>
              <a:t>Data Structures &amp; Algorithms</a:t>
            </a:r>
            <a:endParaRPr sz="4000" b="1" dirty="0">
              <a:solidFill>
                <a:schemeClr val="accent1"/>
              </a:solidFill>
              <a:latin typeface="Open Sans"/>
              <a:ea typeface="Open Sans"/>
              <a:cs typeface="Open Sans"/>
              <a:sym typeface="Open Sans"/>
            </a:endParaRPr>
          </a:p>
        </p:txBody>
      </p:sp>
      <p:sp>
        <p:nvSpPr>
          <p:cNvPr id="4" name="Google Shape;658;p77">
            <a:extLst>
              <a:ext uri="{FF2B5EF4-FFF2-40B4-BE49-F238E27FC236}">
                <a16:creationId xmlns:a16="http://schemas.microsoft.com/office/drawing/2014/main" id="{B43BA858-D315-C772-0593-9F49DD93E8D8}"/>
              </a:ext>
            </a:extLst>
          </p:cNvPr>
          <p:cNvSpPr>
            <a:spLocks/>
          </p:cNvSpPr>
          <p:nvPr/>
        </p:nvSpPr>
        <p:spPr>
          <a:xfrm>
            <a:off x="4513562" y="2247801"/>
            <a:ext cx="7019534" cy="2308284"/>
          </a:xfrm>
          <a:prstGeom prst="rect">
            <a:avLst/>
          </a:prstGeom>
          <a:noFill/>
          <a:ln>
            <a:noFill/>
          </a:ln>
        </p:spPr>
        <p:txBody>
          <a:bodyPr spcFirstLastPara="1" wrap="square" lIns="91425" tIns="45700" rIns="91425" bIns="45700" anchor="t" anchorCtr="0">
            <a:spAutoFit/>
          </a:bodyPr>
          <a:lstStyle/>
          <a:p>
            <a:pPr algn="just">
              <a:lnSpc>
                <a:spcPct val="150000"/>
              </a:lnSpc>
            </a:pPr>
            <a:r>
              <a:rPr lang="en-GB" sz="1600" dirty="0">
                <a:latin typeface="Open Sans" panose="020B0606030504020204" pitchFamily="34" charset="0"/>
                <a:ea typeface="Open Sans" panose="020B0606030504020204" pitchFamily="34" charset="0"/>
                <a:cs typeface="Open Sans" panose="020B0606030504020204" pitchFamily="34" charset="0"/>
              </a:rPr>
              <a:t>Data structures is a method of organizing data in a virtual system. Think of sequences of numbers of tables of data, these both are well-defined data structures. </a:t>
            </a:r>
          </a:p>
          <a:p>
            <a:pPr algn="just">
              <a:lnSpc>
                <a:spcPct val="150000"/>
              </a:lnSpc>
            </a:pPr>
            <a:endParaRPr lang="en-GB" sz="1600" dirty="0">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pPr>
            <a:r>
              <a:rPr lang="en-GB" sz="1600" dirty="0">
                <a:latin typeface="Open Sans" panose="020B0606030504020204" pitchFamily="34" charset="0"/>
                <a:ea typeface="Open Sans" panose="020B0606030504020204" pitchFamily="34" charset="0"/>
                <a:cs typeface="Open Sans" panose="020B0606030504020204" pitchFamily="34" charset="0"/>
              </a:rPr>
              <a:t>An algorithm is a sequence of steps executed by a computer that takes an input and transform it into a target output. </a:t>
            </a:r>
          </a:p>
        </p:txBody>
      </p:sp>
    </p:spTree>
    <p:extLst>
      <p:ext uri="{BB962C8B-B14F-4D97-AF65-F5344CB8AC3E}">
        <p14:creationId xmlns:p14="http://schemas.microsoft.com/office/powerpoint/2010/main" val="3868665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6;p77">
            <a:extLst>
              <a:ext uri="{FF2B5EF4-FFF2-40B4-BE49-F238E27FC236}">
                <a16:creationId xmlns:a16="http://schemas.microsoft.com/office/drawing/2014/main" id="{9CAC2E2A-AC8C-F528-D483-147B5C1915FC}"/>
              </a:ext>
            </a:extLst>
          </p:cNvPr>
          <p:cNvSpPr txBox="1"/>
          <p:nvPr/>
        </p:nvSpPr>
        <p:spPr>
          <a:xfrm>
            <a:off x="692150" y="452918"/>
            <a:ext cx="8980768"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dirty="0">
                <a:solidFill>
                  <a:schemeClr val="accent1"/>
                </a:solidFill>
                <a:latin typeface="Open Sans"/>
                <a:ea typeface="Open Sans"/>
                <a:cs typeface="Open Sans"/>
                <a:sym typeface="Open Sans"/>
              </a:rPr>
              <a:t>Types of Data Structures</a:t>
            </a:r>
            <a:endParaRPr sz="4000" b="1" dirty="0">
              <a:solidFill>
                <a:schemeClr val="accent1"/>
              </a:solidFill>
              <a:latin typeface="Open Sans"/>
              <a:ea typeface="Open Sans"/>
              <a:cs typeface="Open Sans"/>
              <a:sym typeface="Open Sans"/>
            </a:endParaRPr>
          </a:p>
        </p:txBody>
      </p:sp>
      <p:sp>
        <p:nvSpPr>
          <p:cNvPr id="5" name="Rectangle: Rounded Corners 4">
            <a:extLst>
              <a:ext uri="{FF2B5EF4-FFF2-40B4-BE49-F238E27FC236}">
                <a16:creationId xmlns:a16="http://schemas.microsoft.com/office/drawing/2014/main" id="{D33314F4-EE31-4578-8BFE-273C8524D236}"/>
              </a:ext>
            </a:extLst>
          </p:cNvPr>
          <p:cNvSpPr/>
          <p:nvPr/>
        </p:nvSpPr>
        <p:spPr>
          <a:xfrm>
            <a:off x="4657164" y="2265766"/>
            <a:ext cx="2877671" cy="5289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65000"/>
                    <a:lumOff val="35000"/>
                  </a:schemeClr>
                </a:solidFill>
              </a:rPr>
              <a:t>Data Structures</a:t>
            </a:r>
          </a:p>
        </p:txBody>
      </p:sp>
      <p:sp>
        <p:nvSpPr>
          <p:cNvPr id="6" name="Rectangle: Rounded Corners 5">
            <a:extLst>
              <a:ext uri="{FF2B5EF4-FFF2-40B4-BE49-F238E27FC236}">
                <a16:creationId xmlns:a16="http://schemas.microsoft.com/office/drawing/2014/main" id="{7446513C-D735-33C9-F55F-ABCC3D726676}"/>
              </a:ext>
            </a:extLst>
          </p:cNvPr>
          <p:cNvSpPr/>
          <p:nvPr/>
        </p:nvSpPr>
        <p:spPr>
          <a:xfrm>
            <a:off x="2661958" y="3627344"/>
            <a:ext cx="1438836" cy="5289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65000"/>
                    <a:lumOff val="35000"/>
                  </a:schemeClr>
                </a:solidFill>
              </a:rPr>
              <a:t>Linear</a:t>
            </a:r>
          </a:p>
        </p:txBody>
      </p:sp>
      <p:sp>
        <p:nvSpPr>
          <p:cNvPr id="7" name="Rectangle: Rounded Corners 6">
            <a:extLst>
              <a:ext uri="{FF2B5EF4-FFF2-40B4-BE49-F238E27FC236}">
                <a16:creationId xmlns:a16="http://schemas.microsoft.com/office/drawing/2014/main" id="{A4CBA59F-2C93-220B-C81E-FB92A0C539E1}"/>
              </a:ext>
            </a:extLst>
          </p:cNvPr>
          <p:cNvSpPr/>
          <p:nvPr/>
        </p:nvSpPr>
        <p:spPr>
          <a:xfrm>
            <a:off x="8091208" y="3627344"/>
            <a:ext cx="1868023" cy="5289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65000"/>
                    <a:lumOff val="35000"/>
                  </a:schemeClr>
                </a:solidFill>
              </a:rPr>
              <a:t>Non-Linear</a:t>
            </a:r>
          </a:p>
        </p:txBody>
      </p:sp>
      <p:cxnSp>
        <p:nvCxnSpPr>
          <p:cNvPr id="9" name="Connector: Elbow 8">
            <a:extLst>
              <a:ext uri="{FF2B5EF4-FFF2-40B4-BE49-F238E27FC236}">
                <a16:creationId xmlns:a16="http://schemas.microsoft.com/office/drawing/2014/main" id="{68E60CF7-00A6-A7FE-09A7-82AB392119FD}"/>
              </a:ext>
            </a:extLst>
          </p:cNvPr>
          <p:cNvCxnSpPr>
            <a:cxnSpLocks/>
            <a:stCxn id="5" idx="1"/>
            <a:endCxn id="6" idx="0"/>
          </p:cNvCxnSpPr>
          <p:nvPr/>
        </p:nvCxnSpPr>
        <p:spPr>
          <a:xfrm rot="10800000" flipV="1">
            <a:off x="3381376" y="2530224"/>
            <a:ext cx="1275788" cy="109711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F5494D6E-2B93-878F-9A89-C19181F394C6}"/>
              </a:ext>
            </a:extLst>
          </p:cNvPr>
          <p:cNvCxnSpPr>
            <a:cxnSpLocks/>
            <a:stCxn id="5" idx="3"/>
            <a:endCxn id="7" idx="0"/>
          </p:cNvCxnSpPr>
          <p:nvPr/>
        </p:nvCxnSpPr>
        <p:spPr>
          <a:xfrm>
            <a:off x="7534835" y="2530225"/>
            <a:ext cx="1490385" cy="109711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6C35323E-F92B-7995-8EF4-490ADF69E15B}"/>
              </a:ext>
            </a:extLst>
          </p:cNvPr>
          <p:cNvSpPr/>
          <p:nvPr/>
        </p:nvSpPr>
        <p:spPr>
          <a:xfrm>
            <a:off x="692150" y="4604497"/>
            <a:ext cx="1258421" cy="5289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65000"/>
                    <a:lumOff val="35000"/>
                  </a:schemeClr>
                </a:solidFill>
              </a:rPr>
              <a:t>Array</a:t>
            </a:r>
          </a:p>
        </p:txBody>
      </p:sp>
      <p:sp>
        <p:nvSpPr>
          <p:cNvPr id="20" name="Rectangle: Rounded Corners 19">
            <a:extLst>
              <a:ext uri="{FF2B5EF4-FFF2-40B4-BE49-F238E27FC236}">
                <a16:creationId xmlns:a16="http://schemas.microsoft.com/office/drawing/2014/main" id="{D7391724-8195-2924-2FD7-9569E35D1048}"/>
              </a:ext>
            </a:extLst>
          </p:cNvPr>
          <p:cNvSpPr/>
          <p:nvPr/>
        </p:nvSpPr>
        <p:spPr>
          <a:xfrm>
            <a:off x="2122953" y="4604497"/>
            <a:ext cx="1258421" cy="5289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65000"/>
                    <a:lumOff val="35000"/>
                  </a:schemeClr>
                </a:solidFill>
              </a:rPr>
              <a:t>Linked List</a:t>
            </a:r>
          </a:p>
        </p:txBody>
      </p:sp>
      <p:sp>
        <p:nvSpPr>
          <p:cNvPr id="21" name="Rectangle: Rounded Corners 20">
            <a:extLst>
              <a:ext uri="{FF2B5EF4-FFF2-40B4-BE49-F238E27FC236}">
                <a16:creationId xmlns:a16="http://schemas.microsoft.com/office/drawing/2014/main" id="{17DAA3F3-B837-23E1-1AB7-CE9DF26C619F}"/>
              </a:ext>
            </a:extLst>
          </p:cNvPr>
          <p:cNvSpPr/>
          <p:nvPr/>
        </p:nvSpPr>
        <p:spPr>
          <a:xfrm>
            <a:off x="3561789" y="4604497"/>
            <a:ext cx="1258421" cy="5289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65000"/>
                    <a:lumOff val="35000"/>
                  </a:schemeClr>
                </a:solidFill>
              </a:rPr>
              <a:t>Stack</a:t>
            </a:r>
          </a:p>
        </p:txBody>
      </p:sp>
      <p:sp>
        <p:nvSpPr>
          <p:cNvPr id="22" name="Rectangle: Rounded Corners 21">
            <a:extLst>
              <a:ext uri="{FF2B5EF4-FFF2-40B4-BE49-F238E27FC236}">
                <a16:creationId xmlns:a16="http://schemas.microsoft.com/office/drawing/2014/main" id="{C38A8EB2-3AC5-6EFA-026F-4060BEF0F506}"/>
              </a:ext>
            </a:extLst>
          </p:cNvPr>
          <p:cNvSpPr/>
          <p:nvPr/>
        </p:nvSpPr>
        <p:spPr>
          <a:xfrm>
            <a:off x="5000625" y="4604497"/>
            <a:ext cx="1258421" cy="5289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65000"/>
                    <a:lumOff val="35000"/>
                  </a:schemeClr>
                </a:solidFill>
              </a:rPr>
              <a:t>Queue</a:t>
            </a:r>
          </a:p>
        </p:txBody>
      </p:sp>
      <p:cxnSp>
        <p:nvCxnSpPr>
          <p:cNvPr id="27" name="Connector: Elbow 26">
            <a:extLst>
              <a:ext uri="{FF2B5EF4-FFF2-40B4-BE49-F238E27FC236}">
                <a16:creationId xmlns:a16="http://schemas.microsoft.com/office/drawing/2014/main" id="{B95BAC9B-7F7B-D6D0-45E6-FEEF98BD5646}"/>
              </a:ext>
            </a:extLst>
          </p:cNvPr>
          <p:cNvCxnSpPr>
            <a:cxnSpLocks/>
            <a:stCxn id="6" idx="2"/>
            <a:endCxn id="20" idx="0"/>
          </p:cNvCxnSpPr>
          <p:nvPr/>
        </p:nvCxnSpPr>
        <p:spPr>
          <a:xfrm rot="5400000">
            <a:off x="2842653" y="4065773"/>
            <a:ext cx="448235" cy="629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2C8E5A15-B178-05C0-7CC4-FA184FE30973}"/>
              </a:ext>
            </a:extLst>
          </p:cNvPr>
          <p:cNvCxnSpPr>
            <a:cxnSpLocks/>
            <a:stCxn id="6" idx="2"/>
            <a:endCxn id="21" idx="0"/>
          </p:cNvCxnSpPr>
          <p:nvPr/>
        </p:nvCxnSpPr>
        <p:spPr>
          <a:xfrm rot="16200000" flipH="1">
            <a:off x="3562071" y="3975567"/>
            <a:ext cx="448235" cy="8096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DD7C8727-11A9-E6B0-BE7B-6C2F79BA4432}"/>
              </a:ext>
            </a:extLst>
          </p:cNvPr>
          <p:cNvCxnSpPr>
            <a:cxnSpLocks/>
            <a:stCxn id="6" idx="2"/>
            <a:endCxn id="22" idx="0"/>
          </p:cNvCxnSpPr>
          <p:nvPr/>
        </p:nvCxnSpPr>
        <p:spPr>
          <a:xfrm rot="16200000" flipH="1">
            <a:off x="4281489" y="3256149"/>
            <a:ext cx="448235" cy="22484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355ED0C1-0193-DC51-CB77-50FDB936EA88}"/>
              </a:ext>
            </a:extLst>
          </p:cNvPr>
          <p:cNvCxnSpPr>
            <a:cxnSpLocks/>
            <a:stCxn id="6" idx="2"/>
            <a:endCxn id="18" idx="0"/>
          </p:cNvCxnSpPr>
          <p:nvPr/>
        </p:nvCxnSpPr>
        <p:spPr>
          <a:xfrm rot="5400000">
            <a:off x="2127252" y="3350372"/>
            <a:ext cx="448235" cy="20600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E60C114D-DD78-1CCC-6270-5145E5CFD52F}"/>
              </a:ext>
            </a:extLst>
          </p:cNvPr>
          <p:cNvSpPr/>
          <p:nvPr/>
        </p:nvSpPr>
        <p:spPr>
          <a:xfrm>
            <a:off x="7624486" y="4608419"/>
            <a:ext cx="1258421" cy="5289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65000"/>
                    <a:lumOff val="35000"/>
                  </a:schemeClr>
                </a:solidFill>
              </a:rPr>
              <a:t>Graph</a:t>
            </a:r>
          </a:p>
        </p:txBody>
      </p:sp>
      <p:sp>
        <p:nvSpPr>
          <p:cNvPr id="47" name="Rectangle: Rounded Corners 46">
            <a:extLst>
              <a:ext uri="{FF2B5EF4-FFF2-40B4-BE49-F238E27FC236}">
                <a16:creationId xmlns:a16="http://schemas.microsoft.com/office/drawing/2014/main" id="{5AA4430E-8FD9-12DD-53F9-22A60D5F648D}"/>
              </a:ext>
            </a:extLst>
          </p:cNvPr>
          <p:cNvSpPr/>
          <p:nvPr/>
        </p:nvSpPr>
        <p:spPr>
          <a:xfrm>
            <a:off x="9173136" y="4608419"/>
            <a:ext cx="1258421" cy="5289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65000"/>
                    <a:lumOff val="35000"/>
                  </a:schemeClr>
                </a:solidFill>
              </a:rPr>
              <a:t>Tree</a:t>
            </a:r>
          </a:p>
        </p:txBody>
      </p:sp>
      <p:cxnSp>
        <p:nvCxnSpPr>
          <p:cNvPr id="50" name="Connector: Elbow 49">
            <a:extLst>
              <a:ext uri="{FF2B5EF4-FFF2-40B4-BE49-F238E27FC236}">
                <a16:creationId xmlns:a16="http://schemas.microsoft.com/office/drawing/2014/main" id="{7D3C4CC5-BA02-99EE-5FE2-82F68AD5C96B}"/>
              </a:ext>
            </a:extLst>
          </p:cNvPr>
          <p:cNvCxnSpPr>
            <a:stCxn id="7" idx="2"/>
            <a:endCxn id="46" idx="0"/>
          </p:cNvCxnSpPr>
          <p:nvPr/>
        </p:nvCxnSpPr>
        <p:spPr>
          <a:xfrm rot="5400000">
            <a:off x="8413381" y="3996579"/>
            <a:ext cx="452157" cy="7715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290014C4-CC8B-9AC7-8B46-99B5D7E0EAF5}"/>
              </a:ext>
            </a:extLst>
          </p:cNvPr>
          <p:cNvCxnSpPr>
            <a:stCxn id="7" idx="2"/>
            <a:endCxn id="47" idx="0"/>
          </p:cNvCxnSpPr>
          <p:nvPr/>
        </p:nvCxnSpPr>
        <p:spPr>
          <a:xfrm rot="16200000" flipH="1">
            <a:off x="9187705" y="3993776"/>
            <a:ext cx="452157" cy="7771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8338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6;p77">
            <a:extLst>
              <a:ext uri="{FF2B5EF4-FFF2-40B4-BE49-F238E27FC236}">
                <a16:creationId xmlns:a16="http://schemas.microsoft.com/office/drawing/2014/main" id="{9CAC2E2A-AC8C-F528-D483-147B5C1915FC}"/>
              </a:ext>
            </a:extLst>
          </p:cNvPr>
          <p:cNvSpPr txBox="1"/>
          <p:nvPr/>
        </p:nvSpPr>
        <p:spPr>
          <a:xfrm>
            <a:off x="692150" y="452918"/>
            <a:ext cx="10814050"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000" b="1" dirty="0">
                <a:solidFill>
                  <a:schemeClr val="accent1"/>
                </a:solidFill>
                <a:latin typeface="Open Sans"/>
                <a:ea typeface="Open Sans"/>
                <a:cs typeface="Open Sans"/>
                <a:sym typeface="Open Sans"/>
              </a:rPr>
              <a:t>Analysis of Algorithms</a:t>
            </a:r>
            <a:endParaRPr sz="4000" b="1" dirty="0">
              <a:solidFill>
                <a:schemeClr val="accent1"/>
              </a:solidFill>
              <a:latin typeface="Open Sans"/>
              <a:ea typeface="Open Sans"/>
              <a:cs typeface="Open Sans"/>
              <a:sym typeface="Open Sans"/>
            </a:endParaRPr>
          </a:p>
        </p:txBody>
      </p:sp>
      <p:sp>
        <p:nvSpPr>
          <p:cNvPr id="3" name="Google Shape;658;p77">
            <a:extLst>
              <a:ext uri="{FF2B5EF4-FFF2-40B4-BE49-F238E27FC236}">
                <a16:creationId xmlns:a16="http://schemas.microsoft.com/office/drawing/2014/main" id="{E4867870-4519-4303-335A-830A2F951781}"/>
              </a:ext>
            </a:extLst>
          </p:cNvPr>
          <p:cNvSpPr>
            <a:spLocks/>
          </p:cNvSpPr>
          <p:nvPr/>
        </p:nvSpPr>
        <p:spPr>
          <a:xfrm>
            <a:off x="692150" y="1514376"/>
            <a:ext cx="10814050" cy="2308284"/>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Wingdings" panose="05000000000000000000" pitchFamily="2" charset="2"/>
              <a:buChar char="§"/>
            </a:pPr>
            <a:r>
              <a:rPr lang="en-GB" sz="1600" dirty="0">
                <a:effectLst/>
                <a:latin typeface="Open Sans" panose="020B0606030504020204" pitchFamily="34" charset="0"/>
                <a:ea typeface="Open Sans" panose="020B0606030504020204" pitchFamily="34" charset="0"/>
                <a:cs typeface="Open Sans" panose="020B0606030504020204" pitchFamily="34" charset="0"/>
              </a:rPr>
              <a:t>An algorithm is a set of instruction to perform a task or to sole a given problem</a:t>
            </a:r>
          </a:p>
          <a:p>
            <a:pPr marL="285750" indent="-285750">
              <a:lnSpc>
                <a:spcPct val="150000"/>
              </a:lnSpc>
              <a:buFont typeface="Wingdings" panose="05000000000000000000" pitchFamily="2" charset="2"/>
              <a:buChar char="§"/>
            </a:pPr>
            <a:r>
              <a:rPr lang="en-GB" sz="1600" dirty="0">
                <a:latin typeface="Open Sans" panose="020B0606030504020204" pitchFamily="34" charset="0"/>
                <a:ea typeface="Open Sans" panose="020B0606030504020204" pitchFamily="34" charset="0"/>
                <a:cs typeface="Open Sans" panose="020B0606030504020204" pitchFamily="34" charset="0"/>
              </a:rPr>
              <a:t>There are several different algorithms to solve a given problem</a:t>
            </a:r>
          </a:p>
          <a:p>
            <a:pPr marL="285750" indent="-285750">
              <a:lnSpc>
                <a:spcPct val="150000"/>
              </a:lnSpc>
              <a:buFont typeface="Wingdings" panose="05000000000000000000" pitchFamily="2" charset="2"/>
              <a:buChar char="§"/>
            </a:pPr>
            <a:r>
              <a:rPr lang="en-GB" sz="1600" dirty="0">
                <a:effectLst/>
                <a:latin typeface="Open Sans" panose="020B0606030504020204" pitchFamily="34" charset="0"/>
                <a:ea typeface="Open Sans" panose="020B0606030504020204" pitchFamily="34" charset="0"/>
                <a:cs typeface="Open Sans" panose="020B0606030504020204" pitchFamily="34" charset="0"/>
              </a:rPr>
              <a:t>Analysis of algorithm deals in finding best algorithm which runs fast and takes in less memory</a:t>
            </a:r>
          </a:p>
          <a:p>
            <a:pPr marL="285750" indent="-285750">
              <a:lnSpc>
                <a:spcPct val="150000"/>
              </a:lnSpc>
              <a:buFont typeface="Wingdings" panose="05000000000000000000" pitchFamily="2" charset="2"/>
              <a:buChar char="§"/>
            </a:pPr>
            <a:r>
              <a:rPr lang="en-GB" sz="1600" dirty="0">
                <a:latin typeface="Open Sans" panose="020B0606030504020204" pitchFamily="34" charset="0"/>
                <a:ea typeface="Open Sans" panose="020B0606030504020204" pitchFamily="34" charset="0"/>
                <a:cs typeface="Open Sans" panose="020B0606030504020204" pitchFamily="34" charset="0"/>
              </a:rPr>
              <a:t>To determine the efficiently of algorithm we check</a:t>
            </a:r>
          </a:p>
          <a:p>
            <a:pPr marL="742950" lvl="1" indent="-285750">
              <a:lnSpc>
                <a:spcPct val="150000"/>
              </a:lnSpc>
              <a:buFont typeface="Wingdings" panose="05000000000000000000" pitchFamily="2" charset="2"/>
              <a:buChar char="§"/>
            </a:pPr>
            <a:r>
              <a:rPr lang="en-GB" sz="1600" dirty="0">
                <a:effectLst/>
                <a:latin typeface="Open Sans" panose="020B0606030504020204" pitchFamily="34" charset="0"/>
                <a:ea typeface="Open Sans" panose="020B0606030504020204" pitchFamily="34" charset="0"/>
                <a:cs typeface="Open Sans" panose="020B0606030504020204" pitchFamily="34" charset="0"/>
              </a:rPr>
              <a:t>Time complexity </a:t>
            </a:r>
          </a:p>
          <a:p>
            <a:pPr marL="742950" lvl="1" indent="-285750">
              <a:lnSpc>
                <a:spcPct val="150000"/>
              </a:lnSpc>
              <a:buFont typeface="Wingdings" panose="05000000000000000000" pitchFamily="2" charset="2"/>
              <a:buChar char="§"/>
            </a:pPr>
            <a:r>
              <a:rPr lang="en-GB" sz="1600" dirty="0">
                <a:latin typeface="Open Sans" panose="020B0606030504020204" pitchFamily="34" charset="0"/>
                <a:ea typeface="Open Sans" panose="020B0606030504020204" pitchFamily="34" charset="0"/>
                <a:cs typeface="Open Sans" panose="020B0606030504020204" pitchFamily="34" charset="0"/>
              </a:rPr>
              <a:t>Space complexity</a:t>
            </a:r>
            <a:endParaRPr lang="en-GB" sz="160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2">
            <a:extLst>
              <a:ext uri="{FF2B5EF4-FFF2-40B4-BE49-F238E27FC236}">
                <a16:creationId xmlns:a16="http://schemas.microsoft.com/office/drawing/2014/main" id="{8BB21CB5-7280-1CCF-88EF-1CBD9B60050B}"/>
              </a:ext>
            </a:extLst>
          </p:cNvPr>
          <p:cNvSpPr>
            <a:spLocks noChangeArrowheads="1"/>
          </p:cNvSpPr>
          <p:nvPr/>
        </p:nvSpPr>
        <p:spPr bwMode="auto">
          <a:xfrm>
            <a:off x="809625" y="4473893"/>
            <a:ext cx="3314700"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JetBrains Mono"/>
              </a:rPr>
              <a:t>public </a:t>
            </a:r>
            <a:r>
              <a:rPr kumimoji="0" lang="en-US" altLang="en-US" sz="1600" b="0" i="0" u="none" strike="noStrike" cap="none" normalizeH="0" baseline="0" dirty="0">
                <a:ln>
                  <a:noFill/>
                </a:ln>
                <a:solidFill>
                  <a:srgbClr val="A9B7C6"/>
                </a:solidFill>
                <a:effectLst/>
                <a:latin typeface="JetBrains Mono"/>
              </a:rPr>
              <a:t>Integer </a:t>
            </a:r>
            <a:r>
              <a:rPr kumimoji="0" lang="en-US" altLang="en-US" sz="1600" b="0" i="0" u="none" strike="noStrike" cap="none" normalizeH="0" baseline="0" dirty="0" err="1">
                <a:ln>
                  <a:noFill/>
                </a:ln>
                <a:solidFill>
                  <a:srgbClr val="FFC66D"/>
                </a:solidFill>
                <a:effectLst/>
                <a:latin typeface="JetBrains Mono"/>
              </a:rPr>
              <a:t>findSum</a:t>
            </a:r>
            <a:r>
              <a:rPr kumimoji="0" lang="en-US" altLang="en-US" sz="1600" b="0" i="0" u="none" strike="noStrike" cap="none" normalizeH="0" baseline="0" dirty="0">
                <a:ln>
                  <a:noFill/>
                </a:ln>
                <a:solidFill>
                  <a:srgbClr val="A9B7C6"/>
                </a:solidFill>
                <a:effectLst/>
                <a:latin typeface="JetBrains Mono"/>
              </a:rPr>
              <a:t>(Integer n)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return </a:t>
            </a:r>
            <a:r>
              <a:rPr kumimoji="0" lang="en-US" altLang="en-US" sz="1600" b="0" i="0" u="none" strike="noStrike" cap="none" normalizeH="0" baseline="0" dirty="0">
                <a:ln>
                  <a:noFill/>
                </a:ln>
                <a:solidFill>
                  <a:srgbClr val="A9B7C6"/>
                </a:solidFill>
                <a:effectLst/>
                <a:latin typeface="JetBrains Mono"/>
              </a:rPr>
              <a:t>n * (n + </a:t>
            </a:r>
            <a:r>
              <a:rPr kumimoji="0" lang="en-US" altLang="en-US" sz="1600" b="0" i="0" u="none" strike="noStrike" cap="none" normalizeH="0" baseline="0" dirty="0">
                <a:ln>
                  <a:noFill/>
                </a:ln>
                <a:solidFill>
                  <a:srgbClr val="6897BB"/>
                </a:solidFill>
                <a:effectLst/>
                <a:latin typeface="JetBrains Mono"/>
              </a:rPr>
              <a:t>1</a:t>
            </a:r>
            <a:r>
              <a:rPr kumimoji="0" lang="en-US" altLang="en-US" sz="1600" b="0" i="0" u="none" strike="noStrike" cap="none" normalizeH="0" baseline="0" dirty="0">
                <a:ln>
                  <a:noFill/>
                </a:ln>
                <a:solidFill>
                  <a:srgbClr val="A9B7C6"/>
                </a:solidFill>
                <a:effectLst/>
                <a:latin typeface="JetBrains Mono"/>
              </a:rPr>
              <a:t>) / </a:t>
            </a:r>
            <a:r>
              <a:rPr kumimoji="0" lang="en-US" altLang="en-US" sz="1600" b="0" i="0" u="none" strike="noStrike" cap="none" normalizeH="0" baseline="0" dirty="0">
                <a:ln>
                  <a:noFill/>
                </a:ln>
                <a:solidFill>
                  <a:srgbClr val="6897BB"/>
                </a:solidFill>
                <a:effectLst/>
                <a:latin typeface="JetBrains Mono"/>
              </a:rPr>
              <a:t>2</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A9B7C6"/>
                </a:solidFill>
                <a:effectLst/>
                <a:latin typeface="JetBrains Mon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09A7414F-43A9-2188-7BEF-23B94D4C10FF}"/>
              </a:ext>
            </a:extLst>
          </p:cNvPr>
          <p:cNvSpPr>
            <a:spLocks noChangeArrowheads="1"/>
          </p:cNvSpPr>
          <p:nvPr/>
        </p:nvSpPr>
        <p:spPr bwMode="auto">
          <a:xfrm>
            <a:off x="8503574" y="3981450"/>
            <a:ext cx="2696059" cy="181588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JetBrains Mono"/>
              </a:rPr>
              <a:t>public </a:t>
            </a:r>
            <a:r>
              <a:rPr kumimoji="0" lang="en-US" altLang="en-US" sz="1400" b="0" i="0" u="none" strike="noStrike" cap="none" normalizeH="0" baseline="0" dirty="0">
                <a:ln>
                  <a:noFill/>
                </a:ln>
                <a:solidFill>
                  <a:srgbClr val="A9B7C6"/>
                </a:solidFill>
                <a:effectLst/>
                <a:latin typeface="JetBrains Mono"/>
              </a:rPr>
              <a:t>Integer </a:t>
            </a:r>
            <a:r>
              <a:rPr kumimoji="0" lang="en-US" altLang="en-US" sz="1400" b="0" i="0" u="none" strike="noStrike" cap="none" normalizeH="0" baseline="0" dirty="0" err="1">
                <a:ln>
                  <a:noFill/>
                </a:ln>
                <a:solidFill>
                  <a:srgbClr val="FFC66D"/>
                </a:solidFill>
                <a:effectLst/>
                <a:latin typeface="JetBrains Mono"/>
              </a:rPr>
              <a:t>findSum</a:t>
            </a:r>
            <a:r>
              <a:rPr kumimoji="0" lang="en-US" altLang="en-US" sz="1400" b="0" i="0" u="none" strike="noStrike" cap="none" normalizeH="0" baseline="0" dirty="0">
                <a:ln>
                  <a:noFill/>
                </a:ln>
                <a:solidFill>
                  <a:srgbClr val="A9B7C6"/>
                </a:solidFill>
                <a:effectLst/>
                <a:latin typeface="JetBrains Mono"/>
              </a:rPr>
              <a:t>(Integer n) {</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int </a:t>
            </a:r>
            <a:r>
              <a:rPr kumimoji="0" lang="en-US" altLang="en-US" sz="1400" b="0" i="0" u="none" strike="noStrike" cap="none" normalizeH="0" baseline="0" dirty="0">
                <a:ln>
                  <a:noFill/>
                </a:ln>
                <a:solidFill>
                  <a:srgbClr val="A9B7C6"/>
                </a:solidFill>
                <a:effectLst/>
                <a:latin typeface="JetBrains Mono"/>
              </a:rPr>
              <a:t>sum = </a:t>
            </a:r>
            <a:r>
              <a:rPr kumimoji="0" lang="en-US" altLang="en-US" sz="1400" b="0" i="0" u="none" strike="noStrike" cap="none" normalizeH="0" baseline="0" dirty="0">
                <a:ln>
                  <a:noFill/>
                </a:ln>
                <a:solidFill>
                  <a:srgbClr val="6897BB"/>
                </a:solidFill>
                <a:effectLst/>
                <a:latin typeface="JetBrains Mono"/>
              </a:rPr>
              <a:t>0</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for</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CC7832"/>
                </a:solidFill>
                <a:effectLst/>
                <a:latin typeface="JetBrains Mono"/>
              </a:rPr>
              <a:t>int </a:t>
            </a:r>
            <a:r>
              <a:rPr kumimoji="0" lang="en-US" altLang="en-US" sz="1400" b="0" i="0" u="none" strike="noStrike" cap="none" normalizeH="0" baseline="0" dirty="0" err="1">
                <a:ln>
                  <a:noFill/>
                </a:ln>
                <a:solidFill>
                  <a:srgbClr val="A9B7C6"/>
                </a:solidFill>
                <a:effectLst/>
                <a:latin typeface="JetBrains Mono"/>
              </a:rPr>
              <a:t>i</a:t>
            </a:r>
            <a:r>
              <a:rPr kumimoji="0" lang="en-US" altLang="en-US" sz="1400" b="0" i="0" u="none" strike="noStrike" cap="none" normalizeH="0" baseline="0" dirty="0">
                <a:ln>
                  <a:noFill/>
                </a:ln>
                <a:solidFill>
                  <a:srgbClr val="A9B7C6"/>
                </a:solidFill>
                <a:effectLst/>
                <a:latin typeface="JetBrains Mono"/>
              </a:rPr>
              <a:t> = </a:t>
            </a:r>
            <a:r>
              <a:rPr kumimoji="0" lang="en-US" altLang="en-US" sz="1400" b="0" i="0" u="none" strike="noStrike" cap="none" normalizeH="0" baseline="0" dirty="0">
                <a:ln>
                  <a:noFill/>
                </a:ln>
                <a:solidFill>
                  <a:srgbClr val="6897BB"/>
                </a:solidFill>
                <a:effectLst/>
                <a:latin typeface="JetBrains Mono"/>
              </a:rPr>
              <a:t>1</a:t>
            </a:r>
            <a:r>
              <a:rPr kumimoji="0" lang="en-US" altLang="en-US" sz="1400" b="0" i="0" u="none" strike="noStrike" cap="none" normalizeH="0" baseline="0" dirty="0">
                <a:ln>
                  <a:noFill/>
                </a:ln>
                <a:solidFill>
                  <a:srgbClr val="CC7832"/>
                </a:solidFill>
                <a:effectLst/>
                <a:latin typeface="JetBrains Mono"/>
              </a:rPr>
              <a:t>; </a:t>
            </a:r>
            <a:r>
              <a:rPr kumimoji="0" lang="en-US" altLang="en-US" sz="1400" b="0" i="0" u="none" strike="noStrike" cap="none" normalizeH="0" baseline="0" dirty="0" err="1">
                <a:ln>
                  <a:noFill/>
                </a:ln>
                <a:solidFill>
                  <a:srgbClr val="A9B7C6"/>
                </a:solidFill>
                <a:effectLst/>
                <a:latin typeface="JetBrains Mono"/>
              </a:rPr>
              <a:t>i</a:t>
            </a:r>
            <a:r>
              <a:rPr kumimoji="0" lang="en-US" altLang="en-US" sz="1400" b="0" i="0" u="none" strike="noStrike" cap="none" normalizeH="0" baseline="0" dirty="0">
                <a:ln>
                  <a:noFill/>
                </a:ln>
                <a:solidFill>
                  <a:srgbClr val="A9B7C6"/>
                </a:solidFill>
                <a:effectLst/>
                <a:latin typeface="JetBrains Mono"/>
              </a:rPr>
              <a:t> &lt;= n</a:t>
            </a:r>
            <a:r>
              <a:rPr kumimoji="0" lang="en-US" altLang="en-US" sz="1400" b="0" i="0" u="none" strike="noStrike" cap="none" normalizeH="0" baseline="0" dirty="0">
                <a:ln>
                  <a:noFill/>
                </a:ln>
                <a:solidFill>
                  <a:srgbClr val="CC7832"/>
                </a:solidFill>
                <a:effectLst/>
                <a:latin typeface="JetBrains Mono"/>
              </a:rPr>
              <a:t>; </a:t>
            </a:r>
            <a:r>
              <a:rPr kumimoji="0" lang="en-US" altLang="en-US" sz="1400" b="0" i="0" u="none" strike="noStrike" cap="none" normalizeH="0" baseline="0" dirty="0" err="1">
                <a:ln>
                  <a:noFill/>
                </a:ln>
                <a:solidFill>
                  <a:srgbClr val="A9B7C6"/>
                </a:solidFill>
                <a:effectLst/>
                <a:latin typeface="JetBrains Mono"/>
              </a:rPr>
              <a:t>i</a:t>
            </a:r>
            <a:r>
              <a:rPr kumimoji="0" lang="en-US" altLang="en-US" sz="1400" b="0" i="0" u="none" strike="noStrike" cap="none" normalizeH="0" baseline="0" dirty="0">
                <a:ln>
                  <a:noFill/>
                </a:ln>
                <a:solidFill>
                  <a:srgbClr val="A9B7C6"/>
                </a:solidFill>
                <a:effectLst/>
                <a:latin typeface="JetBrains Mono"/>
              </a:rPr>
              <a:t>++) {</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sum = sum + </a:t>
            </a:r>
            <a:r>
              <a:rPr kumimoji="0" lang="en-US" altLang="en-US" sz="1400" b="0" i="0" u="none" strike="noStrike" cap="none" normalizeH="0" baseline="0" dirty="0" err="1">
                <a:ln>
                  <a:noFill/>
                </a:ln>
                <a:solidFill>
                  <a:srgbClr val="A9B7C6"/>
                </a:solidFill>
                <a:effectLst/>
                <a:latin typeface="JetBrains Mono"/>
              </a:rPr>
              <a:t>i</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a:t>
            </a: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return </a:t>
            </a:r>
            <a:r>
              <a:rPr kumimoji="0" lang="en-US" altLang="en-US" sz="1400" b="0" i="0" u="none" strike="noStrike" cap="none" normalizeH="0" baseline="0" dirty="0">
                <a:ln>
                  <a:noFill/>
                </a:ln>
                <a:solidFill>
                  <a:srgbClr val="A9B7C6"/>
                </a:solidFill>
                <a:effectLst/>
                <a:latin typeface="JetBrains Mono"/>
              </a:rPr>
              <a:t>sum</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232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6;p77">
            <a:extLst>
              <a:ext uri="{FF2B5EF4-FFF2-40B4-BE49-F238E27FC236}">
                <a16:creationId xmlns:a16="http://schemas.microsoft.com/office/drawing/2014/main" id="{AFA70A70-8598-E7D5-5735-0226644C3173}"/>
              </a:ext>
            </a:extLst>
          </p:cNvPr>
          <p:cNvSpPr txBox="1"/>
          <p:nvPr/>
        </p:nvSpPr>
        <p:spPr>
          <a:xfrm>
            <a:off x="692150" y="452918"/>
            <a:ext cx="10814050"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000" b="1" dirty="0">
                <a:solidFill>
                  <a:schemeClr val="accent1"/>
                </a:solidFill>
                <a:latin typeface="Open Sans"/>
                <a:ea typeface="Open Sans"/>
                <a:cs typeface="Open Sans"/>
                <a:sym typeface="Open Sans"/>
              </a:rPr>
              <a:t>Time Complexity</a:t>
            </a:r>
            <a:endParaRPr sz="4000" b="1" dirty="0">
              <a:solidFill>
                <a:schemeClr val="accent1"/>
              </a:solidFill>
              <a:latin typeface="Open Sans"/>
              <a:ea typeface="Open Sans"/>
              <a:cs typeface="Open Sans"/>
              <a:sym typeface="Open Sans"/>
            </a:endParaRPr>
          </a:p>
        </p:txBody>
      </p:sp>
      <p:sp>
        <p:nvSpPr>
          <p:cNvPr id="3" name="Google Shape;658;p77">
            <a:extLst>
              <a:ext uri="{FF2B5EF4-FFF2-40B4-BE49-F238E27FC236}">
                <a16:creationId xmlns:a16="http://schemas.microsoft.com/office/drawing/2014/main" id="{23F8CA33-974D-A71D-AEB7-0DDBFA222275}"/>
              </a:ext>
            </a:extLst>
          </p:cNvPr>
          <p:cNvSpPr>
            <a:spLocks/>
          </p:cNvSpPr>
          <p:nvPr/>
        </p:nvSpPr>
        <p:spPr>
          <a:xfrm>
            <a:off x="692150" y="1514376"/>
            <a:ext cx="10814050" cy="830956"/>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Wingdings" panose="05000000000000000000" pitchFamily="2" charset="2"/>
              <a:buChar char="§"/>
            </a:pPr>
            <a:r>
              <a:rPr lang="en-GB" sz="1600" dirty="0">
                <a:effectLst/>
                <a:latin typeface="Open Sans" panose="020B0606030504020204" pitchFamily="34" charset="0"/>
                <a:ea typeface="Open Sans" panose="020B0606030504020204" pitchFamily="34" charset="0"/>
                <a:cs typeface="Open Sans" panose="020B0606030504020204" pitchFamily="34" charset="0"/>
              </a:rPr>
              <a:t>The amount of time taken by algorithm to run</a:t>
            </a:r>
          </a:p>
          <a:p>
            <a:pPr marL="285750" indent="-285750">
              <a:lnSpc>
                <a:spcPct val="150000"/>
              </a:lnSpc>
              <a:buFont typeface="Wingdings" panose="05000000000000000000" pitchFamily="2" charset="2"/>
              <a:buChar char="§"/>
            </a:pPr>
            <a:r>
              <a:rPr lang="en-GB" sz="1600" dirty="0">
                <a:latin typeface="Open Sans" panose="020B0606030504020204" pitchFamily="34" charset="0"/>
                <a:ea typeface="Open Sans" panose="020B0606030504020204" pitchFamily="34" charset="0"/>
                <a:cs typeface="Open Sans" panose="020B0606030504020204" pitchFamily="34" charset="0"/>
              </a:rPr>
              <a:t>The input processes by an algorithm helps in determining the time complexity </a:t>
            </a:r>
            <a:endParaRPr lang="en-GB" sz="1600" dirty="0">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06544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6;p77">
            <a:extLst>
              <a:ext uri="{FF2B5EF4-FFF2-40B4-BE49-F238E27FC236}">
                <a16:creationId xmlns:a16="http://schemas.microsoft.com/office/drawing/2014/main" id="{AFA70A70-8598-E7D5-5735-0226644C3173}"/>
              </a:ext>
            </a:extLst>
          </p:cNvPr>
          <p:cNvSpPr txBox="1"/>
          <p:nvPr/>
        </p:nvSpPr>
        <p:spPr>
          <a:xfrm>
            <a:off x="692150" y="452918"/>
            <a:ext cx="10814050"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000" b="1" dirty="0">
                <a:solidFill>
                  <a:schemeClr val="accent1"/>
                </a:solidFill>
                <a:latin typeface="Open Sans"/>
                <a:ea typeface="Open Sans"/>
                <a:cs typeface="Open Sans"/>
                <a:sym typeface="Open Sans"/>
              </a:rPr>
              <a:t>Space Complexity</a:t>
            </a:r>
            <a:endParaRPr sz="4000" b="1" dirty="0">
              <a:solidFill>
                <a:schemeClr val="accent1"/>
              </a:solidFill>
              <a:latin typeface="Open Sans"/>
              <a:ea typeface="Open Sans"/>
              <a:cs typeface="Open Sans"/>
              <a:sym typeface="Open Sans"/>
            </a:endParaRPr>
          </a:p>
        </p:txBody>
      </p:sp>
      <p:sp>
        <p:nvSpPr>
          <p:cNvPr id="3" name="Google Shape;658;p77">
            <a:extLst>
              <a:ext uri="{FF2B5EF4-FFF2-40B4-BE49-F238E27FC236}">
                <a16:creationId xmlns:a16="http://schemas.microsoft.com/office/drawing/2014/main" id="{23F8CA33-974D-A71D-AEB7-0DDBFA222275}"/>
              </a:ext>
            </a:extLst>
          </p:cNvPr>
          <p:cNvSpPr>
            <a:spLocks/>
          </p:cNvSpPr>
          <p:nvPr/>
        </p:nvSpPr>
        <p:spPr>
          <a:xfrm>
            <a:off x="692150" y="1514376"/>
            <a:ext cx="10814050" cy="830956"/>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Wingdings" panose="05000000000000000000" pitchFamily="2" charset="2"/>
              <a:buChar char="§"/>
            </a:pPr>
            <a:r>
              <a:rPr lang="en-GB" sz="1600" dirty="0">
                <a:effectLst/>
                <a:latin typeface="Open Sans" panose="020B0606030504020204" pitchFamily="34" charset="0"/>
                <a:ea typeface="Open Sans" panose="020B0606030504020204" pitchFamily="34" charset="0"/>
                <a:cs typeface="Open Sans" panose="020B0606030504020204" pitchFamily="34" charset="0"/>
              </a:rPr>
              <a:t>The amount of memory or space taken by the algorithm to run</a:t>
            </a:r>
          </a:p>
          <a:p>
            <a:pPr marL="285750" indent="-285750">
              <a:lnSpc>
                <a:spcPct val="150000"/>
              </a:lnSpc>
              <a:buFont typeface="Wingdings" panose="05000000000000000000" pitchFamily="2" charset="2"/>
              <a:buChar char="§"/>
            </a:pPr>
            <a:r>
              <a:rPr lang="en-GB" sz="1600" dirty="0">
                <a:latin typeface="Open Sans" panose="020B0606030504020204" pitchFamily="34" charset="0"/>
                <a:ea typeface="Open Sans" panose="020B0606030504020204" pitchFamily="34" charset="0"/>
                <a:cs typeface="Open Sans" panose="020B0606030504020204" pitchFamily="34" charset="0"/>
              </a:rPr>
              <a:t>The memory required to process the input by an algorithm helps in determining the space complexity </a:t>
            </a:r>
            <a:endParaRPr lang="en-GB" sz="1600" dirty="0">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22511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6;p77">
            <a:extLst>
              <a:ext uri="{FF2B5EF4-FFF2-40B4-BE49-F238E27FC236}">
                <a16:creationId xmlns:a16="http://schemas.microsoft.com/office/drawing/2014/main" id="{AFA70A70-8598-E7D5-5735-0226644C3173}"/>
              </a:ext>
            </a:extLst>
          </p:cNvPr>
          <p:cNvSpPr txBox="1"/>
          <p:nvPr/>
        </p:nvSpPr>
        <p:spPr>
          <a:xfrm>
            <a:off x="692150" y="452918"/>
            <a:ext cx="10814050"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000" b="1" dirty="0">
                <a:solidFill>
                  <a:schemeClr val="accent1"/>
                </a:solidFill>
                <a:latin typeface="Open Sans"/>
                <a:ea typeface="Open Sans"/>
                <a:cs typeface="Open Sans"/>
                <a:sym typeface="Open Sans"/>
              </a:rPr>
              <a:t>Asymptotic Analysis</a:t>
            </a:r>
            <a:endParaRPr sz="4000" b="1" dirty="0">
              <a:solidFill>
                <a:schemeClr val="accent1"/>
              </a:solidFill>
              <a:latin typeface="Open Sans"/>
              <a:ea typeface="Open Sans"/>
              <a:cs typeface="Open Sans"/>
              <a:sym typeface="Open Sans"/>
            </a:endParaRPr>
          </a:p>
        </p:txBody>
      </p:sp>
      <p:sp>
        <p:nvSpPr>
          <p:cNvPr id="3" name="Google Shape;658;p77">
            <a:extLst>
              <a:ext uri="{FF2B5EF4-FFF2-40B4-BE49-F238E27FC236}">
                <a16:creationId xmlns:a16="http://schemas.microsoft.com/office/drawing/2014/main" id="{23F8CA33-974D-A71D-AEB7-0DDBFA222275}"/>
              </a:ext>
            </a:extLst>
          </p:cNvPr>
          <p:cNvSpPr>
            <a:spLocks/>
          </p:cNvSpPr>
          <p:nvPr/>
        </p:nvSpPr>
        <p:spPr>
          <a:xfrm>
            <a:off x="692150" y="1514376"/>
            <a:ext cx="10814050" cy="2677616"/>
          </a:xfrm>
          <a:prstGeom prst="rect">
            <a:avLst/>
          </a:prstGeom>
          <a:noFill/>
          <a:ln>
            <a:noFill/>
          </a:ln>
        </p:spPr>
        <p:txBody>
          <a:bodyPr spcFirstLastPara="1" wrap="square" lIns="91425" tIns="45700" rIns="91425" bIns="45700" anchor="t" anchorCtr="0">
            <a:spAutoFit/>
          </a:bodyPr>
          <a:lstStyle/>
          <a:p>
            <a:pPr>
              <a:lnSpc>
                <a:spcPct val="150000"/>
              </a:lnSpc>
            </a:pPr>
            <a:r>
              <a:rPr lang="en-GB" sz="1600" dirty="0">
                <a:effectLst/>
                <a:latin typeface="Open Sans" panose="020B0606030504020204" pitchFamily="34" charset="0"/>
                <a:ea typeface="Open Sans" panose="020B0606030504020204" pitchFamily="34" charset="0"/>
                <a:cs typeface="Open Sans" panose="020B0606030504020204" pitchFamily="34" charset="0"/>
              </a:rPr>
              <a:t>Asymptotic analysis of an algorithm refers to defining the mathematical foundation of its run-time performance. Using the asymptotic analysis, we can very well conclude the best case, average case and worst case scenario of an algorithm.</a:t>
            </a:r>
          </a:p>
          <a:p>
            <a:pPr>
              <a:lnSpc>
                <a:spcPct val="150000"/>
              </a:lnSpc>
            </a:pPr>
            <a:endParaRPr lang="en-GB" sz="16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GB" sz="1600" dirty="0">
                <a:effectLst/>
                <a:latin typeface="Open Sans" panose="020B0606030504020204" pitchFamily="34" charset="0"/>
                <a:ea typeface="Open Sans" panose="020B0606030504020204" pitchFamily="34" charset="0"/>
                <a:cs typeface="Open Sans" panose="020B0606030504020204" pitchFamily="34" charset="0"/>
              </a:rPr>
              <a:t>Using asymptotic analysis we don’t measure actual running time of algorithm.</a:t>
            </a:r>
          </a:p>
          <a:p>
            <a:pPr>
              <a:lnSpc>
                <a:spcPct val="150000"/>
              </a:lnSpc>
            </a:pPr>
            <a:endParaRPr lang="en-GB" sz="1600" dirty="0">
              <a:effectLst/>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GB" sz="1600" dirty="0">
                <a:latin typeface="Open Sans" panose="020B0606030504020204" pitchFamily="34" charset="0"/>
                <a:ea typeface="Open Sans" panose="020B0606030504020204" pitchFamily="34" charset="0"/>
                <a:cs typeface="Open Sans" panose="020B0606030504020204" pitchFamily="34" charset="0"/>
              </a:rPr>
              <a:t>It helps in determining how time and space taken by algorithm increases with input size</a:t>
            </a:r>
            <a:endParaRPr lang="en-GB" sz="1600" dirty="0">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85535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6;p77">
            <a:extLst>
              <a:ext uri="{FF2B5EF4-FFF2-40B4-BE49-F238E27FC236}">
                <a16:creationId xmlns:a16="http://schemas.microsoft.com/office/drawing/2014/main" id="{AFA70A70-8598-E7D5-5735-0226644C3173}"/>
              </a:ext>
            </a:extLst>
          </p:cNvPr>
          <p:cNvSpPr txBox="1"/>
          <p:nvPr/>
        </p:nvSpPr>
        <p:spPr>
          <a:xfrm>
            <a:off x="692150" y="452918"/>
            <a:ext cx="10814050"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000" b="1" dirty="0">
                <a:solidFill>
                  <a:schemeClr val="accent1"/>
                </a:solidFill>
                <a:latin typeface="Open Sans"/>
                <a:ea typeface="Open Sans"/>
                <a:cs typeface="Open Sans"/>
                <a:sym typeface="Open Sans"/>
              </a:rPr>
              <a:t>Asymptotic Notations</a:t>
            </a:r>
            <a:endParaRPr sz="4000" b="1" dirty="0">
              <a:solidFill>
                <a:schemeClr val="accent1"/>
              </a:solidFill>
              <a:latin typeface="Open Sans"/>
              <a:ea typeface="Open Sans"/>
              <a:cs typeface="Open Sans"/>
              <a:sym typeface="Open Sans"/>
            </a:endParaRPr>
          </a:p>
        </p:txBody>
      </p:sp>
      <p:sp>
        <p:nvSpPr>
          <p:cNvPr id="3" name="Google Shape;658;p77">
            <a:extLst>
              <a:ext uri="{FF2B5EF4-FFF2-40B4-BE49-F238E27FC236}">
                <a16:creationId xmlns:a16="http://schemas.microsoft.com/office/drawing/2014/main" id="{23F8CA33-974D-A71D-AEB7-0DDBFA222275}"/>
              </a:ext>
            </a:extLst>
          </p:cNvPr>
          <p:cNvSpPr>
            <a:spLocks/>
          </p:cNvSpPr>
          <p:nvPr/>
        </p:nvSpPr>
        <p:spPr>
          <a:xfrm>
            <a:off x="692150" y="1514376"/>
            <a:ext cx="10814050" cy="4247276"/>
          </a:xfrm>
          <a:prstGeom prst="rect">
            <a:avLst/>
          </a:prstGeom>
          <a:noFill/>
          <a:ln>
            <a:noFill/>
          </a:ln>
        </p:spPr>
        <p:txBody>
          <a:bodyPr spcFirstLastPara="1" wrap="square" lIns="91425" tIns="45700" rIns="91425" bIns="45700" anchor="t" anchorCtr="0">
            <a:spAutoFit/>
          </a:bodyPr>
          <a:lstStyle/>
          <a:p>
            <a:pPr>
              <a:lnSpc>
                <a:spcPct val="150000"/>
              </a:lnSpc>
            </a:pPr>
            <a:r>
              <a:rPr lang="en-GB" sz="1200" dirty="0">
                <a:effectLst/>
                <a:latin typeface="Open Sans" panose="020B0606030504020204" pitchFamily="34" charset="0"/>
                <a:ea typeface="Open Sans" panose="020B0606030504020204" pitchFamily="34" charset="0"/>
                <a:cs typeface="Open Sans" panose="020B0606030504020204" pitchFamily="34" charset="0"/>
              </a:rPr>
              <a:t>Asymptotic notations are the mathematical tools used to describe the running time of an algorithm in terms of input size .</a:t>
            </a:r>
          </a:p>
          <a:p>
            <a:pPr>
              <a:lnSpc>
                <a:spcPct val="150000"/>
              </a:lnSpc>
            </a:pPr>
            <a:endParaRPr lang="en-GB" sz="12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GB" sz="1200" dirty="0">
                <a:effectLst/>
                <a:latin typeface="Open Sans" panose="020B0606030504020204" pitchFamily="34" charset="0"/>
                <a:ea typeface="Open Sans" panose="020B0606030504020204" pitchFamily="34" charset="0"/>
                <a:cs typeface="Open Sans" panose="020B0606030504020204" pitchFamily="34" charset="0"/>
              </a:rPr>
              <a:t>Asymptotic notations help us in determining </a:t>
            </a:r>
          </a:p>
          <a:p>
            <a:pPr marL="285750" indent="-285750">
              <a:lnSpc>
                <a:spcPct val="150000"/>
              </a:lnSpc>
              <a:buFont typeface="Wingdings" panose="05000000000000000000" pitchFamily="2" charset="2"/>
              <a:buChar char="§"/>
            </a:pPr>
            <a:r>
              <a:rPr lang="en-GB" sz="1200" dirty="0">
                <a:latin typeface="Open Sans" panose="020B0606030504020204" pitchFamily="34" charset="0"/>
                <a:ea typeface="Open Sans" panose="020B0606030504020204" pitchFamily="34" charset="0"/>
                <a:cs typeface="Open Sans" panose="020B0606030504020204" pitchFamily="34" charset="0"/>
              </a:rPr>
              <a:t>Omega </a:t>
            </a:r>
            <a:r>
              <a:rPr lang="el-GR" sz="1200" dirty="0">
                <a:latin typeface="Open Sans" panose="020B0606030504020204" pitchFamily="34" charset="0"/>
                <a:ea typeface="Open Sans" panose="020B0606030504020204" pitchFamily="34" charset="0"/>
                <a:cs typeface="Open Sans" panose="020B0606030504020204" pitchFamily="34" charset="0"/>
              </a:rPr>
              <a:t>Ω</a:t>
            </a:r>
            <a:r>
              <a:rPr lang="en-IN" sz="1200" dirty="0">
                <a:latin typeface="Open Sans" panose="020B0606030504020204" pitchFamily="34" charset="0"/>
                <a:ea typeface="Open Sans" panose="020B0606030504020204" pitchFamily="34" charset="0"/>
                <a:cs typeface="Open Sans" panose="020B0606030504020204" pitchFamily="34" charset="0"/>
              </a:rPr>
              <a:t> (Best Case)</a:t>
            </a:r>
            <a:endParaRPr lang="en-GB" sz="1200" dirty="0">
              <a:latin typeface="Open Sans" panose="020B0606030504020204" pitchFamily="34" charset="0"/>
              <a:ea typeface="Open Sans" panose="020B0606030504020204" pitchFamily="34" charset="0"/>
              <a:cs typeface="Open Sans" panose="020B0606030504020204" pitchFamily="34" charset="0"/>
            </a:endParaRPr>
          </a:p>
          <a:p>
            <a:pPr marL="742950" lvl="1" indent="-285750">
              <a:lnSpc>
                <a:spcPct val="150000"/>
              </a:lnSpc>
              <a:buFont typeface="Wingdings" panose="05000000000000000000" pitchFamily="2" charset="2"/>
              <a:buChar char="§"/>
            </a:pPr>
            <a:r>
              <a:rPr lang="en-GB" sz="1200" dirty="0">
                <a:latin typeface="Open Sans" panose="020B0606030504020204" pitchFamily="34" charset="0"/>
                <a:ea typeface="Open Sans" panose="020B0606030504020204" pitchFamily="34" charset="0"/>
                <a:cs typeface="Open Sans" panose="020B0606030504020204" pitchFamily="34" charset="0"/>
              </a:rPr>
              <a:t>lower bound of algorithm’s running time, </a:t>
            </a:r>
            <a:r>
              <a:rPr lang="en-GB" sz="1200" dirty="0" err="1">
                <a:latin typeface="Open Sans" panose="020B0606030504020204" pitchFamily="34" charset="0"/>
                <a:ea typeface="Open Sans" panose="020B0606030504020204" pitchFamily="34" charset="0"/>
                <a:cs typeface="Open Sans" panose="020B0606030504020204" pitchFamily="34" charset="0"/>
              </a:rPr>
              <a:t>i.e</a:t>
            </a:r>
            <a:r>
              <a:rPr lang="en-GB" sz="1200" dirty="0">
                <a:latin typeface="Open Sans" panose="020B0606030504020204" pitchFamily="34" charset="0"/>
                <a:ea typeface="Open Sans" panose="020B0606030504020204" pitchFamily="34" charset="0"/>
                <a:cs typeface="Open Sans" panose="020B0606030504020204" pitchFamily="34" charset="0"/>
              </a:rPr>
              <a:t> best amount of time an algorithm can take to complete.</a:t>
            </a:r>
          </a:p>
          <a:p>
            <a:pPr marL="742950" lvl="1" indent="-285750">
              <a:lnSpc>
                <a:spcPct val="150000"/>
              </a:lnSpc>
              <a:buFont typeface="Wingdings" panose="05000000000000000000" pitchFamily="2" charset="2"/>
              <a:buChar char="§"/>
            </a:pPr>
            <a:r>
              <a:rPr lang="en-GB" sz="1200" dirty="0">
                <a:latin typeface="Open Sans" panose="020B0606030504020204" pitchFamily="34" charset="0"/>
                <a:ea typeface="Open Sans" panose="020B0606030504020204" pitchFamily="34" charset="0"/>
                <a:cs typeface="Open Sans" panose="020B0606030504020204" pitchFamily="34" charset="0"/>
              </a:rPr>
              <a:t>Example, if we say certain algorithm takes 100 secs to complete the operation, so that 100 secs is the lower bound of that algorithm.</a:t>
            </a:r>
          </a:p>
          <a:p>
            <a:pPr marL="285750" indent="-285750">
              <a:lnSpc>
                <a:spcPct val="150000"/>
              </a:lnSpc>
              <a:buFont typeface="Wingdings" panose="05000000000000000000" pitchFamily="2" charset="2"/>
              <a:buChar char="§"/>
            </a:pPr>
            <a:r>
              <a:rPr lang="en-GB" sz="1200" dirty="0">
                <a:latin typeface="Open Sans" panose="020B0606030504020204" pitchFamily="34" charset="0"/>
                <a:ea typeface="Open Sans" panose="020B0606030504020204" pitchFamily="34" charset="0"/>
                <a:cs typeface="Open Sans" panose="020B0606030504020204" pitchFamily="34" charset="0"/>
              </a:rPr>
              <a:t>Big O (Worst Case)</a:t>
            </a:r>
          </a:p>
          <a:p>
            <a:pPr marL="742950" lvl="1" indent="-285750">
              <a:lnSpc>
                <a:spcPct val="150000"/>
              </a:lnSpc>
              <a:buFont typeface="Wingdings" panose="05000000000000000000" pitchFamily="2" charset="2"/>
              <a:buChar char="§"/>
            </a:pPr>
            <a:r>
              <a:rPr lang="en-GB" sz="1200" dirty="0">
                <a:latin typeface="Open Sans" panose="020B0606030504020204" pitchFamily="34" charset="0"/>
                <a:ea typeface="Open Sans" panose="020B0606030504020204" pitchFamily="34" charset="0"/>
                <a:cs typeface="Open Sans" panose="020B0606030504020204" pitchFamily="34" charset="0"/>
              </a:rPr>
              <a:t>It is the upper bound of an algorithm running time, it means for any given input longest amount of time an algorithm can take to complete.</a:t>
            </a:r>
          </a:p>
          <a:p>
            <a:pPr marL="742950" lvl="1" indent="-285750">
              <a:lnSpc>
                <a:spcPct val="150000"/>
              </a:lnSpc>
              <a:buFont typeface="Wingdings" panose="05000000000000000000" pitchFamily="2" charset="2"/>
              <a:buChar char="§"/>
            </a:pPr>
            <a:r>
              <a:rPr lang="en-GB" sz="1200" dirty="0">
                <a:latin typeface="Open Sans" panose="020B0606030504020204" pitchFamily="34" charset="0"/>
                <a:ea typeface="Open Sans" panose="020B0606030504020204" pitchFamily="34" charset="0"/>
                <a:cs typeface="Open Sans" panose="020B0606030504020204" pitchFamily="34" charset="0"/>
              </a:rPr>
              <a:t>Example, if we say certain algorithm takes 100 secs as longest amount of time, so 100 secs will be upper bound of that algorithm. The algorithm can take less than 100 secs but it will not take more than 100 secs. </a:t>
            </a:r>
          </a:p>
          <a:p>
            <a:pPr marL="285750" indent="-285750">
              <a:lnSpc>
                <a:spcPct val="150000"/>
              </a:lnSpc>
              <a:buFont typeface="Wingdings" panose="05000000000000000000" pitchFamily="2" charset="2"/>
              <a:buChar char="§"/>
            </a:pPr>
            <a:r>
              <a:rPr lang="en-GB" sz="1200" dirty="0">
                <a:latin typeface="Open Sans" panose="020B0606030504020204" pitchFamily="34" charset="0"/>
                <a:ea typeface="Open Sans" panose="020B0606030504020204" pitchFamily="34" charset="0"/>
                <a:cs typeface="Open Sans" panose="020B0606030504020204" pitchFamily="34" charset="0"/>
              </a:rPr>
              <a:t>Theta </a:t>
            </a:r>
            <a:r>
              <a:rPr lang="el-GR" sz="1200" dirty="0">
                <a:latin typeface="Open Sans" panose="020B0606030504020204" pitchFamily="34" charset="0"/>
                <a:ea typeface="Open Sans" panose="020B0606030504020204" pitchFamily="34" charset="0"/>
                <a:cs typeface="Open Sans" panose="020B0606030504020204" pitchFamily="34" charset="0"/>
              </a:rPr>
              <a:t>Θ</a:t>
            </a:r>
            <a:r>
              <a:rPr lang="en-IN" sz="1200" dirty="0">
                <a:latin typeface="Open Sans" panose="020B0606030504020204" pitchFamily="34" charset="0"/>
                <a:ea typeface="Open Sans" panose="020B0606030504020204" pitchFamily="34" charset="0"/>
                <a:cs typeface="Open Sans" panose="020B0606030504020204" pitchFamily="34" charset="0"/>
              </a:rPr>
              <a:t> (Average Case)</a:t>
            </a:r>
          </a:p>
          <a:p>
            <a:pPr marL="742950" lvl="1" indent="-285750">
              <a:lnSpc>
                <a:spcPct val="150000"/>
              </a:lnSpc>
              <a:buFont typeface="Wingdings" panose="05000000000000000000" pitchFamily="2" charset="2"/>
              <a:buChar char="§"/>
            </a:pPr>
            <a:r>
              <a:rPr lang="en-IN" sz="1200" dirty="0">
                <a:latin typeface="Open Sans" panose="020B0606030504020204" pitchFamily="34" charset="0"/>
                <a:ea typeface="Open Sans" panose="020B0606030504020204" pitchFamily="34" charset="0"/>
                <a:cs typeface="Open Sans" panose="020B0606030504020204" pitchFamily="34" charset="0"/>
              </a:rPr>
              <a:t>This notation express both upper and lower bound of an algorithm running time, </a:t>
            </a:r>
            <a:r>
              <a:rPr lang="en-IN" sz="1200" dirty="0" err="1">
                <a:latin typeface="Open Sans" panose="020B0606030504020204" pitchFamily="34" charset="0"/>
                <a:ea typeface="Open Sans" panose="020B0606030504020204" pitchFamily="34" charset="0"/>
                <a:cs typeface="Open Sans" panose="020B0606030504020204" pitchFamily="34" charset="0"/>
              </a:rPr>
              <a:t>i.e</a:t>
            </a:r>
            <a:r>
              <a:rPr lang="en-IN" sz="1200" dirty="0">
                <a:latin typeface="Open Sans" panose="020B0606030504020204" pitchFamily="34" charset="0"/>
                <a:ea typeface="Open Sans" panose="020B0606030504020204" pitchFamily="34" charset="0"/>
                <a:cs typeface="Open Sans" panose="020B0606030504020204" pitchFamily="34" charset="0"/>
              </a:rPr>
              <a:t> for any given input this notation determines average amount of time an algorithm can take to complete</a:t>
            </a:r>
          </a:p>
          <a:p>
            <a:pPr marL="742950" lvl="1" indent="-285750">
              <a:lnSpc>
                <a:spcPct val="150000"/>
              </a:lnSpc>
              <a:buFont typeface="Wingdings" panose="05000000000000000000" pitchFamily="2" charset="2"/>
              <a:buChar char="§"/>
            </a:pPr>
            <a:r>
              <a:rPr lang="en-IN" sz="1200" dirty="0">
                <a:latin typeface="Open Sans" panose="020B0606030504020204" pitchFamily="34" charset="0"/>
                <a:ea typeface="Open Sans" panose="020B0606030504020204" pitchFamily="34" charset="0"/>
                <a:cs typeface="Open Sans" panose="020B0606030504020204" pitchFamily="34" charset="0"/>
              </a:rPr>
              <a:t>Example, if we run certain algorithm and it takes 100 secs for first run 120 secs for second run, 110 for third run and so on. So, theta notation gives an average of running time of that algorithm.  </a:t>
            </a:r>
          </a:p>
        </p:txBody>
      </p:sp>
    </p:spTree>
    <p:extLst>
      <p:ext uri="{BB962C8B-B14F-4D97-AF65-F5344CB8AC3E}">
        <p14:creationId xmlns:p14="http://schemas.microsoft.com/office/powerpoint/2010/main" val="221365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6;p77">
            <a:extLst>
              <a:ext uri="{FF2B5EF4-FFF2-40B4-BE49-F238E27FC236}">
                <a16:creationId xmlns:a16="http://schemas.microsoft.com/office/drawing/2014/main" id="{AFA70A70-8598-E7D5-5735-0226644C3173}"/>
              </a:ext>
            </a:extLst>
          </p:cNvPr>
          <p:cNvSpPr txBox="1"/>
          <p:nvPr/>
        </p:nvSpPr>
        <p:spPr>
          <a:xfrm>
            <a:off x="692150" y="452918"/>
            <a:ext cx="10814050"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000" b="1" dirty="0">
                <a:solidFill>
                  <a:schemeClr val="accent1"/>
                </a:solidFill>
                <a:latin typeface="Open Sans"/>
                <a:ea typeface="Open Sans"/>
                <a:cs typeface="Open Sans"/>
                <a:sym typeface="Open Sans"/>
              </a:rPr>
              <a:t>Big O(O) Notation - Rules</a:t>
            </a:r>
            <a:endParaRPr sz="4000" b="1" dirty="0">
              <a:solidFill>
                <a:schemeClr val="accent1"/>
              </a:solidFill>
              <a:latin typeface="Open Sans"/>
              <a:ea typeface="Open Sans"/>
              <a:cs typeface="Open Sans"/>
              <a:sym typeface="Open Sans"/>
            </a:endParaRPr>
          </a:p>
        </p:txBody>
      </p:sp>
      <p:sp>
        <p:nvSpPr>
          <p:cNvPr id="3" name="Google Shape;658;p77">
            <a:extLst>
              <a:ext uri="{FF2B5EF4-FFF2-40B4-BE49-F238E27FC236}">
                <a16:creationId xmlns:a16="http://schemas.microsoft.com/office/drawing/2014/main" id="{23F8CA33-974D-A71D-AEB7-0DDBFA222275}"/>
              </a:ext>
            </a:extLst>
          </p:cNvPr>
          <p:cNvSpPr>
            <a:spLocks/>
          </p:cNvSpPr>
          <p:nvPr/>
        </p:nvSpPr>
        <p:spPr>
          <a:xfrm>
            <a:off x="692150" y="1514376"/>
            <a:ext cx="10814050" cy="2585283"/>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Wingdings" panose="05000000000000000000" pitchFamily="2" charset="2"/>
              <a:buChar char="§"/>
            </a:pPr>
            <a:r>
              <a:rPr lang="en-IN" sz="1200" dirty="0">
                <a:latin typeface="Open Sans" panose="020B0606030504020204" pitchFamily="34" charset="0"/>
                <a:ea typeface="Open Sans" panose="020B0606030504020204" pitchFamily="34" charset="0"/>
                <a:cs typeface="Open Sans" panose="020B0606030504020204" pitchFamily="34" charset="0"/>
              </a:rPr>
              <a:t>It’s a single processor </a:t>
            </a:r>
          </a:p>
          <a:p>
            <a:pPr marL="285750" indent="-285750">
              <a:lnSpc>
                <a:spcPct val="150000"/>
              </a:lnSpc>
              <a:buFont typeface="Wingdings" panose="05000000000000000000" pitchFamily="2" charset="2"/>
              <a:buChar char="§"/>
            </a:pPr>
            <a:r>
              <a:rPr lang="en-IN" sz="1200" dirty="0">
                <a:latin typeface="Open Sans" panose="020B0606030504020204" pitchFamily="34" charset="0"/>
                <a:ea typeface="Open Sans" panose="020B0606030504020204" pitchFamily="34" charset="0"/>
                <a:cs typeface="Open Sans" panose="020B0606030504020204" pitchFamily="34" charset="0"/>
              </a:rPr>
              <a:t>It performs sequential execution of statements </a:t>
            </a:r>
          </a:p>
          <a:p>
            <a:pPr marL="285750" indent="-285750">
              <a:lnSpc>
                <a:spcPct val="150000"/>
              </a:lnSpc>
              <a:buFont typeface="Wingdings" panose="05000000000000000000" pitchFamily="2" charset="2"/>
              <a:buChar char="§"/>
            </a:pPr>
            <a:r>
              <a:rPr lang="en-IN" sz="1200" dirty="0">
                <a:latin typeface="Open Sans" panose="020B0606030504020204" pitchFamily="34" charset="0"/>
                <a:ea typeface="Open Sans" panose="020B0606030504020204" pitchFamily="34" charset="0"/>
                <a:cs typeface="Open Sans" panose="020B0606030504020204" pitchFamily="34" charset="0"/>
              </a:rPr>
              <a:t>Assignment operation takes 1 unit of time</a:t>
            </a:r>
          </a:p>
          <a:p>
            <a:pPr marL="285750" indent="-285750">
              <a:lnSpc>
                <a:spcPct val="150000"/>
              </a:lnSpc>
              <a:buFont typeface="Wingdings" panose="05000000000000000000" pitchFamily="2" charset="2"/>
              <a:buChar char="§"/>
            </a:pPr>
            <a:r>
              <a:rPr lang="en-IN" sz="1200" dirty="0">
                <a:latin typeface="Open Sans" panose="020B0606030504020204" pitchFamily="34" charset="0"/>
                <a:ea typeface="Open Sans" panose="020B0606030504020204" pitchFamily="34" charset="0"/>
                <a:cs typeface="Open Sans" panose="020B0606030504020204" pitchFamily="34" charset="0"/>
              </a:rPr>
              <a:t>Return statement takes in 1 unit of time</a:t>
            </a:r>
          </a:p>
          <a:p>
            <a:pPr marL="285750" indent="-285750">
              <a:lnSpc>
                <a:spcPct val="150000"/>
              </a:lnSpc>
              <a:buFont typeface="Wingdings" panose="05000000000000000000" pitchFamily="2" charset="2"/>
              <a:buChar char="§"/>
            </a:pPr>
            <a:r>
              <a:rPr lang="en-IN" sz="1200" dirty="0">
                <a:latin typeface="Open Sans" panose="020B0606030504020204" pitchFamily="34" charset="0"/>
                <a:ea typeface="Open Sans" panose="020B0606030504020204" pitchFamily="34" charset="0"/>
                <a:cs typeface="Open Sans" panose="020B0606030504020204" pitchFamily="34" charset="0"/>
              </a:rPr>
              <a:t>Arithmetical operation takes 1 unit of time</a:t>
            </a:r>
          </a:p>
          <a:p>
            <a:pPr marL="285750" indent="-285750">
              <a:lnSpc>
                <a:spcPct val="150000"/>
              </a:lnSpc>
              <a:buFont typeface="Wingdings" panose="05000000000000000000" pitchFamily="2" charset="2"/>
              <a:buChar char="§"/>
            </a:pPr>
            <a:r>
              <a:rPr lang="en-IN" sz="1200" dirty="0">
                <a:latin typeface="Open Sans" panose="020B0606030504020204" pitchFamily="34" charset="0"/>
                <a:ea typeface="Open Sans" panose="020B0606030504020204" pitchFamily="34" charset="0"/>
                <a:cs typeface="Open Sans" panose="020B0606030504020204" pitchFamily="34" charset="0"/>
              </a:rPr>
              <a:t>Logical operation takes 1 unit of time</a:t>
            </a:r>
          </a:p>
          <a:p>
            <a:pPr marL="285750" indent="-285750">
              <a:lnSpc>
                <a:spcPct val="150000"/>
              </a:lnSpc>
              <a:buFont typeface="Wingdings" panose="05000000000000000000" pitchFamily="2" charset="2"/>
              <a:buChar char="§"/>
            </a:pPr>
            <a:r>
              <a:rPr lang="en-IN" sz="1200" dirty="0">
                <a:latin typeface="Open Sans" panose="020B0606030504020204" pitchFamily="34" charset="0"/>
                <a:ea typeface="Open Sans" panose="020B0606030504020204" pitchFamily="34" charset="0"/>
                <a:cs typeface="Open Sans" panose="020B0606030504020204" pitchFamily="34" charset="0"/>
              </a:rPr>
              <a:t>Other small / single operation takes 1 unit of time</a:t>
            </a:r>
          </a:p>
          <a:p>
            <a:pPr marL="285750" indent="-285750">
              <a:lnSpc>
                <a:spcPct val="150000"/>
              </a:lnSpc>
              <a:buFont typeface="Wingdings" panose="05000000000000000000" pitchFamily="2" charset="2"/>
              <a:buChar char="§"/>
            </a:pPr>
            <a:r>
              <a:rPr lang="en-IN" sz="1200" dirty="0">
                <a:latin typeface="Open Sans" panose="020B0606030504020204" pitchFamily="34" charset="0"/>
                <a:ea typeface="Open Sans" panose="020B0606030504020204" pitchFamily="34" charset="0"/>
                <a:cs typeface="Open Sans" panose="020B0606030504020204" pitchFamily="34" charset="0"/>
              </a:rPr>
              <a:t>Drop lower order terms </a:t>
            </a:r>
          </a:p>
          <a:p>
            <a:pPr marL="285750" indent="-285750">
              <a:lnSpc>
                <a:spcPct val="150000"/>
              </a:lnSpc>
              <a:buFont typeface="Wingdings" panose="05000000000000000000" pitchFamily="2" charset="2"/>
              <a:buChar char="§"/>
            </a:pPr>
            <a:r>
              <a:rPr lang="en-IN" sz="1200" dirty="0">
                <a:latin typeface="Open Sans" panose="020B0606030504020204" pitchFamily="34" charset="0"/>
                <a:ea typeface="Open Sans" panose="020B0606030504020204" pitchFamily="34" charset="0"/>
                <a:cs typeface="Open Sans" panose="020B0606030504020204" pitchFamily="34" charset="0"/>
              </a:rPr>
              <a:t>Drop constant multipliers </a:t>
            </a:r>
          </a:p>
        </p:txBody>
      </p:sp>
    </p:spTree>
    <p:extLst>
      <p:ext uri="{BB962C8B-B14F-4D97-AF65-F5344CB8AC3E}">
        <p14:creationId xmlns:p14="http://schemas.microsoft.com/office/powerpoint/2010/main" val="869602313"/>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9302</TotalTime>
  <Words>1277</Words>
  <Application>Microsoft Office PowerPoint</Application>
  <PresentationFormat>Widescreen</PresentationFormat>
  <Paragraphs>138</Paragraphs>
  <Slides>16</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Calibri Light</vt:lpstr>
      <vt:lpstr>JetBrains Mono</vt:lpstr>
      <vt:lpstr>Lora</vt:lpstr>
      <vt:lpstr>Montserrat</vt:lpstr>
      <vt:lpstr>Open Sans</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Deebendu Kumar</dc:creator>
  <cp:lastModifiedBy>Deebendu Kumar</cp:lastModifiedBy>
  <cp:revision>342</cp:revision>
  <dcterms:created xsi:type="dcterms:W3CDTF">2021-11-01T07:46:03Z</dcterms:created>
  <dcterms:modified xsi:type="dcterms:W3CDTF">2023-05-25T12:07:24Z</dcterms:modified>
</cp:coreProperties>
</file>