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70" r:id="rId3"/>
    <p:sldId id="271" r:id="rId4"/>
    <p:sldId id="272" r:id="rId5"/>
    <p:sldId id="273" r:id="rId6"/>
    <p:sldId id="274"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2A8"/>
    <a:srgbClr val="525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107" d="100"/>
          <a:sy n="107" d="100"/>
        </p:scale>
        <p:origin x="612"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834866-747E-4759-9381-0C0CFEB90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4EB725B-7D31-4FF5-AC0F-F7DE72050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232A22-B755-4049-8957-D7C187C66F42}" type="datetimeFigureOut">
              <a:rPr lang="en-IN" smtClean="0"/>
              <a:t>25-05-2023</a:t>
            </a:fld>
            <a:endParaRPr lang="en-IN"/>
          </a:p>
        </p:txBody>
      </p:sp>
      <p:sp>
        <p:nvSpPr>
          <p:cNvPr id="4" name="Footer Placeholder 3">
            <a:extLst>
              <a:ext uri="{FF2B5EF4-FFF2-40B4-BE49-F238E27FC236}">
                <a16:creationId xmlns:a16="http://schemas.microsoft.com/office/drawing/2014/main" id="{AAD605CE-F499-4AD9-BC09-1C23C026BF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3670AED-0222-44D7-8D85-FBEC13B5D8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E30ED-15A8-4915-B336-2C14391D9365}" type="slidenum">
              <a:rPr lang="en-IN" smtClean="0"/>
              <a:t>‹#›</a:t>
            </a:fld>
            <a:endParaRPr lang="en-IN"/>
          </a:p>
        </p:txBody>
      </p:sp>
    </p:spTree>
    <p:extLst>
      <p:ext uri="{BB962C8B-B14F-4D97-AF65-F5344CB8AC3E}">
        <p14:creationId xmlns:p14="http://schemas.microsoft.com/office/powerpoint/2010/main" val="111764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4C85-C6C9-4BDB-8976-14D135ADECDA}"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0729B-6FC9-4CE8-982D-0CB2FC4D9116}" type="slidenum">
              <a:rPr lang="en-IN" smtClean="0"/>
              <a:t>‹#›</a:t>
            </a:fld>
            <a:endParaRPr lang="en-IN"/>
          </a:p>
        </p:txBody>
      </p:sp>
    </p:spTree>
    <p:extLst>
      <p:ext uri="{BB962C8B-B14F-4D97-AF65-F5344CB8AC3E}">
        <p14:creationId xmlns:p14="http://schemas.microsoft.com/office/powerpoint/2010/main" val="41523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3</a:t>
            </a:fld>
            <a:endParaRPr lang="en-IN"/>
          </a:p>
        </p:txBody>
      </p:sp>
    </p:spTree>
    <p:extLst>
      <p:ext uri="{BB962C8B-B14F-4D97-AF65-F5344CB8AC3E}">
        <p14:creationId xmlns:p14="http://schemas.microsoft.com/office/powerpoint/2010/main" val="156675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4</a:t>
            </a:fld>
            <a:endParaRPr lang="en-IN"/>
          </a:p>
        </p:txBody>
      </p:sp>
    </p:spTree>
    <p:extLst>
      <p:ext uri="{BB962C8B-B14F-4D97-AF65-F5344CB8AC3E}">
        <p14:creationId xmlns:p14="http://schemas.microsoft.com/office/powerpoint/2010/main" val="3516438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5</a:t>
            </a:fld>
            <a:endParaRPr lang="en-IN"/>
          </a:p>
        </p:txBody>
      </p:sp>
    </p:spTree>
    <p:extLst>
      <p:ext uri="{BB962C8B-B14F-4D97-AF65-F5344CB8AC3E}">
        <p14:creationId xmlns:p14="http://schemas.microsoft.com/office/powerpoint/2010/main" val="146953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6</a:t>
            </a:fld>
            <a:endParaRPr lang="en-IN"/>
          </a:p>
        </p:txBody>
      </p:sp>
    </p:spTree>
    <p:extLst>
      <p:ext uri="{BB962C8B-B14F-4D97-AF65-F5344CB8AC3E}">
        <p14:creationId xmlns:p14="http://schemas.microsoft.com/office/powerpoint/2010/main" val="3595120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reserve="1" userDrawn="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grpSp>
        <p:nvGrpSpPr>
          <p:cNvPr id="6" name="Group 5">
            <a:extLst>
              <a:ext uri="{FF2B5EF4-FFF2-40B4-BE49-F238E27FC236}">
                <a16:creationId xmlns:a16="http://schemas.microsoft.com/office/drawing/2014/main" id="{4CA21213-01A2-3187-D0F8-5F07AC984306}"/>
              </a:ext>
            </a:extLst>
          </p:cNvPr>
          <p:cNvGrpSpPr/>
          <p:nvPr userDrawn="1"/>
        </p:nvGrpSpPr>
        <p:grpSpPr>
          <a:xfrm>
            <a:off x="0" y="0"/>
            <a:ext cx="12192001" cy="6858232"/>
            <a:chOff x="0" y="-200"/>
            <a:chExt cx="12192001" cy="6858232"/>
          </a:xfrm>
        </p:grpSpPr>
        <p:pic>
          <p:nvPicPr>
            <p:cNvPr id="13" name="Google Shape;13;p3" descr="paint_transparent4.png"/>
            <p:cNvPicPr preferRelativeResize="0"/>
            <p:nvPr userDrawn="1"/>
          </p:nvPicPr>
          <p:blipFill rotWithShape="1">
            <a:blip r:embed="rId3">
              <a:alphaModFix/>
            </a:blip>
            <a:srcRect r="49954"/>
            <a:stretch/>
          </p:blipFill>
          <p:spPr>
            <a:xfrm>
              <a:off x="6090568" y="0"/>
              <a:ext cx="6101433" cy="6858032"/>
            </a:xfrm>
            <a:prstGeom prst="rect">
              <a:avLst/>
            </a:prstGeom>
            <a:noFill/>
            <a:ln>
              <a:noFill/>
            </a:ln>
          </p:spPr>
        </p:pic>
        <p:sp>
          <p:nvSpPr>
            <p:cNvPr id="14" name="Google Shape;14;p3"/>
            <p:cNvSpPr/>
            <p:nvPr userDrawn="1"/>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lang="en-IN" sz="1867" dirty="0"/>
            </a:p>
          </p:txBody>
        </p:sp>
      </p:grpSp>
      <p:sp>
        <p:nvSpPr>
          <p:cNvPr id="21" name="Footer Placeholder 4">
            <a:extLst>
              <a:ext uri="{FF2B5EF4-FFF2-40B4-BE49-F238E27FC236}">
                <a16:creationId xmlns:a16="http://schemas.microsoft.com/office/drawing/2014/main" id="{F7A6A1F3-92F3-0BAB-F193-C182BD24555B}"/>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
        <p:nvSpPr>
          <p:cNvPr id="22" name="Footer Placeholder 4">
            <a:extLst>
              <a:ext uri="{FF2B5EF4-FFF2-40B4-BE49-F238E27FC236}">
                <a16:creationId xmlns:a16="http://schemas.microsoft.com/office/drawing/2014/main" id="{E98C4655-BA17-2A1D-6C87-73B7759B2FBC}"/>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pic>
        <p:nvPicPr>
          <p:cNvPr id="27" name="Picture 26" descr="Logo&#10;&#10;Description automatically generated">
            <a:extLst>
              <a:ext uri="{FF2B5EF4-FFF2-40B4-BE49-F238E27FC236}">
                <a16:creationId xmlns:a16="http://schemas.microsoft.com/office/drawing/2014/main" id="{727E4AF1-8F7A-3A99-CD0B-8A1721950B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514" y="208271"/>
            <a:ext cx="731653" cy="248762"/>
          </a:xfrm>
          <a:prstGeom prst="rect">
            <a:avLst/>
          </a:prstGeom>
        </p:spPr>
      </p:pic>
    </p:spTree>
    <p:extLst>
      <p:ext uri="{BB962C8B-B14F-4D97-AF65-F5344CB8AC3E}">
        <p14:creationId xmlns:p14="http://schemas.microsoft.com/office/powerpoint/2010/main" val="168058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1 column">
    <p:spTree>
      <p:nvGrpSpPr>
        <p:cNvPr id="1" name="Shape 21"/>
        <p:cNvGrpSpPr/>
        <p:nvPr/>
      </p:nvGrpSpPr>
      <p:grpSpPr>
        <a:xfrm>
          <a:off x="0" y="0"/>
          <a:ext cx="0" cy="0"/>
          <a:chOff x="0" y="0"/>
          <a:chExt cx="0" cy="0"/>
        </a:xfrm>
      </p:grpSpPr>
      <p:sp>
        <p:nvSpPr>
          <p:cNvPr id="6" name="Footer Placeholder 4">
            <a:extLst>
              <a:ext uri="{FF2B5EF4-FFF2-40B4-BE49-F238E27FC236}">
                <a16:creationId xmlns:a16="http://schemas.microsoft.com/office/drawing/2014/main" id="{96C41AAC-4EFB-4943-8398-386666B9164D}"/>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2" name="Google Shape;23;p3">
            <a:extLst>
              <a:ext uri="{FF2B5EF4-FFF2-40B4-BE49-F238E27FC236}">
                <a16:creationId xmlns:a16="http://schemas.microsoft.com/office/drawing/2014/main" id="{3D9EBF0F-66B9-32A6-AED2-512166C1C03B}"/>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D0A2CAC9-01D7-64F3-11D7-4CA80275A70A}"/>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dirty="0">
                <a:solidFill>
                  <a:schemeClr val="dk1"/>
                </a:solidFill>
                <a:latin typeface="Open Sans"/>
                <a:ea typeface="Open Sans"/>
                <a:cs typeface="Open Sans"/>
                <a:sym typeface="Open Sans"/>
              </a:rPr>
              <a:t>SLIDE  </a:t>
            </a:r>
            <a:endParaRPr sz="1400" b="1" i="0" u="none" strike="noStrike" cap="none" dirty="0">
              <a:solidFill>
                <a:schemeClr val="dk1"/>
              </a:solidFill>
              <a:latin typeface="Open Sans"/>
              <a:ea typeface="Open Sans"/>
              <a:cs typeface="Open Sans"/>
              <a:sym typeface="Open Sans"/>
            </a:endParaRPr>
          </a:p>
        </p:txBody>
      </p:sp>
      <p:cxnSp>
        <p:nvCxnSpPr>
          <p:cNvPr id="7" name="Google Shape;25;p3">
            <a:extLst>
              <a:ext uri="{FF2B5EF4-FFF2-40B4-BE49-F238E27FC236}">
                <a16:creationId xmlns:a16="http://schemas.microsoft.com/office/drawing/2014/main" id="{DC31B675-9844-7062-504F-954DE0EA6C3A}"/>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5855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Google Shape;23;p3">
            <a:extLst>
              <a:ext uri="{FF2B5EF4-FFF2-40B4-BE49-F238E27FC236}">
                <a16:creationId xmlns:a16="http://schemas.microsoft.com/office/drawing/2014/main" id="{E1D5CEED-192E-F712-7B7B-034D4C9DCD78}"/>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762AC068-2D4F-917B-9C80-40191427BBC2}"/>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chemeClr val="dk1"/>
                </a:solidFill>
                <a:latin typeface="Open Sans"/>
                <a:ea typeface="Open Sans"/>
                <a:cs typeface="Open Sans"/>
                <a:sym typeface="Open Sans"/>
              </a:rPr>
              <a:t>SLIDE  </a:t>
            </a:r>
            <a:endParaRPr sz="1400" b="1" i="0" u="none" strike="noStrike" cap="none">
              <a:solidFill>
                <a:schemeClr val="dk1"/>
              </a:solidFill>
              <a:latin typeface="Open Sans"/>
              <a:ea typeface="Open Sans"/>
              <a:cs typeface="Open Sans"/>
              <a:sym typeface="Open Sans"/>
            </a:endParaRPr>
          </a:p>
        </p:txBody>
      </p:sp>
      <p:cxnSp>
        <p:nvCxnSpPr>
          <p:cNvPr id="4" name="Google Shape;25;p3">
            <a:extLst>
              <a:ext uri="{FF2B5EF4-FFF2-40B4-BE49-F238E27FC236}">
                <a16:creationId xmlns:a16="http://schemas.microsoft.com/office/drawing/2014/main" id="{F388D4C5-F419-BC41-ED6F-2A035D2EB7EE}"/>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
        <p:nvSpPr>
          <p:cNvPr id="5" name="Google Shape;656;p77">
            <a:extLst>
              <a:ext uri="{FF2B5EF4-FFF2-40B4-BE49-F238E27FC236}">
                <a16:creationId xmlns:a16="http://schemas.microsoft.com/office/drawing/2014/main" id="{9982CD01-CD2A-1E19-3BB6-0226BA51E29C}"/>
              </a:ext>
            </a:extLst>
          </p:cNvPr>
          <p:cNvSpPr txBox="1"/>
          <p:nvPr userDrawn="1"/>
        </p:nvSpPr>
        <p:spPr>
          <a:xfrm>
            <a:off x="685395" y="386243"/>
            <a:ext cx="371603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Sub title</a:t>
            </a:r>
            <a:endParaRPr sz="4000" b="1" dirty="0">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6800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12" name="Picture 11" descr="Close-up of people working on a piece of paper&#10;&#10;Description automatically generated with low confidence">
            <a:extLst>
              <a:ext uri="{FF2B5EF4-FFF2-40B4-BE49-F238E27FC236}">
                <a16:creationId xmlns:a16="http://schemas.microsoft.com/office/drawing/2014/main" id="{3D2B917B-4FD9-413E-A38A-87554F29C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6072" y="0"/>
            <a:ext cx="6525928" cy="6858000"/>
          </a:xfrm>
          <a:prstGeom prst="rect">
            <a:avLst/>
          </a:prstGeom>
        </p:spPr>
      </p:pic>
    </p:spTree>
    <p:extLst>
      <p:ext uri="{BB962C8B-B14F-4D97-AF65-F5344CB8AC3E}">
        <p14:creationId xmlns:p14="http://schemas.microsoft.com/office/powerpoint/2010/main" val="862226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CB14F-AC78-4FEF-B0CC-406EF95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5427C-1674-4F42-B002-A28A625F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Footer Placeholder 4">
            <a:extLst>
              <a:ext uri="{FF2B5EF4-FFF2-40B4-BE49-F238E27FC236}">
                <a16:creationId xmlns:a16="http://schemas.microsoft.com/office/drawing/2014/main" id="{596E99AA-E2C7-422C-8EAB-0A93813E95B8}"/>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4" name="Footer Placeholder 4">
            <a:extLst>
              <a:ext uri="{FF2B5EF4-FFF2-40B4-BE49-F238E27FC236}">
                <a16:creationId xmlns:a16="http://schemas.microsoft.com/office/drawing/2014/main" id="{C879EFB9-1983-D76A-C8B4-037524B68DD8}"/>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Tree>
    <p:extLst>
      <p:ext uri="{BB962C8B-B14F-4D97-AF65-F5344CB8AC3E}">
        <p14:creationId xmlns:p14="http://schemas.microsoft.com/office/powerpoint/2010/main" val="129536257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zestic.in/"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94;p74">
            <a:extLst>
              <a:ext uri="{FF2B5EF4-FFF2-40B4-BE49-F238E27FC236}">
                <a16:creationId xmlns:a16="http://schemas.microsoft.com/office/drawing/2014/main" id="{7588EAFC-FF67-6062-5A1A-3446CB6CE046}"/>
              </a:ext>
            </a:extLst>
          </p:cNvPr>
          <p:cNvSpPr>
            <a:spLocks/>
          </p:cNvSpPr>
          <p:nvPr/>
        </p:nvSpPr>
        <p:spPr>
          <a:xfrm>
            <a:off x="392956" y="2636979"/>
            <a:ext cx="7473421" cy="54437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4400" b="1" i="0" u="none" strike="noStrike" cap="none" dirty="0">
                <a:solidFill>
                  <a:schemeClr val="dk1"/>
                </a:solidFill>
                <a:latin typeface="Montserrat"/>
                <a:ea typeface="Montserrat"/>
                <a:cs typeface="Montserrat"/>
                <a:sym typeface="Montserrat"/>
              </a:rPr>
              <a:t>Chronicle Queue</a:t>
            </a:r>
            <a:endParaRPr sz="4400" b="1" i="0" u="none" strike="noStrike" cap="none" dirty="0">
              <a:solidFill>
                <a:schemeClr val="dk1"/>
              </a:solidFill>
              <a:latin typeface="Montserrat"/>
              <a:ea typeface="Montserrat"/>
              <a:cs typeface="Montserrat"/>
              <a:sym typeface="Montserrat"/>
            </a:endParaRPr>
          </a:p>
        </p:txBody>
      </p:sp>
      <p:sp>
        <p:nvSpPr>
          <p:cNvPr id="12" name="Google Shape;595;p74">
            <a:extLst>
              <a:ext uri="{FF2B5EF4-FFF2-40B4-BE49-F238E27FC236}">
                <a16:creationId xmlns:a16="http://schemas.microsoft.com/office/drawing/2014/main" id="{7097FA97-8C38-CAAA-867E-768CB875BB80}"/>
              </a:ext>
            </a:extLst>
          </p:cNvPr>
          <p:cNvSpPr/>
          <p:nvPr/>
        </p:nvSpPr>
        <p:spPr>
          <a:xfrm>
            <a:off x="392956" y="5120850"/>
            <a:ext cx="1334879"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dirty="0">
                <a:solidFill>
                  <a:schemeClr val="bg1">
                    <a:lumMod val="50000"/>
                  </a:schemeClr>
                </a:solidFill>
                <a:latin typeface="Open Sans"/>
                <a:ea typeface="Open Sans"/>
                <a:cs typeface="Open Sans"/>
                <a:sym typeface="Open Sans"/>
              </a:rPr>
              <a:t>Presented by:</a:t>
            </a:r>
            <a:endParaRPr sz="1100" dirty="0">
              <a:solidFill>
                <a:schemeClr val="bg1">
                  <a:lumMod val="50000"/>
                </a:schemeClr>
              </a:solidFill>
              <a:latin typeface="Open Sans"/>
              <a:ea typeface="Open Sans"/>
              <a:cs typeface="Open Sans"/>
              <a:sym typeface="Open Sans"/>
            </a:endParaRPr>
          </a:p>
        </p:txBody>
      </p:sp>
      <p:sp>
        <p:nvSpPr>
          <p:cNvPr id="13" name="Shape 406">
            <a:extLst>
              <a:ext uri="{FF2B5EF4-FFF2-40B4-BE49-F238E27FC236}">
                <a16:creationId xmlns:a16="http://schemas.microsoft.com/office/drawing/2014/main" id="{7CCA165C-58F3-257D-532F-2AD3F8A4A937}"/>
              </a:ext>
            </a:extLst>
          </p:cNvPr>
          <p:cNvSpPr txBox="1">
            <a:spLocks/>
          </p:cNvSpPr>
          <p:nvPr/>
        </p:nvSpPr>
        <p:spPr>
          <a:xfrm>
            <a:off x="392956" y="5251867"/>
            <a:ext cx="3654847" cy="357696"/>
          </a:xfrm>
          <a:prstGeom prst="rect">
            <a:avLst/>
          </a:prstGeom>
          <a:noFill/>
          <a:ln>
            <a:noFill/>
          </a:ln>
        </p:spPr>
        <p:txBody>
          <a:bodyPr wrap="square" lIns="68569" tIns="34275" rIns="68569" bIns="34275" anchor="t" anchorCtr="0">
            <a:spAutoFit/>
          </a:bodyPr>
          <a:lstStyle/>
          <a:p>
            <a:pPr>
              <a:lnSpc>
                <a:spcPct val="150000"/>
              </a:lnSpc>
              <a:buSzPct val="25000"/>
            </a:pPr>
            <a:r>
              <a:rPr lang="en-IN" sz="1400" dirty="0">
                <a:solidFill>
                  <a:schemeClr val="bg1">
                    <a:lumMod val="50000"/>
                  </a:schemeClr>
                </a:solidFill>
                <a:latin typeface="Lora"/>
                <a:ea typeface="Lora"/>
                <a:cs typeface="Lora"/>
                <a:sym typeface="Lora"/>
              </a:rPr>
              <a:t>DEBENDU KUMAR</a:t>
            </a:r>
            <a:endParaRPr lang="id-ID" sz="1400" dirty="0">
              <a:solidFill>
                <a:schemeClr val="bg1">
                  <a:lumMod val="50000"/>
                </a:schemeClr>
              </a:solidFill>
              <a:latin typeface="Lora"/>
              <a:ea typeface="Lora"/>
              <a:cs typeface="Lora"/>
              <a:sym typeface="Lora"/>
            </a:endParaRPr>
          </a:p>
        </p:txBody>
      </p:sp>
    </p:spTree>
    <p:extLst>
      <p:ext uri="{BB962C8B-B14F-4D97-AF65-F5344CB8AC3E}">
        <p14:creationId xmlns:p14="http://schemas.microsoft.com/office/powerpoint/2010/main" val="15669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5;p77">
            <a:extLst>
              <a:ext uri="{FF2B5EF4-FFF2-40B4-BE49-F238E27FC236}">
                <a16:creationId xmlns:a16="http://schemas.microsoft.com/office/drawing/2014/main" id="{BBD053BA-FCF4-CDE8-331E-7B3E0B744895}"/>
              </a:ext>
            </a:extLst>
          </p:cNvPr>
          <p:cNvSpPr txBox="1"/>
          <p:nvPr/>
        </p:nvSpPr>
        <p:spPr>
          <a:xfrm>
            <a:off x="658904" y="723992"/>
            <a:ext cx="4101353" cy="663258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0000" dirty="0">
                <a:latin typeface="Montserrat"/>
                <a:ea typeface="Montserrat"/>
                <a:cs typeface="Montserrat"/>
                <a:sym typeface="Montserrat"/>
              </a:rPr>
              <a:t>I</a:t>
            </a:r>
            <a:endParaRPr sz="50000" dirty="0">
              <a:latin typeface="Montserrat"/>
              <a:ea typeface="Montserrat"/>
              <a:cs typeface="Montserrat"/>
              <a:sym typeface="Montserrat"/>
            </a:endParaRPr>
          </a:p>
        </p:txBody>
      </p:sp>
      <p:sp>
        <p:nvSpPr>
          <p:cNvPr id="4" name="Google Shape;658;p77">
            <a:extLst>
              <a:ext uri="{FF2B5EF4-FFF2-40B4-BE49-F238E27FC236}">
                <a16:creationId xmlns:a16="http://schemas.microsoft.com/office/drawing/2014/main" id="{B43BA858-D315-C772-0593-9F49DD93E8D8}"/>
              </a:ext>
            </a:extLst>
          </p:cNvPr>
          <p:cNvSpPr>
            <a:spLocks/>
          </p:cNvSpPr>
          <p:nvPr/>
        </p:nvSpPr>
        <p:spPr>
          <a:xfrm>
            <a:off x="3855194" y="959113"/>
            <a:ext cx="7677902" cy="4939773"/>
          </a:xfrm>
          <a:prstGeom prst="rect">
            <a:avLst/>
          </a:prstGeom>
          <a:noFill/>
          <a:ln>
            <a:noFill/>
          </a:ln>
        </p:spPr>
        <p:txBody>
          <a:bodyPr spcFirstLastPara="1" wrap="square" lIns="91425" tIns="45700" rIns="91425" bIns="45700" anchor="t" anchorCtr="0">
            <a:spAutoFit/>
          </a:bodyPr>
          <a:lstStyle/>
          <a:p>
            <a:pPr algn="just">
              <a:lnSpc>
                <a:spcPct val="150000"/>
              </a:lnSpc>
            </a:pPr>
            <a:r>
              <a:rPr lang="en-GB" sz="1400" dirty="0">
                <a:latin typeface="Open Sans" panose="020B0606030504020204" pitchFamily="34" charset="0"/>
                <a:ea typeface="Open Sans" panose="020B0606030504020204" pitchFamily="34" charset="0"/>
                <a:cs typeface="Open Sans" panose="020B0606030504020204" pitchFamily="34" charset="0"/>
              </a:rPr>
              <a:t>Chronicle Queue is a low-latency message queue that allows persistence of messages in high performance mission critical application. I can be used for low latency Inter Process Communication (IPC) without affecting your system performance, hence is tailored to transfer large amount of data</a:t>
            </a:r>
          </a:p>
          <a:p>
            <a:pPr algn="just">
              <a:lnSpc>
                <a:spcPct val="150000"/>
              </a:lnSpc>
            </a:pPr>
            <a:endParaRPr lang="en-GB" sz="1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GB" sz="1400" dirty="0">
                <a:latin typeface="Open Sans" panose="020B0606030504020204" pitchFamily="34" charset="0"/>
                <a:ea typeface="Open Sans" panose="020B0606030504020204" pitchFamily="34" charset="0"/>
                <a:cs typeface="Open Sans" panose="020B0606030504020204" pitchFamily="34" charset="0"/>
              </a:rPr>
              <a:t>Chronicle Queue is similar to a low-latency broker-less durable / persisted JVM topic. It is a distributed, unbounded and persisted queue that </a:t>
            </a:r>
          </a:p>
          <a:p>
            <a:pPr algn="just">
              <a:lnSpc>
                <a:spcPct val="150000"/>
              </a:lnSpc>
            </a:pPr>
            <a:endParaRPr lang="en-GB"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 typeface="Wingdings" panose="05000000000000000000" pitchFamily="2" charset="2"/>
              <a:buChar char="§"/>
            </a:pPr>
            <a:r>
              <a:rPr lang="en-GB" sz="1400" dirty="0">
                <a:latin typeface="Open Sans" panose="020B0606030504020204" pitchFamily="34" charset="0"/>
                <a:ea typeface="Open Sans" panose="020B0606030504020204" pitchFamily="34" charset="0"/>
                <a:cs typeface="Open Sans" panose="020B0606030504020204" pitchFamily="34" charset="0"/>
              </a:rPr>
              <a:t>supports asynchronous RMI and Publish/Subscribe interfaces with microsecond latencies.</a:t>
            </a:r>
          </a:p>
          <a:p>
            <a:pPr marL="285750" indent="-285750" algn="just">
              <a:lnSpc>
                <a:spcPct val="150000"/>
              </a:lnSpc>
              <a:buFont typeface="Wingdings" panose="05000000000000000000" pitchFamily="2" charset="2"/>
              <a:buChar char="§"/>
            </a:pPr>
            <a:r>
              <a:rPr lang="en-GB" sz="1400" dirty="0">
                <a:latin typeface="Open Sans" panose="020B0606030504020204" pitchFamily="34" charset="0"/>
                <a:ea typeface="Open Sans" panose="020B0606030504020204" pitchFamily="34" charset="0"/>
                <a:cs typeface="Open Sans" panose="020B0606030504020204" pitchFamily="34" charset="0"/>
              </a:rPr>
              <a:t>passes messages between JVMs in under a microsecond (in optimised examples).</a:t>
            </a:r>
          </a:p>
          <a:p>
            <a:pPr marL="285750" indent="-285750" algn="just">
              <a:lnSpc>
                <a:spcPct val="150000"/>
              </a:lnSpc>
              <a:buFont typeface="Wingdings" panose="05000000000000000000" pitchFamily="2" charset="2"/>
              <a:buChar char="§"/>
            </a:pPr>
            <a:r>
              <a:rPr lang="en-GB" sz="1400" dirty="0">
                <a:latin typeface="Open Sans" panose="020B0606030504020204" pitchFamily="34" charset="0"/>
                <a:ea typeface="Open Sans" panose="020B0606030504020204" pitchFamily="34" charset="0"/>
                <a:cs typeface="Open Sans" panose="020B0606030504020204" pitchFamily="34" charset="0"/>
              </a:rPr>
              <a:t>passes messages between JVMs on different machines via replication in under 10 microseconds (in optimised examples).</a:t>
            </a:r>
          </a:p>
          <a:p>
            <a:pPr marL="285750" indent="-285750" algn="just">
              <a:lnSpc>
                <a:spcPct val="150000"/>
              </a:lnSpc>
              <a:buFont typeface="Wingdings" panose="05000000000000000000" pitchFamily="2" charset="2"/>
              <a:buChar char="§"/>
            </a:pPr>
            <a:r>
              <a:rPr lang="en-GB" sz="1400" dirty="0">
                <a:latin typeface="Open Sans" panose="020B0606030504020204" pitchFamily="34" charset="0"/>
                <a:ea typeface="Open Sans" panose="020B0606030504020204" pitchFamily="34" charset="0"/>
                <a:cs typeface="Open Sans" panose="020B0606030504020204" pitchFamily="34" charset="0"/>
              </a:rPr>
              <a:t>provides stable, soft, real-time latencies into the millions of messages per second for a single thread to one queue; with total ordering of every event.</a:t>
            </a:r>
          </a:p>
        </p:txBody>
      </p:sp>
    </p:spTree>
    <p:extLst>
      <p:ext uri="{BB962C8B-B14F-4D97-AF65-F5344CB8AC3E}">
        <p14:creationId xmlns:p14="http://schemas.microsoft.com/office/powerpoint/2010/main" val="376300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898076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Requirements</a:t>
            </a:r>
            <a:endParaRPr sz="4000" b="1" dirty="0">
              <a:solidFill>
                <a:schemeClr val="accent1"/>
              </a:solidFill>
              <a:latin typeface="Open Sans"/>
              <a:ea typeface="Open Sans"/>
              <a:cs typeface="Open Sans"/>
              <a:sym typeface="Open Sans"/>
            </a:endParaRPr>
          </a:p>
        </p:txBody>
      </p:sp>
      <p:sp>
        <p:nvSpPr>
          <p:cNvPr id="8" name="Google Shape;658;p77">
            <a:extLst>
              <a:ext uri="{FF2B5EF4-FFF2-40B4-BE49-F238E27FC236}">
                <a16:creationId xmlns:a16="http://schemas.microsoft.com/office/drawing/2014/main" id="{3A8B1B3B-E764-5467-F561-AB0247F4D246}"/>
              </a:ext>
            </a:extLst>
          </p:cNvPr>
          <p:cNvSpPr>
            <a:spLocks/>
          </p:cNvSpPr>
          <p:nvPr/>
        </p:nvSpPr>
        <p:spPr>
          <a:xfrm>
            <a:off x="692150" y="1362525"/>
            <a:ext cx="10791638" cy="1384954"/>
          </a:xfrm>
          <a:prstGeom prst="rect">
            <a:avLst/>
          </a:prstGeom>
          <a:noFill/>
          <a:ln>
            <a:noFill/>
          </a:ln>
        </p:spPr>
        <p:txBody>
          <a:bodyPr spcFirstLastPara="1" wrap="square" lIns="91425" tIns="45700" rIns="91425" bIns="45700" anchor="t" anchorCtr="0">
            <a:spAutoFit/>
          </a:bodyPr>
          <a:lstStyle/>
          <a:p>
            <a:pPr algn="just">
              <a:lnSpc>
                <a:spcPct val="150000"/>
              </a:lnSpc>
            </a:pPr>
            <a:r>
              <a:rPr lang="en-GB" sz="1400" dirty="0">
                <a:latin typeface="Open Sans" panose="020B0606030504020204" pitchFamily="34" charset="0"/>
                <a:ea typeface="Open Sans" panose="020B0606030504020204" pitchFamily="34" charset="0"/>
                <a:cs typeface="Open Sans" panose="020B0606030504020204" pitchFamily="34" charset="0"/>
              </a:rPr>
              <a:t>Before starting with the set up, make sure your development environment meets the following requirements:</a:t>
            </a:r>
          </a:p>
          <a:p>
            <a:pPr marL="285750" indent="-285750" algn="just">
              <a:lnSpc>
                <a:spcPct val="150000"/>
              </a:lnSpc>
              <a:buFont typeface="Wingdings" panose="05000000000000000000" pitchFamily="2" charset="2"/>
              <a:buChar char="§"/>
            </a:pPr>
            <a:r>
              <a:rPr lang="en-GB" sz="1400" dirty="0">
                <a:latin typeface="Open Sans" panose="020B0606030504020204" pitchFamily="34" charset="0"/>
                <a:ea typeface="Open Sans" panose="020B0606030504020204" pitchFamily="34" charset="0"/>
                <a:cs typeface="Open Sans" panose="020B0606030504020204" pitchFamily="34" charset="0"/>
              </a:rPr>
              <a:t>Maven 3.6.x or later</a:t>
            </a:r>
          </a:p>
          <a:p>
            <a:pPr marL="285750" indent="-285750" algn="just">
              <a:lnSpc>
                <a:spcPct val="150000"/>
              </a:lnSpc>
              <a:buFont typeface="Wingdings" panose="05000000000000000000" pitchFamily="2" charset="2"/>
              <a:buChar char="§"/>
            </a:pPr>
            <a:r>
              <a:rPr lang="en-GB" sz="1400" dirty="0">
                <a:latin typeface="Open Sans" panose="020B0606030504020204" pitchFamily="34" charset="0"/>
                <a:ea typeface="Open Sans" panose="020B0606030504020204" pitchFamily="34" charset="0"/>
                <a:cs typeface="Open Sans" panose="020B0606030504020204" pitchFamily="34" charset="0"/>
              </a:rPr>
              <a:t>Java 8 update 180+ or later</a:t>
            </a:r>
          </a:p>
          <a:p>
            <a:pPr marL="285750" indent="-285750" algn="just">
              <a:lnSpc>
                <a:spcPct val="150000"/>
              </a:lnSpc>
              <a:buFont typeface="Wingdings" panose="05000000000000000000" pitchFamily="2" charset="2"/>
              <a:buChar char="§"/>
            </a:pPr>
            <a:r>
              <a:rPr lang="en-GB" sz="1400" dirty="0">
                <a:latin typeface="Open Sans" panose="020B0606030504020204" pitchFamily="34" charset="0"/>
                <a:ea typeface="Open Sans" panose="020B0606030504020204" pitchFamily="34" charset="0"/>
                <a:cs typeface="Open Sans" panose="020B0606030504020204" pitchFamily="34" charset="0"/>
              </a:rPr>
              <a:t>Access to the internet to allow Maven or Gradle to download the JARs needed</a:t>
            </a:r>
          </a:p>
        </p:txBody>
      </p:sp>
    </p:spTree>
    <p:extLst>
      <p:ext uri="{BB962C8B-B14F-4D97-AF65-F5344CB8AC3E}">
        <p14:creationId xmlns:p14="http://schemas.microsoft.com/office/powerpoint/2010/main" val="102767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898076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Roll Cycle Configuration</a:t>
            </a:r>
            <a:endParaRPr sz="4000" b="1" dirty="0">
              <a:solidFill>
                <a:schemeClr val="accent1"/>
              </a:solidFill>
              <a:latin typeface="Open Sans"/>
              <a:ea typeface="Open Sans"/>
              <a:cs typeface="Open Sans"/>
              <a:sym typeface="Open Sans"/>
            </a:endParaRPr>
          </a:p>
        </p:txBody>
      </p:sp>
      <p:sp>
        <p:nvSpPr>
          <p:cNvPr id="8" name="Google Shape;658;p77">
            <a:extLst>
              <a:ext uri="{FF2B5EF4-FFF2-40B4-BE49-F238E27FC236}">
                <a16:creationId xmlns:a16="http://schemas.microsoft.com/office/drawing/2014/main" id="{3A8B1B3B-E764-5467-F561-AB0247F4D246}"/>
              </a:ext>
            </a:extLst>
          </p:cNvPr>
          <p:cNvSpPr>
            <a:spLocks/>
          </p:cNvSpPr>
          <p:nvPr/>
        </p:nvSpPr>
        <p:spPr>
          <a:xfrm>
            <a:off x="703729" y="1461136"/>
            <a:ext cx="10784541" cy="2354450"/>
          </a:xfrm>
          <a:prstGeom prst="rect">
            <a:avLst/>
          </a:prstGeom>
          <a:noFill/>
          <a:ln>
            <a:noFill/>
          </a:ln>
        </p:spPr>
        <p:txBody>
          <a:bodyPr spcFirstLastPara="1" wrap="square" lIns="91425" tIns="45700" rIns="91425" bIns="45700" anchor="t" anchorCtr="0">
            <a:spAutoFit/>
          </a:bodyPr>
          <a:lstStyle/>
          <a:p>
            <a:pPr algn="just">
              <a:lnSpc>
                <a:spcPct val="150000"/>
              </a:lnSpc>
            </a:pPr>
            <a:r>
              <a:rPr lang="en-GB" sz="1400" dirty="0">
                <a:latin typeface="Open Sans" panose="020B0606030504020204" pitchFamily="34" charset="0"/>
                <a:ea typeface="Open Sans" panose="020B0606030504020204" pitchFamily="34" charset="0"/>
                <a:cs typeface="Open Sans" panose="020B0606030504020204" pitchFamily="34" charset="0"/>
              </a:rPr>
              <a:t>A Chronicle Queue is a logical view of a directory on the file-system. The queue data itself is split across multiple files, each of which contains data belonging to a single cycle. The length of the cycle is determined by the </a:t>
            </a:r>
            <a:r>
              <a:rPr lang="en-GB" sz="1400" dirty="0" err="1">
                <a:latin typeface="Open Sans" panose="020B0606030504020204" pitchFamily="34" charset="0"/>
                <a:ea typeface="Open Sans" panose="020B0606030504020204" pitchFamily="34" charset="0"/>
                <a:cs typeface="Open Sans" panose="020B0606030504020204" pitchFamily="34" charset="0"/>
              </a:rPr>
              <a:t>rollCycle</a:t>
            </a:r>
            <a:r>
              <a:rPr lang="en-GB" sz="1400" dirty="0">
                <a:latin typeface="Open Sans" panose="020B0606030504020204" pitchFamily="34" charset="0"/>
                <a:ea typeface="Open Sans" panose="020B0606030504020204" pitchFamily="34" charset="0"/>
                <a:cs typeface="Open Sans" panose="020B0606030504020204" pitchFamily="34" charset="0"/>
              </a:rPr>
              <a:t> parameter passed to the queue builder</a:t>
            </a:r>
          </a:p>
          <a:p>
            <a:pPr marL="742950" lvl="1" indent="-285750" algn="just">
              <a:lnSpc>
                <a:spcPct val="150000"/>
              </a:lnSpc>
              <a:buFont typeface="Wingdings" panose="05000000000000000000" pitchFamily="2" charset="2"/>
              <a:buChar char="§"/>
            </a:pPr>
            <a:r>
              <a:rPr lang="en-GB" sz="1400" dirty="0" err="1">
                <a:latin typeface="Open Sans" panose="020B0606030504020204" pitchFamily="34" charset="0"/>
                <a:ea typeface="Open Sans" panose="020B0606030504020204" pitchFamily="34" charset="0"/>
                <a:cs typeface="Open Sans" panose="020B0606030504020204" pitchFamily="34" charset="0"/>
              </a:rPr>
              <a:t>RollCycles.DAILY</a:t>
            </a:r>
            <a:r>
              <a:rPr lang="en-GB" sz="1400" dirty="0">
                <a:latin typeface="Open Sans" panose="020B0606030504020204" pitchFamily="34" charset="0"/>
                <a:ea typeface="Open Sans" panose="020B0606030504020204" pitchFamily="34" charset="0"/>
                <a:cs typeface="Open Sans" panose="020B0606030504020204" pitchFamily="34" charset="0"/>
              </a:rPr>
              <a:t> events stored in the queue will be grouped into 24-hour periods</a:t>
            </a:r>
          </a:p>
          <a:p>
            <a:pPr marL="742950" lvl="1" indent="-285750" algn="just">
              <a:lnSpc>
                <a:spcPct val="150000"/>
              </a:lnSpc>
              <a:buFont typeface="Wingdings" panose="05000000000000000000" pitchFamily="2" charset="2"/>
              <a:buChar char="§"/>
            </a:pPr>
            <a:r>
              <a:rPr lang="en-GB" sz="1400" dirty="0" err="1">
                <a:latin typeface="Open Sans" panose="020B0606030504020204" pitchFamily="34" charset="0"/>
                <a:ea typeface="Open Sans" panose="020B0606030504020204" pitchFamily="34" charset="0"/>
                <a:cs typeface="Open Sans" panose="020B0606030504020204" pitchFamily="34" charset="0"/>
              </a:rPr>
              <a:t>RollCycles.HOURLY</a:t>
            </a:r>
            <a:r>
              <a:rPr lang="en-GB" sz="1400" dirty="0">
                <a:latin typeface="Open Sans" panose="020B0606030504020204" pitchFamily="34" charset="0"/>
                <a:ea typeface="Open Sans" panose="020B0606030504020204" pitchFamily="34" charset="0"/>
                <a:cs typeface="Open Sans" panose="020B0606030504020204" pitchFamily="34" charset="0"/>
              </a:rPr>
              <a:t> every hour, a new queue file will be created for written events</a:t>
            </a:r>
          </a:p>
          <a:p>
            <a:pPr algn="just">
              <a:lnSpc>
                <a:spcPct val="150000"/>
              </a:lnSpc>
            </a:pPr>
            <a:r>
              <a:rPr lang="en-GB" sz="1400" dirty="0">
                <a:latin typeface="Open Sans" panose="020B0606030504020204" pitchFamily="34" charset="0"/>
                <a:ea typeface="Open Sans" panose="020B0606030504020204" pitchFamily="34" charset="0"/>
                <a:cs typeface="Open Sans" panose="020B0606030504020204" pitchFamily="34" charset="0"/>
              </a:rPr>
              <a:t>As new files are created (the queue is rolled) to accommodate events being written to the queue, a persisted data-structure (directory-listing.cq4t) is updated with the lowest and highest cycle numbers present in the directory.</a:t>
            </a:r>
          </a:p>
        </p:txBody>
      </p:sp>
    </p:spTree>
    <p:extLst>
      <p:ext uri="{BB962C8B-B14F-4D97-AF65-F5344CB8AC3E}">
        <p14:creationId xmlns:p14="http://schemas.microsoft.com/office/powerpoint/2010/main" val="407243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898076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How Rolling Works</a:t>
            </a:r>
            <a:endParaRPr sz="4000" b="1" dirty="0">
              <a:solidFill>
                <a:schemeClr val="accent1"/>
              </a:solidFill>
              <a:latin typeface="Open Sans"/>
              <a:ea typeface="Open Sans"/>
              <a:cs typeface="Open Sans"/>
              <a:sym typeface="Open Sans"/>
            </a:endParaRPr>
          </a:p>
        </p:txBody>
      </p:sp>
      <p:sp>
        <p:nvSpPr>
          <p:cNvPr id="8" name="Google Shape;658;p77">
            <a:extLst>
              <a:ext uri="{FF2B5EF4-FFF2-40B4-BE49-F238E27FC236}">
                <a16:creationId xmlns:a16="http://schemas.microsoft.com/office/drawing/2014/main" id="{3A8B1B3B-E764-5467-F561-AB0247F4D246}"/>
              </a:ext>
            </a:extLst>
          </p:cNvPr>
          <p:cNvSpPr>
            <a:spLocks/>
          </p:cNvSpPr>
          <p:nvPr/>
        </p:nvSpPr>
        <p:spPr>
          <a:xfrm>
            <a:off x="703729" y="1461136"/>
            <a:ext cx="10784541"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GB" sz="1400" dirty="0">
                <a:latin typeface="Open Sans" panose="020B0606030504020204" pitchFamily="34" charset="0"/>
                <a:ea typeface="Open Sans" panose="020B0606030504020204" pitchFamily="34" charset="0"/>
                <a:cs typeface="Open Sans" panose="020B0606030504020204" pitchFamily="34" charset="0"/>
              </a:rPr>
              <a:t>When the queue reached the point in time when it should roll, the appended will automatically write an end-of-file (EOF) mark at the end of the current file, to indicate that no other </a:t>
            </a:r>
            <a:r>
              <a:rPr lang="en-GB" sz="1400" dirty="0" err="1">
                <a:latin typeface="Open Sans" panose="020B0606030504020204" pitchFamily="34" charset="0"/>
                <a:ea typeface="Open Sans" panose="020B0606030504020204" pitchFamily="34" charset="0"/>
                <a:cs typeface="Open Sans" panose="020B0606030504020204" pitchFamily="34" charset="0"/>
              </a:rPr>
              <a:t>appender</a:t>
            </a:r>
            <a:r>
              <a:rPr lang="en-GB" sz="1400" dirty="0">
                <a:latin typeface="Open Sans" panose="020B0606030504020204" pitchFamily="34" charset="0"/>
                <a:ea typeface="Open Sans" panose="020B0606030504020204" pitchFamily="34" charset="0"/>
                <a:cs typeface="Open Sans" panose="020B0606030504020204" pitchFamily="34" charset="0"/>
              </a:rPr>
              <a:t> should write to it, likewise no tailer should read further than its mark. </a:t>
            </a:r>
          </a:p>
        </p:txBody>
      </p:sp>
    </p:spTree>
    <p:extLst>
      <p:ext uri="{BB962C8B-B14F-4D97-AF65-F5344CB8AC3E}">
        <p14:creationId xmlns:p14="http://schemas.microsoft.com/office/powerpoint/2010/main" val="177417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898076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Block Size</a:t>
            </a:r>
            <a:endParaRPr sz="4000" b="1" dirty="0">
              <a:solidFill>
                <a:schemeClr val="accent1"/>
              </a:solidFill>
              <a:latin typeface="Open Sans"/>
              <a:ea typeface="Open Sans"/>
              <a:cs typeface="Open Sans"/>
              <a:sym typeface="Open Sans"/>
            </a:endParaRPr>
          </a:p>
        </p:txBody>
      </p:sp>
      <p:sp>
        <p:nvSpPr>
          <p:cNvPr id="8" name="Google Shape;658;p77">
            <a:extLst>
              <a:ext uri="{FF2B5EF4-FFF2-40B4-BE49-F238E27FC236}">
                <a16:creationId xmlns:a16="http://schemas.microsoft.com/office/drawing/2014/main" id="{3A8B1B3B-E764-5467-F561-AB0247F4D246}"/>
              </a:ext>
            </a:extLst>
          </p:cNvPr>
          <p:cNvSpPr>
            <a:spLocks/>
          </p:cNvSpPr>
          <p:nvPr/>
        </p:nvSpPr>
        <p:spPr>
          <a:xfrm>
            <a:off x="703729" y="1461136"/>
            <a:ext cx="10784541" cy="2677616"/>
          </a:xfrm>
          <a:prstGeom prst="rect">
            <a:avLst/>
          </a:prstGeom>
          <a:noFill/>
          <a:ln>
            <a:noFill/>
          </a:ln>
        </p:spPr>
        <p:txBody>
          <a:bodyPr spcFirstLastPara="1" wrap="square" lIns="91425" tIns="45700" rIns="91425" bIns="45700" anchor="t" anchorCtr="0">
            <a:spAutoFit/>
          </a:bodyPr>
          <a:lstStyle/>
          <a:p>
            <a:pPr algn="just">
              <a:lnSpc>
                <a:spcPct val="150000"/>
              </a:lnSpc>
            </a:pPr>
            <a:r>
              <a:rPr lang="en-GB" sz="1400" dirty="0">
                <a:latin typeface="Open Sans" panose="020B0606030504020204" pitchFamily="34" charset="0"/>
                <a:ea typeface="Open Sans" panose="020B0606030504020204" pitchFamily="34" charset="0"/>
                <a:cs typeface="Open Sans" panose="020B0606030504020204" pitchFamily="34" charset="0"/>
              </a:rPr>
              <a:t>When a queue is read / written, part of the current queue file is mapped to a memory segment. The size of the memory mapping blocks can be set using the method </a:t>
            </a:r>
            <a:r>
              <a:rPr lang="en-GB" sz="1400" dirty="0" err="1">
                <a:latin typeface="Open Sans" panose="020B0606030504020204" pitchFamily="34" charset="0"/>
                <a:ea typeface="Open Sans" panose="020B0606030504020204" pitchFamily="34" charset="0"/>
                <a:cs typeface="Open Sans" panose="020B0606030504020204" pitchFamily="34" charset="0"/>
              </a:rPr>
              <a:t>blocksize</a:t>
            </a:r>
            <a:r>
              <a:rPr lang="en-GB" sz="1400" dirty="0">
                <a:latin typeface="Open Sans" panose="020B0606030504020204" pitchFamily="34" charset="0"/>
                <a:ea typeface="Open Sans" panose="020B0606030504020204" pitchFamily="34" charset="0"/>
                <a:cs typeface="Open Sans" panose="020B0606030504020204" pitchFamily="34" charset="0"/>
              </a:rPr>
              <a:t>(long size) </a:t>
            </a:r>
            <a:r>
              <a:rPr lang="en-GB" sz="1400" dirty="0" err="1">
                <a:latin typeface="Open Sans" panose="020B0606030504020204" pitchFamily="34" charset="0"/>
                <a:ea typeface="Open Sans" panose="020B0606030504020204" pitchFamily="34" charset="0"/>
                <a:cs typeface="Open Sans" panose="020B0606030504020204" pitchFamily="34" charset="0"/>
              </a:rPr>
              <a:t>e.g</a:t>
            </a:r>
            <a:r>
              <a:rPr lang="en-GB" sz="1400" dirty="0">
                <a:latin typeface="Open Sans" panose="020B0606030504020204" pitchFamily="34" charset="0"/>
                <a:ea typeface="Open Sans" panose="020B0606030504020204" pitchFamily="34" charset="0"/>
                <a:cs typeface="Open Sans" panose="020B0606030504020204" pitchFamily="34" charset="0"/>
              </a:rPr>
              <a:t> when creating the queue</a:t>
            </a:r>
          </a:p>
          <a:p>
            <a:pPr algn="just">
              <a:lnSpc>
                <a:spcPct val="150000"/>
              </a:lnSpc>
            </a:pPr>
            <a:endParaRPr lang="en-GB" sz="1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endParaRPr lang="en-GB" sz="1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endParaRPr lang="en-GB" sz="1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GB" sz="1400" dirty="0">
                <a:latin typeface="Open Sans" panose="020B0606030504020204" pitchFamily="34" charset="0"/>
                <a:ea typeface="Open Sans" panose="020B0606030504020204" pitchFamily="34" charset="0"/>
                <a:cs typeface="Open Sans" panose="020B0606030504020204" pitchFamily="34" charset="0"/>
              </a:rPr>
              <a:t>Note – the block size should be preferably be adapted to the size of the queue messages. A good rule of the thump is to use a block size that is at least four times the message size. If trying to write a message to the queue that exceeds the block size, an </a:t>
            </a:r>
            <a:r>
              <a:rPr lang="en-GB" sz="1400" dirty="0" err="1">
                <a:latin typeface="Open Sans" panose="020B0606030504020204" pitchFamily="34" charset="0"/>
                <a:ea typeface="Open Sans" panose="020B0606030504020204" pitchFamily="34" charset="0"/>
                <a:cs typeface="Open Sans" panose="020B0606030504020204" pitchFamily="34" charset="0"/>
              </a:rPr>
              <a:t>IllegalStateException</a:t>
            </a:r>
            <a:r>
              <a:rPr lang="en-GB" sz="1400" dirty="0">
                <a:latin typeface="Open Sans" panose="020B0606030504020204" pitchFamily="34" charset="0"/>
                <a:ea typeface="Open Sans" panose="020B0606030504020204" pitchFamily="34" charset="0"/>
                <a:cs typeface="Open Sans" panose="020B0606030504020204" pitchFamily="34" charset="0"/>
              </a:rPr>
              <a:t> is thrown and wite is aborted. </a:t>
            </a:r>
          </a:p>
        </p:txBody>
      </p:sp>
    </p:spTree>
    <p:extLst>
      <p:ext uri="{BB962C8B-B14F-4D97-AF65-F5344CB8AC3E}">
        <p14:creationId xmlns:p14="http://schemas.microsoft.com/office/powerpoint/2010/main" val="248748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68596B29-8423-475A-A47B-B13E5DD32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2" y="857980"/>
            <a:ext cx="2368607" cy="1062632"/>
          </a:xfrm>
          <a:prstGeom prst="rect">
            <a:avLst/>
          </a:prstGeom>
        </p:spPr>
      </p:pic>
      <p:grpSp>
        <p:nvGrpSpPr>
          <p:cNvPr id="3" name="Group 2">
            <a:extLst>
              <a:ext uri="{FF2B5EF4-FFF2-40B4-BE49-F238E27FC236}">
                <a16:creationId xmlns:a16="http://schemas.microsoft.com/office/drawing/2014/main" id="{8812B232-7FCE-4BF6-BD08-09314AD874F0}"/>
              </a:ext>
            </a:extLst>
          </p:cNvPr>
          <p:cNvGrpSpPr/>
          <p:nvPr/>
        </p:nvGrpSpPr>
        <p:grpSpPr>
          <a:xfrm>
            <a:off x="802432" y="4149878"/>
            <a:ext cx="4490344" cy="45722"/>
            <a:chOff x="2055030" y="1463669"/>
            <a:chExt cx="2304256" cy="544908"/>
          </a:xfrm>
        </p:grpSpPr>
        <p:sp>
          <p:nvSpPr>
            <p:cNvPr id="4" name="Rectangle 3">
              <a:extLst>
                <a:ext uri="{FF2B5EF4-FFF2-40B4-BE49-F238E27FC236}">
                  <a16:creationId xmlns:a16="http://schemas.microsoft.com/office/drawing/2014/main" id="{DD57E1CF-EAF1-49BF-848D-10F1C7B00845}"/>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8726088-3272-4AC8-9CDA-091107828653}"/>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DD30AFE-94C8-4CA5-91EB-EBA8A498107A}"/>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EFB025-D470-4A49-9175-9EC283E28F2B}"/>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F6AD639-24E8-46FC-8E8C-2CC34DFB4C8F}"/>
              </a:ext>
            </a:extLst>
          </p:cNvPr>
          <p:cNvSpPr txBox="1">
            <a:spLocks/>
          </p:cNvSpPr>
          <p:nvPr/>
        </p:nvSpPr>
        <p:spPr>
          <a:xfrm>
            <a:off x="701792" y="3546878"/>
            <a:ext cx="6666469" cy="5355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4525E"/>
                </a:solidFill>
                <a:latin typeface="Montserrat"/>
              </a:rPr>
              <a:t>Thank you</a:t>
            </a:r>
            <a:endParaRPr lang="en-IN" sz="3200" dirty="0">
              <a:solidFill>
                <a:srgbClr val="F8A51B"/>
              </a:solidFill>
              <a:latin typeface="Montserrat"/>
            </a:endParaRPr>
          </a:p>
        </p:txBody>
      </p:sp>
      <p:sp>
        <p:nvSpPr>
          <p:cNvPr id="9" name="Subtitle 2">
            <a:extLst>
              <a:ext uri="{FF2B5EF4-FFF2-40B4-BE49-F238E27FC236}">
                <a16:creationId xmlns:a16="http://schemas.microsoft.com/office/drawing/2014/main" id="{C2E452AA-62B7-4144-A213-964BD28B0FA5}"/>
              </a:ext>
            </a:extLst>
          </p:cNvPr>
          <p:cNvSpPr txBox="1">
            <a:spLocks/>
          </p:cNvSpPr>
          <p:nvPr/>
        </p:nvSpPr>
        <p:spPr>
          <a:xfrm>
            <a:off x="704632" y="5502933"/>
            <a:ext cx="6402021" cy="893834"/>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All information present here is the exclusive property of Zestic IT Solutions (Zestic) and is subject to change without notice. Any unauthorized use of the content appearing here may violate copyright, trademark and other applicable laws. </a:t>
            </a:r>
          </a:p>
        </p:txBody>
      </p:sp>
      <p:sp>
        <p:nvSpPr>
          <p:cNvPr id="10" name="Subtitle 2">
            <a:extLst>
              <a:ext uri="{FF2B5EF4-FFF2-40B4-BE49-F238E27FC236}">
                <a16:creationId xmlns:a16="http://schemas.microsoft.com/office/drawing/2014/main" id="{6455B9CC-D192-486B-8F42-F4CB17BD759D}"/>
              </a:ext>
            </a:extLst>
          </p:cNvPr>
          <p:cNvSpPr txBox="1">
            <a:spLocks/>
          </p:cNvSpPr>
          <p:nvPr/>
        </p:nvSpPr>
        <p:spPr>
          <a:xfrm>
            <a:off x="704632" y="4367626"/>
            <a:ext cx="10782736" cy="58990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www.zestic.in</a:t>
            </a:r>
            <a:endPar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Contact us: </a:t>
            </a: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rPr>
              <a:t>www.zestic.in/contact-us</a:t>
            </a:r>
          </a:p>
        </p:txBody>
      </p:sp>
    </p:spTree>
    <p:extLst>
      <p:ext uri="{BB962C8B-B14F-4D97-AF65-F5344CB8AC3E}">
        <p14:creationId xmlns:p14="http://schemas.microsoft.com/office/powerpoint/2010/main" val="16706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left)">
                                      <p:cBhvr>
                                        <p:cTn id="21"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0" grpId="0" build="p"/>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9562</TotalTime>
  <Words>780</Words>
  <Application>Microsoft Office PowerPoint</Application>
  <PresentationFormat>Widescreen</PresentationFormat>
  <Paragraphs>46</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Lora</vt:lpstr>
      <vt:lpstr>Montserrat</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Deebendu Kumar</dc:creator>
  <cp:lastModifiedBy>Deebendu Kumar</cp:lastModifiedBy>
  <cp:revision>348</cp:revision>
  <dcterms:created xsi:type="dcterms:W3CDTF">2021-11-01T07:46:03Z</dcterms:created>
  <dcterms:modified xsi:type="dcterms:W3CDTF">2023-05-25T16:27:56Z</dcterms:modified>
</cp:coreProperties>
</file>