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22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08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4DBA3-51DF-449E-A78C-ED786B6D3005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6235-ACD9-42BB-87C6-833CF0760D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Unlike GA, there is no recombination to get new solutions.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3A9D018-8984-4DB0-BCBA-7D1BA2F6684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7F7B0F-52EB-4BAF-8B5F-71265389D281}" type="slidenum">
              <a:rPr lang="en-US"/>
              <a:pPr/>
              <a:t>7</a:t>
            </a:fld>
            <a:endParaRPr lang="en-US"/>
          </a:p>
        </p:txBody>
      </p:sp>
      <p:sp>
        <p:nvSpPr>
          <p:cNvPr id="40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 Plot3D[Abs[x*y*Cos[10*x]*Sin[10*y]]/10-15*Exp[-Abs[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[x*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x+y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*y]]]-7*Exp[-Abs[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[(x-3)^2+(y-3)^2]]]-7*Exp[-Abs[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[(x+3)^2+(y+3)^2]]]-7*Exp[-Abs[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[(x+3)^2+(y-3)^2]]]-7*Exp[-Abs[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[(x-3)^2+(y +3 )^2]]],{x,-5,5},{y,-5,5},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PlotRange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-&gt;All]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>
              <a:latin typeface="Calibri" pitchFamily="-60" charset="0"/>
              <a:ea typeface="AR PL UMing HK" charset="0"/>
              <a:cs typeface="AR PL UMing HK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E14AC6-EDD4-4023-9D40-D753ABE578EF}" type="slidenum">
              <a:rPr lang="en-US" sz="1200">
                <a:solidFill>
                  <a:srgbClr val="000000"/>
                </a:solidFill>
                <a:ea typeface="AR PL UMing HK" charset="0"/>
                <a:cs typeface="AR PL UMing HK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AR PL UMing HK" charset="0"/>
              <a:cs typeface="AR PL UMing HK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7F7B0F-52EB-4BAF-8B5F-71265389D281}" type="slidenum">
              <a:rPr lang="en-US"/>
              <a:pPr/>
              <a:t>8</a:t>
            </a:fld>
            <a:endParaRPr lang="en-US"/>
          </a:p>
        </p:txBody>
      </p:sp>
      <p:sp>
        <p:nvSpPr>
          <p:cNvPr id="40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 Plot3D[Abs[x*y*Cos[10*x]*Sin[10*y]]/10-15*Exp[-Abs[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[x*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x+y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*y]]]-7*Exp[-Abs[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[(x-3)^2+(y-3)^2]]]-7*Exp[-Abs[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[(x+3)^2+(y+3)^2]]]-7*Exp[-Abs[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[(x+3)^2+(y-3)^2]]]-7*Exp[-Abs[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Sqrt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[(x-3)^2+(y +3 )^2]]],{x,-5,5},{y,-5,5},</a:t>
            </a:r>
            <a:r>
              <a:rPr lang="en-US" b="1" dirty="0" err="1">
                <a:latin typeface="Calibri" pitchFamily="-60" charset="0"/>
                <a:ea typeface="AR PL UMing HK" charset="0"/>
                <a:cs typeface="AR PL UMing HK" charset="0"/>
              </a:rPr>
              <a:t>PlotRange</a:t>
            </a:r>
            <a:r>
              <a:rPr lang="en-US" b="1" dirty="0">
                <a:latin typeface="Calibri" pitchFamily="-60" charset="0"/>
                <a:ea typeface="AR PL UMing HK" charset="0"/>
                <a:cs typeface="AR PL UMing HK" charset="0"/>
              </a:rPr>
              <a:t>-&gt;All]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>
              <a:latin typeface="Calibri" pitchFamily="-60" charset="0"/>
              <a:ea typeface="AR PL UMing HK" charset="0"/>
              <a:cs typeface="AR PL UMing HK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E14AC6-EDD4-4023-9D40-D753ABE578EF}" type="slidenum">
              <a:rPr lang="en-US" sz="1200">
                <a:solidFill>
                  <a:srgbClr val="000000"/>
                </a:solidFill>
                <a:ea typeface="AR PL UMing HK" charset="0"/>
                <a:cs typeface="AR PL UMing HK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AR PL UMing HK" charset="0"/>
              <a:cs typeface="AR PL UMing HK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CDE0-BF95-4DEA-BCD9-B836E9AF9E06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80EC-9C69-4ABE-8622-8515C6E64E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2104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Travelling Salesman Problem: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Convergence Properties of Optimization Algorithms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4200" dirty="0" smtClean="0"/>
              <a:t>Group 2</a:t>
            </a:r>
          </a:p>
          <a:p>
            <a:r>
              <a:rPr lang="en-US" dirty="0" smtClean="0"/>
              <a:t>Zachary Estrada</a:t>
            </a:r>
          </a:p>
          <a:p>
            <a:r>
              <a:rPr lang="en-US" dirty="0" smtClean="0"/>
              <a:t>Chandini Jain</a:t>
            </a:r>
          </a:p>
          <a:p>
            <a:r>
              <a:rPr lang="en-US" dirty="0" smtClean="0"/>
              <a:t>Jonathan Lai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886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Introduction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75"/>
          <p:cNvSpPr>
            <a:spLocks noGrp="1"/>
          </p:cNvSpPr>
          <p:nvPr>
            <p:ph idx="1"/>
          </p:nvPr>
        </p:nvSpPr>
        <p:spPr>
          <a:xfrm>
            <a:off x="457200" y="4953000"/>
            <a:ext cx="4800600" cy="1447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1600" dirty="0" smtClean="0"/>
              <a:t>Test algorithms for: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Convergence Rate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Wall-clock Time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Solution Space Exploration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676400"/>
            <a:ext cx="48101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0" y="6604084"/>
            <a:ext cx="9144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-60" charset="0"/>
              <a:buAutoNum type="arabicPeriod"/>
            </a:pPr>
            <a:r>
              <a:rPr lang="en-US" sz="1050" dirty="0" smtClean="0">
                <a:latin typeface="Calibri" pitchFamily="-60" charset="0"/>
              </a:rPr>
              <a:t>Marcus </a:t>
            </a:r>
            <a:r>
              <a:rPr lang="en-US" sz="1050" dirty="0" err="1" smtClean="0">
                <a:latin typeface="Calibri" pitchFamily="-60" charset="0"/>
              </a:rPr>
              <a:t>Peinado</a:t>
            </a:r>
            <a:r>
              <a:rPr lang="en-US" sz="1050" dirty="0" smtClean="0">
                <a:latin typeface="Calibri" pitchFamily="-60" charset="0"/>
              </a:rPr>
              <a:t> and Thomas </a:t>
            </a:r>
            <a:r>
              <a:rPr lang="en-US" sz="1050" dirty="0" err="1" smtClean="0">
                <a:latin typeface="Calibri" pitchFamily="-60" charset="0"/>
              </a:rPr>
              <a:t>Lengauer</a:t>
            </a:r>
            <a:r>
              <a:rPr lang="en-US" sz="1050" dirty="0" smtClean="0">
                <a:latin typeface="Calibri" pitchFamily="-60" charset="0"/>
              </a:rPr>
              <a:t>. `go with the winners' generators with applications to molecular modeling. RANDOM, pages 135{149, 1997.</a:t>
            </a:r>
            <a:endParaRPr lang="en-US" sz="1050" dirty="0" smtClean="0">
              <a:latin typeface="Calibri" pitchFamily="-60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593401" y="1744087"/>
            <a:ext cx="2486576" cy="2393275"/>
            <a:chOff x="593401" y="1744087"/>
            <a:chExt cx="2486576" cy="2393275"/>
          </a:xfrm>
        </p:grpSpPr>
        <p:sp>
          <p:nvSpPr>
            <p:cNvPr id="81" name="TextBox 80"/>
            <p:cNvSpPr txBox="1"/>
            <p:nvPr/>
          </p:nvSpPr>
          <p:spPr>
            <a:xfrm>
              <a:off x="2819400" y="2178725"/>
              <a:ext cx="260577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A</a:t>
              </a:r>
              <a:endParaRPr lang="en-US" sz="1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24000" y="1744087"/>
              <a:ext cx="251560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B</a:t>
              </a:r>
              <a:endParaRPr lang="en-US" sz="1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3401" y="2362200"/>
              <a:ext cx="244799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C</a:t>
              </a:r>
              <a:endParaRPr lang="en-US" sz="1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95400" y="3877687"/>
              <a:ext cx="267340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D</a:t>
              </a:r>
              <a:endParaRPr lang="en-US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00200" y="2254925"/>
              <a:ext cx="229019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F</a:t>
              </a:r>
              <a:endParaRPr lang="en-US" sz="1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81200" y="2819400"/>
              <a:ext cx="235782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E</a:t>
              </a:r>
              <a:endParaRPr lang="en-US" sz="1200" b="1" dirty="0"/>
            </a:p>
          </p:txBody>
        </p:sp>
        <p:cxnSp>
          <p:nvCxnSpPr>
            <p:cNvPr id="88" name="Straight Arrow Connector 87"/>
            <p:cNvCxnSpPr>
              <a:stCxn id="86" idx="7"/>
              <a:endCxn id="81" idx="3"/>
            </p:cNvCxnSpPr>
            <p:nvPr/>
          </p:nvCxnSpPr>
          <p:spPr>
            <a:xfrm flipV="1">
              <a:off x="2182453" y="2400372"/>
              <a:ext cx="675108" cy="4570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1" idx="1"/>
              <a:endCxn id="82" idx="6"/>
            </p:cNvCxnSpPr>
            <p:nvPr/>
          </p:nvCxnSpPr>
          <p:spPr>
            <a:xfrm flipH="1" flipV="1">
              <a:off x="1775560" y="1873925"/>
              <a:ext cx="1082001" cy="34282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2" idx="2"/>
              <a:endCxn id="83" idx="7"/>
            </p:cNvCxnSpPr>
            <p:nvPr/>
          </p:nvCxnSpPr>
          <p:spPr>
            <a:xfrm flipH="1">
              <a:off x="802350" y="1873925"/>
              <a:ext cx="721650" cy="52630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3" idx="4"/>
              <a:endCxn id="84" idx="1"/>
            </p:cNvCxnSpPr>
            <p:nvPr/>
          </p:nvCxnSpPr>
          <p:spPr>
            <a:xfrm>
              <a:off x="715801" y="2621875"/>
              <a:ext cx="618750" cy="129384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4" idx="0"/>
              <a:endCxn id="85" idx="3"/>
            </p:cNvCxnSpPr>
            <p:nvPr/>
          </p:nvCxnSpPr>
          <p:spPr>
            <a:xfrm flipV="1">
              <a:off x="1429070" y="2476572"/>
              <a:ext cx="204669" cy="140111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5" idx="5"/>
              <a:endCxn id="86" idx="1"/>
            </p:cNvCxnSpPr>
            <p:nvPr/>
          </p:nvCxnSpPr>
          <p:spPr>
            <a:xfrm>
              <a:off x="1795680" y="2476572"/>
              <a:ext cx="220049" cy="380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85" idx="6"/>
              <a:endCxn id="81" idx="2"/>
            </p:cNvCxnSpPr>
            <p:nvPr/>
          </p:nvCxnSpPr>
          <p:spPr>
            <a:xfrm flipV="1">
              <a:off x="1829219" y="2308563"/>
              <a:ext cx="990181" cy="76200"/>
            </a:xfrm>
            <a:prstGeom prst="straightConnector1">
              <a:avLst/>
            </a:prstGeom>
            <a:ln w="3175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85" idx="0"/>
              <a:endCxn id="82" idx="4"/>
            </p:cNvCxnSpPr>
            <p:nvPr/>
          </p:nvCxnSpPr>
          <p:spPr>
            <a:xfrm flipH="1" flipV="1">
              <a:off x="1649780" y="2003762"/>
              <a:ext cx="64930" cy="251163"/>
            </a:xfrm>
            <a:prstGeom prst="straightConnector1">
              <a:avLst/>
            </a:prstGeom>
            <a:ln w="3175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83" idx="6"/>
              <a:endCxn id="85" idx="2"/>
            </p:cNvCxnSpPr>
            <p:nvPr/>
          </p:nvCxnSpPr>
          <p:spPr>
            <a:xfrm flipV="1">
              <a:off x="838200" y="2384763"/>
              <a:ext cx="762000" cy="107275"/>
            </a:xfrm>
            <a:prstGeom prst="straightConnector1">
              <a:avLst/>
            </a:prstGeom>
            <a:ln w="3175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4" idx="7"/>
              <a:endCxn id="86" idx="3"/>
            </p:cNvCxnSpPr>
            <p:nvPr/>
          </p:nvCxnSpPr>
          <p:spPr>
            <a:xfrm flipV="1">
              <a:off x="1523589" y="3041047"/>
              <a:ext cx="492140" cy="874668"/>
            </a:xfrm>
            <a:prstGeom prst="straightConnector1">
              <a:avLst/>
            </a:prstGeom>
            <a:ln w="3175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/>
          <p:nvPr/>
        </p:nvCxnSpPr>
        <p:spPr>
          <a:xfrm>
            <a:off x="2667000" y="2971800"/>
            <a:ext cx="1447800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57200" y="4431268"/>
            <a:ext cx="2622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Travelling Salesman Problem</a:t>
            </a:r>
            <a:endParaRPr lang="en-US" sz="1600" b="1" dirty="0"/>
          </a:p>
        </p:txBody>
      </p:sp>
      <p:sp>
        <p:nvSpPr>
          <p:cNvPr id="124" name="Rectangle 123"/>
          <p:cNvSpPr/>
          <p:nvPr/>
        </p:nvSpPr>
        <p:spPr>
          <a:xfrm>
            <a:off x="5423872" y="4431268"/>
            <a:ext cx="2149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Surface Reconstruction</a:t>
            </a:r>
            <a:endParaRPr 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Simulated Annealing: Controlled Cooling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7" descr="C:\temp\CodeCogsEq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52775"/>
            <a:ext cx="2114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0" y="6520190"/>
            <a:ext cx="914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-60" charset="0"/>
              <a:buAutoNum type="arabicPeriod"/>
            </a:pPr>
            <a:r>
              <a:rPr lang="en-US" sz="1050" dirty="0">
                <a:latin typeface="Calibri" pitchFamily="-60" charset="0"/>
              </a:rPr>
              <a:t>"Optimization by Simulated Annealing"    S. Kirkpatrick, C. D. </a:t>
            </a:r>
            <a:r>
              <a:rPr lang="en-US" sz="1050" dirty="0" err="1">
                <a:latin typeface="Calibri" pitchFamily="-60" charset="0"/>
              </a:rPr>
              <a:t>Gelatt</a:t>
            </a:r>
            <a:r>
              <a:rPr lang="en-US" sz="1050" dirty="0">
                <a:latin typeface="Calibri" pitchFamily="-60" charset="0"/>
              </a:rPr>
              <a:t>, Jr., and M. P. </a:t>
            </a:r>
            <a:r>
              <a:rPr lang="en-US" sz="1050" dirty="0" err="1">
                <a:latin typeface="Calibri" pitchFamily="-60" charset="0"/>
              </a:rPr>
              <a:t>Vecchi</a:t>
            </a:r>
            <a:r>
              <a:rPr lang="en-US" sz="1050" dirty="0">
                <a:latin typeface="Calibri" pitchFamily="-60" charset="0"/>
              </a:rPr>
              <a:t>, Science 13 May 1983: 220 (4598), 671-680.</a:t>
            </a:r>
          </a:p>
        </p:txBody>
      </p:sp>
      <p:pic>
        <p:nvPicPr>
          <p:cNvPr id="43" name="Picture 8" descr="S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371600"/>
            <a:ext cx="41021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Genetic Algorithms: Survival of the Fittest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879600" y="1981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54400" y="1981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029200" y="1981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Left Brace 21"/>
          <p:cNvSpPr/>
          <p:nvPr/>
        </p:nvSpPr>
        <p:spPr>
          <a:xfrm rot="5400000">
            <a:off x="3223260" y="-1089660"/>
            <a:ext cx="228600" cy="5760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90800" y="2651760"/>
            <a:ext cx="0" cy="548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905000" y="3581400"/>
            <a:ext cx="1737360" cy="228600"/>
          </a:xfrm>
          <a:custGeom>
            <a:avLst/>
            <a:gdLst>
              <a:gd name="connsiteX0" fmla="*/ 0 w 1482437"/>
              <a:gd name="connsiteY0" fmla="*/ 251691 h 265545"/>
              <a:gd name="connsiteX1" fmla="*/ 748146 w 1482437"/>
              <a:gd name="connsiteY1" fmla="*/ 2309 h 265545"/>
              <a:gd name="connsiteX2" fmla="*/ 1482437 w 1482437"/>
              <a:gd name="connsiteY2" fmla="*/ 265545 h 265545"/>
              <a:gd name="connsiteX3" fmla="*/ 1482437 w 1482437"/>
              <a:gd name="connsiteY3" fmla="*/ 265545 h 2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437" h="265545">
                <a:moveTo>
                  <a:pt x="0" y="251691"/>
                </a:moveTo>
                <a:cubicBezTo>
                  <a:pt x="250536" y="125845"/>
                  <a:pt x="501073" y="0"/>
                  <a:pt x="748146" y="2309"/>
                </a:cubicBezTo>
                <a:cubicBezTo>
                  <a:pt x="995219" y="4618"/>
                  <a:pt x="1482437" y="265545"/>
                  <a:pt x="1482437" y="265545"/>
                </a:cubicBezTo>
                <a:lnTo>
                  <a:pt x="1482437" y="26554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1878678" y="4190999"/>
            <a:ext cx="1737360" cy="228599"/>
          </a:xfrm>
          <a:custGeom>
            <a:avLst/>
            <a:gdLst>
              <a:gd name="connsiteX0" fmla="*/ 0 w 1482437"/>
              <a:gd name="connsiteY0" fmla="*/ 251691 h 265545"/>
              <a:gd name="connsiteX1" fmla="*/ 748146 w 1482437"/>
              <a:gd name="connsiteY1" fmla="*/ 2309 h 265545"/>
              <a:gd name="connsiteX2" fmla="*/ 1482437 w 1482437"/>
              <a:gd name="connsiteY2" fmla="*/ 265545 h 265545"/>
              <a:gd name="connsiteX3" fmla="*/ 1482437 w 1482437"/>
              <a:gd name="connsiteY3" fmla="*/ 265545 h 2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437" h="265545">
                <a:moveTo>
                  <a:pt x="0" y="251691"/>
                </a:moveTo>
                <a:cubicBezTo>
                  <a:pt x="250536" y="125845"/>
                  <a:pt x="501073" y="0"/>
                  <a:pt x="748146" y="2309"/>
                </a:cubicBezTo>
                <a:cubicBezTo>
                  <a:pt x="995219" y="4618"/>
                  <a:pt x="1482437" y="265545"/>
                  <a:pt x="1482437" y="265545"/>
                </a:cubicBezTo>
                <a:lnTo>
                  <a:pt x="1482437" y="26554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90800" y="4571999"/>
            <a:ext cx="0" cy="457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3"/>
          <p:cNvGraphicFramePr>
            <a:graphicFrameLocks/>
          </p:cNvGraphicFramePr>
          <p:nvPr/>
        </p:nvGraphicFramePr>
        <p:xfrm>
          <a:off x="990600" y="386334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2651760" y="386334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Content Placeholder 3"/>
          <p:cNvGraphicFramePr>
            <a:graphicFrameLocks/>
          </p:cNvGraphicFramePr>
          <p:nvPr/>
        </p:nvGraphicFramePr>
        <p:xfrm>
          <a:off x="990600" y="5410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Content Placeholder 3"/>
          <p:cNvGraphicFramePr>
            <a:graphicFrameLocks/>
          </p:cNvGraphicFramePr>
          <p:nvPr/>
        </p:nvGraphicFramePr>
        <p:xfrm>
          <a:off x="2651760" y="5410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Content Placeholder 3"/>
          <p:cNvGraphicFramePr>
            <a:graphicFrameLocks/>
          </p:cNvGraphicFramePr>
          <p:nvPr/>
        </p:nvGraphicFramePr>
        <p:xfrm>
          <a:off x="4572000" y="5410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Freeform 49"/>
          <p:cNvSpPr/>
          <p:nvPr/>
        </p:nvSpPr>
        <p:spPr>
          <a:xfrm rot="5400000">
            <a:off x="5295900" y="3314700"/>
            <a:ext cx="3429000" cy="1066800"/>
          </a:xfrm>
          <a:custGeom>
            <a:avLst/>
            <a:gdLst>
              <a:gd name="connsiteX0" fmla="*/ 0 w 1482437"/>
              <a:gd name="connsiteY0" fmla="*/ 251691 h 265545"/>
              <a:gd name="connsiteX1" fmla="*/ 748146 w 1482437"/>
              <a:gd name="connsiteY1" fmla="*/ 2309 h 265545"/>
              <a:gd name="connsiteX2" fmla="*/ 1482437 w 1482437"/>
              <a:gd name="connsiteY2" fmla="*/ 265545 h 265545"/>
              <a:gd name="connsiteX3" fmla="*/ 1482437 w 1482437"/>
              <a:gd name="connsiteY3" fmla="*/ 265545 h 2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437" h="265545">
                <a:moveTo>
                  <a:pt x="0" y="251691"/>
                </a:moveTo>
                <a:cubicBezTo>
                  <a:pt x="250536" y="125845"/>
                  <a:pt x="501073" y="0"/>
                  <a:pt x="748146" y="2309"/>
                </a:cubicBezTo>
                <a:cubicBezTo>
                  <a:pt x="995219" y="4618"/>
                  <a:pt x="1482437" y="265545"/>
                  <a:pt x="1482437" y="265545"/>
                </a:cubicBezTo>
                <a:lnTo>
                  <a:pt x="1482437" y="265545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/>
          <p:cNvSpPr/>
          <p:nvPr/>
        </p:nvSpPr>
        <p:spPr>
          <a:xfrm rot="16200000">
            <a:off x="4206240" y="5097781"/>
            <a:ext cx="182880" cy="1463040"/>
          </a:xfrm>
          <a:prstGeom prst="leftBracket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447800" y="1371600"/>
            <a:ext cx="3450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Generate an initial random population</a:t>
            </a:r>
            <a:endParaRPr lang="en-US" sz="1600" b="1" dirty="0"/>
          </a:p>
        </p:txBody>
      </p:sp>
      <p:sp>
        <p:nvSpPr>
          <p:cNvPr id="62" name="Rectangle 61"/>
          <p:cNvSpPr/>
          <p:nvPr/>
        </p:nvSpPr>
        <p:spPr>
          <a:xfrm>
            <a:off x="2743200" y="2521803"/>
            <a:ext cx="2819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Evaluate fitness of individuals</a:t>
            </a:r>
          </a:p>
          <a:p>
            <a:r>
              <a:rPr lang="en-US" sz="1600" b="1" dirty="0" smtClean="0"/>
              <a:t>Select parents for crossover based on fitness</a:t>
            </a:r>
            <a:endParaRPr lang="en-US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2743200" y="4495799"/>
            <a:ext cx="259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Perform crossover to produce children</a:t>
            </a:r>
            <a:endParaRPr lang="en-US" sz="1600" b="1" dirty="0"/>
          </a:p>
        </p:txBody>
      </p:sp>
      <p:sp>
        <p:nvSpPr>
          <p:cNvPr id="64" name="Rectangle 63"/>
          <p:cNvSpPr/>
          <p:nvPr/>
        </p:nvSpPr>
        <p:spPr>
          <a:xfrm>
            <a:off x="5029200" y="5640766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Mutate randomly selected children</a:t>
            </a:r>
            <a:endParaRPr lang="en-US" sz="1600" b="1" dirty="0"/>
          </a:p>
        </p:txBody>
      </p:sp>
      <p:sp>
        <p:nvSpPr>
          <p:cNvPr id="65" name="Rectangle 64"/>
          <p:cNvSpPr/>
          <p:nvPr/>
        </p:nvSpPr>
        <p:spPr>
          <a:xfrm>
            <a:off x="7620000" y="3200400"/>
            <a:ext cx="1447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Introduce children into the population and replace individuals with least fitness</a:t>
            </a:r>
            <a:endParaRPr lang="en-US" sz="1600" b="1" dirty="0"/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0" y="6520190"/>
            <a:ext cx="9144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-60" charset="0"/>
              <a:buAutoNum type="arabicPeriod"/>
            </a:pPr>
            <a:r>
              <a:rPr lang="en-US" sz="1050" dirty="0" smtClean="0">
                <a:latin typeface="Calibri" pitchFamily="-60" charset="0"/>
              </a:rPr>
              <a:t>“A genetic algorithm tutorial”, Darrell Whitley , </a:t>
            </a:r>
            <a:r>
              <a:rPr lang="en-US" sz="1050" dirty="0" smtClean="0">
                <a:latin typeface="Calibri" pitchFamily="-60" charset="0"/>
              </a:rPr>
              <a:t>Statistics and Computing, Volume 4, Number 2, 65-85, DOI: 10.1007/BF00175354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1000px-Aco_branches.sv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0" y="6550025"/>
            <a:ext cx="914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-60" charset="0"/>
              <a:buAutoNum type="arabicPeriod"/>
            </a:pPr>
            <a:r>
              <a:rPr lang="en-US" sz="1100" dirty="0">
                <a:latin typeface="Calibri" pitchFamily="-60" charset="0"/>
              </a:rPr>
              <a:t>http://en.wikipedia.org/wiki/File:Aco_branches.svg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Ant Colony Optimization: Follow the Pheromones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8"/>
          <p:cNvSpPr txBox="1">
            <a:spLocks noChangeArrowheads="1"/>
          </p:cNvSpPr>
          <p:nvPr/>
        </p:nvSpPr>
        <p:spPr bwMode="auto">
          <a:xfrm>
            <a:off x="0" y="6257836"/>
            <a:ext cx="9144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-60" charset="0"/>
              <a:buAutoNum type="arabicPeriod"/>
            </a:pPr>
            <a:r>
              <a:rPr lang="en-US" sz="1100" dirty="0">
                <a:latin typeface="Calibri" pitchFamily="-60" charset="0"/>
              </a:rPr>
              <a:t>http://www.toyemporium.com.au/shop/medium/WT3017R%20Russian%20Doll%20Red.jpg</a:t>
            </a:r>
          </a:p>
          <a:p>
            <a:pPr marL="342900" indent="-342900">
              <a:buFont typeface="Calibri" pitchFamily="-60" charset="0"/>
              <a:buAutoNum type="arabicPeriod"/>
            </a:pPr>
            <a:r>
              <a:rPr lang="en-US" sz="1100" dirty="0" err="1">
                <a:latin typeface="Calibri" pitchFamily="-60" charset="0"/>
              </a:rPr>
              <a:t>Aldous</a:t>
            </a:r>
            <a:r>
              <a:rPr lang="en-US" sz="1100" dirty="0">
                <a:latin typeface="Calibri" pitchFamily="-60" charset="0"/>
              </a:rPr>
              <a:t>, </a:t>
            </a:r>
            <a:r>
              <a:rPr lang="en-US" sz="1100" dirty="0" err="1">
                <a:latin typeface="Calibri" pitchFamily="-60" charset="0"/>
              </a:rPr>
              <a:t>Vazirani</a:t>
            </a:r>
            <a:r>
              <a:rPr lang="en-US" sz="1100" dirty="0">
                <a:latin typeface="Calibri" pitchFamily="-60" charset="0"/>
              </a:rPr>
              <a:t> (1994) “Go with the winners” Proc. 35</a:t>
            </a:r>
            <a:r>
              <a:rPr lang="en-US" sz="1100" baseline="30000" dirty="0">
                <a:latin typeface="Calibri" pitchFamily="-60" charset="0"/>
              </a:rPr>
              <a:t>th</a:t>
            </a:r>
            <a:r>
              <a:rPr lang="en-US" sz="1100" dirty="0">
                <a:latin typeface="Calibri" pitchFamily="-60" charset="0"/>
              </a:rPr>
              <a:t> IEEE </a:t>
            </a:r>
            <a:r>
              <a:rPr lang="en-US" sz="1100" dirty="0" err="1">
                <a:latin typeface="Calibri" pitchFamily="-60" charset="0"/>
              </a:rPr>
              <a:t>Sympos</a:t>
            </a:r>
            <a:r>
              <a:rPr lang="en-US" sz="1100" dirty="0">
                <a:latin typeface="Calibri" pitchFamily="-60" charset="0"/>
              </a:rPr>
              <a:t>. on Foundations of CS</a:t>
            </a:r>
          </a:p>
          <a:p>
            <a:pPr marL="342900" indent="-342900">
              <a:buFont typeface="Calibri" pitchFamily="-60" charset="0"/>
              <a:buAutoNum type="arabicPeriod"/>
            </a:pPr>
            <a:r>
              <a:rPr lang="en-US" sz="1100" dirty="0" err="1">
                <a:latin typeface="Calibri" pitchFamily="-60" charset="0"/>
              </a:rPr>
              <a:t>Grassberger</a:t>
            </a:r>
            <a:r>
              <a:rPr lang="en-US" sz="1100" dirty="0">
                <a:latin typeface="Calibri" pitchFamily="-60" charset="0"/>
              </a:rPr>
              <a:t>, Nadler (2000) “Go with the winners”</a:t>
            </a:r>
          </a:p>
        </p:txBody>
      </p:sp>
      <p:pic>
        <p:nvPicPr>
          <p:cNvPr id="14340" name="Picture 28" descr="RussianDollClo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63687"/>
            <a:ext cx="3544888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6364288" y="2439987"/>
            <a:ext cx="417512" cy="14097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 type="none" w="med" len="med"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10800000">
            <a:off x="4090988" y="4725987"/>
            <a:ext cx="862012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none" w="med" len="med"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rot="5400000" flipH="1" flipV="1">
            <a:off x="1842294" y="2872581"/>
            <a:ext cx="1409700" cy="544512"/>
          </a:xfrm>
          <a:prstGeom prst="bentConnector2">
            <a:avLst/>
          </a:prstGeom>
          <a:noFill/>
          <a:ln w="28575">
            <a:solidFill>
              <a:schemeClr val="accent1"/>
            </a:solidFill>
            <a:miter lim="800000"/>
            <a:headEnd type="none" w="med" len="med"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4344" name="TextBox 70"/>
          <p:cNvSpPr txBox="1">
            <a:spLocks noChangeArrowheads="1"/>
          </p:cNvSpPr>
          <p:nvPr/>
        </p:nvSpPr>
        <p:spPr bwMode="auto">
          <a:xfrm>
            <a:off x="3048000" y="3316287"/>
            <a:ext cx="2971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-60" charset="0"/>
              </a:rPr>
              <a:t>Clone most probable states</a:t>
            </a:r>
          </a:p>
        </p:txBody>
      </p:sp>
      <p:sp>
        <p:nvSpPr>
          <p:cNvPr id="14345" name="TextBox 71"/>
          <p:cNvSpPr txBox="1">
            <a:spLocks noChangeArrowheads="1"/>
          </p:cNvSpPr>
          <p:nvPr/>
        </p:nvSpPr>
        <p:spPr bwMode="auto">
          <a:xfrm>
            <a:off x="4572000" y="5602287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libri" pitchFamily="-60" charset="0"/>
              </a:rPr>
              <a:t>Recalculate probabilities using biased random walk</a:t>
            </a:r>
          </a:p>
        </p:txBody>
      </p:sp>
      <p:sp>
        <p:nvSpPr>
          <p:cNvPr id="14346" name="TextBox 72"/>
          <p:cNvSpPr txBox="1">
            <a:spLocks noChangeArrowheads="1"/>
          </p:cNvSpPr>
          <p:nvPr/>
        </p:nvSpPr>
        <p:spPr bwMode="auto">
          <a:xfrm>
            <a:off x="609600" y="5602287"/>
            <a:ext cx="3352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alibri" pitchFamily="-60" charset="0"/>
              </a:rPr>
              <a:t>Kill off least probable states</a:t>
            </a:r>
          </a:p>
        </p:txBody>
      </p:sp>
      <p:pic>
        <p:nvPicPr>
          <p:cNvPr id="14347" name="Picture 73" descr="RussianDollSA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849687"/>
            <a:ext cx="3657600" cy="1763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48" name="Picture 74" descr="RussianDollSA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49687"/>
            <a:ext cx="3633788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429000" y="4611687"/>
            <a:ext cx="777875" cy="762000"/>
            <a:chOff x="337911" y="1200041"/>
            <a:chExt cx="1033689" cy="1013627"/>
          </a:xfrm>
        </p:grpSpPr>
        <p:cxnSp>
          <p:nvCxnSpPr>
            <p:cNvPr id="63" name="Straight Connector 62"/>
            <p:cNvCxnSpPr>
              <a:cxnSpLocks noChangeShapeType="1"/>
            </p:cNvCxnSpPr>
            <p:nvPr/>
          </p:nvCxnSpPr>
          <p:spPr bwMode="auto">
            <a:xfrm>
              <a:off x="361117" y="1200041"/>
              <a:ext cx="1010483" cy="100940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Straight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319474" y="1237485"/>
              <a:ext cx="994621" cy="9577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 with the Winners: Solutions to the multimodal problem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45000" y="3244850"/>
            <a:ext cx="254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AR PL UMing HK" charset="0"/>
                <a:cs typeface="AR PL UMing HK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63688" y="6172200"/>
            <a:ext cx="4825039" cy="628919"/>
          </a:xfrm>
          <a:prstGeom prst="rect">
            <a:avLst/>
          </a:prstGeom>
          <a:noFill/>
          <a:ln w="936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15840" rIns="0" bIns="0">
            <a:spAutoFit/>
          </a:bodyPr>
          <a:lstStyle/>
          <a:p>
            <a:pPr>
              <a:lnSpc>
                <a:spcPct val="15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ea typeface="AR PL UMing HK" charset="0"/>
                <a:cs typeface="AR PL UMing HK" charset="0"/>
              </a:rPr>
              <a:t>http://mathworld.wolfram.com/GlobalOptimization.html</a:t>
            </a:r>
          </a:p>
          <a:p>
            <a:pPr hangingPunct="0">
              <a:lnSpc>
                <a:spcPct val="15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http://www.imec.be/ScientificReport/SR2007/html/1384092.html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075" y="1968500"/>
            <a:ext cx="3194050" cy="3201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0163" y="1570038"/>
            <a:ext cx="51816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45000" y="3244850"/>
            <a:ext cx="254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AR PL UMing HK" charset="0"/>
                <a:cs typeface="AR PL UMing HK" charset="0"/>
              </a:rPr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Thank You</a:t>
            </a:r>
            <a:endParaRPr lang="en-US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461</Words>
  <Application>Microsoft Office PowerPoint</Application>
  <PresentationFormat>On-screen Show (4:3)</PresentationFormat>
  <Paragraphs>97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Travelling Salesman Problem: Convergence Properties of Optimization Algorithms</vt:lpstr>
      <vt:lpstr>Introduction</vt:lpstr>
      <vt:lpstr>Simulated Annealing: Controlled Cooling</vt:lpstr>
      <vt:lpstr>Genetic Algorithms: Survival of the Fittest</vt:lpstr>
      <vt:lpstr>Slide 5</vt:lpstr>
      <vt:lpstr>Slide 6</vt:lpstr>
      <vt:lpstr>Slide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abc</cp:lastModifiedBy>
  <cp:revision>37</cp:revision>
  <dcterms:created xsi:type="dcterms:W3CDTF">2012-04-05T02:42:08Z</dcterms:created>
  <dcterms:modified xsi:type="dcterms:W3CDTF">2012-04-05T08:45:00Z</dcterms:modified>
</cp:coreProperties>
</file>