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35" name="CustomShape 2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3200">
                <a:solidFill>
                  <a:srgbClr val="1f497d"/>
                </a:solidFill>
              </a:rPr>
              <a:t>Simulated Annealing Moves </a:t>
            </a:r>
            <a:endParaRPr/>
          </a:p>
        </p:txBody>
      </p:sp>
      <p:sp>
        <p:nvSpPr>
          <p:cNvPr id="36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37" name="CustomShape 4"/>
          <p:cNvSpPr/>
          <p:nvPr/>
        </p:nvSpPr>
        <p:spPr>
          <a:xfrm>
            <a:off x="488160" y="6328440"/>
            <a:ext cx="7741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http://mathbits.com/mathbits/studentresources/graphpaper/graphpaper.htm</a:t>
            </a:r>
            <a:endParaRPr/>
          </a:p>
        </p:txBody>
      </p:sp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5240" y="1371600"/>
            <a:ext cx="6163920" cy="4297320"/>
          </a:xfrm>
          <a:prstGeom prst="rect">
            <a:avLst/>
          </a:prstGeom>
        </p:spPr>
      </p:pic>
      <p:sp>
        <p:nvSpPr>
          <p:cNvPr id="39" name="Line 5"/>
          <p:cNvSpPr/>
          <p:nvPr/>
        </p:nvSpPr>
        <p:spPr>
          <a:xfrm>
            <a:off x="5082840" y="1828800"/>
            <a:ext cx="2194560" cy="2011680"/>
          </a:xfrm>
          <a:prstGeom prst="line">
            <a:avLst/>
          </a:prstGeom>
          <a:ln cap="rnd" w="54720">
            <a:solidFill>
              <a:srgbClr val="000000"/>
            </a:solidFill>
            <a:custDash>
              <a:ds d="77216000000" sp="77216000000"/>
              <a:ds d="77216000000" sp="77216000000"/>
            </a:custDash>
            <a:round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41" name="CustomShape 2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3200">
                <a:solidFill>
                  <a:srgbClr val="1f497d"/>
                </a:solidFill>
              </a:rPr>
              <a:t>Simulated Annealing Moves 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43" name="CustomShape 4"/>
          <p:cNvSpPr/>
          <p:nvPr/>
        </p:nvSpPr>
        <p:spPr>
          <a:xfrm>
            <a:off x="488160" y="6328440"/>
            <a:ext cx="7741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http://mathbits.com/mathbits/studentresources/graphpaper/graphpaper.htm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5240" y="1371600"/>
            <a:ext cx="6163920" cy="4297320"/>
          </a:xfrm>
          <a:prstGeom prst="rect">
            <a:avLst/>
          </a:prstGeom>
        </p:spPr>
      </p:pic>
      <p:sp>
        <p:nvSpPr>
          <p:cNvPr id="45" name="Line 5"/>
          <p:cNvSpPr/>
          <p:nvPr/>
        </p:nvSpPr>
        <p:spPr>
          <a:xfrm>
            <a:off x="5082840" y="1828800"/>
            <a:ext cx="2194560" cy="201168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47" name="CustomShape 2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3200">
                <a:solidFill>
                  <a:srgbClr val="1f497d"/>
                </a:solidFill>
              </a:rPr>
              <a:t>Simulated Annealing Moves </a:t>
            </a: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49" name="CustomShape 4"/>
          <p:cNvSpPr/>
          <p:nvPr/>
        </p:nvSpPr>
        <p:spPr>
          <a:xfrm>
            <a:off x="488160" y="6328440"/>
            <a:ext cx="7741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http://mathbits.com/mathbits/studentresources/graphpaper/graphpaper.htm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5240" y="1371600"/>
            <a:ext cx="6163920" cy="4297320"/>
          </a:xfrm>
          <a:prstGeom prst="rect">
            <a:avLst/>
          </a:prstGeom>
        </p:spPr>
      </p:pic>
      <p:sp>
        <p:nvSpPr>
          <p:cNvPr id="51" name="Line 5"/>
          <p:cNvSpPr/>
          <p:nvPr/>
        </p:nvSpPr>
        <p:spPr>
          <a:xfrm flipV="1">
            <a:off x="2705400" y="1737360"/>
            <a:ext cx="0" cy="2377440"/>
          </a:xfrm>
          <a:prstGeom prst="line">
            <a:avLst/>
          </a:prstGeom>
          <a:ln w="54720">
            <a:solidFill>
              <a:srgbClr val="008000"/>
            </a:solidFill>
            <a:round/>
          </a:ln>
        </p:spPr>
      </p:sp>
      <p:sp>
        <p:nvSpPr>
          <p:cNvPr id="52" name="Line 6"/>
          <p:cNvSpPr/>
          <p:nvPr/>
        </p:nvSpPr>
        <p:spPr>
          <a:xfrm flipV="1">
            <a:off x="4534200" y="3749040"/>
            <a:ext cx="1280160" cy="1097280"/>
          </a:xfrm>
          <a:prstGeom prst="line">
            <a:avLst/>
          </a:prstGeom>
          <a:ln w="73080">
            <a:solidFill>
              <a:srgbClr val="800000"/>
            </a:solidFill>
            <a:round/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54" name="CustomShape 2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3200">
                <a:solidFill>
                  <a:srgbClr val="1f497d"/>
                </a:solidFill>
              </a:rPr>
              <a:t>Simulated Annealing Moves 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56" name="CustomShape 4"/>
          <p:cNvSpPr/>
          <p:nvPr/>
        </p:nvSpPr>
        <p:spPr>
          <a:xfrm>
            <a:off x="488160" y="6328440"/>
            <a:ext cx="7741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http://mathbits.com/mathbits/studentresources/graphpaper/graphpaper.htm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5240" y="1371600"/>
            <a:ext cx="6163920" cy="4297320"/>
          </a:xfrm>
          <a:prstGeom prst="rect">
            <a:avLst/>
          </a:prstGeom>
        </p:spPr>
      </p:pic>
      <p:sp>
        <p:nvSpPr>
          <p:cNvPr id="58" name="Line 5"/>
          <p:cNvSpPr/>
          <p:nvPr/>
        </p:nvSpPr>
        <p:spPr>
          <a:xfrm flipV="1">
            <a:off x="2705400" y="1737360"/>
            <a:ext cx="0" cy="2377440"/>
          </a:xfrm>
          <a:prstGeom prst="line">
            <a:avLst/>
          </a:prstGeom>
          <a:ln w="54720">
            <a:solidFill>
              <a:srgbClr val="800000"/>
            </a:solidFill>
            <a:round/>
          </a:ln>
        </p:spPr>
      </p:sp>
      <p:sp>
        <p:nvSpPr>
          <p:cNvPr id="59" name="Line 6"/>
          <p:cNvSpPr/>
          <p:nvPr/>
        </p:nvSpPr>
        <p:spPr>
          <a:xfrm flipV="1">
            <a:off x="4534200" y="3749040"/>
            <a:ext cx="1280160" cy="1097280"/>
          </a:xfrm>
          <a:prstGeom prst="line">
            <a:avLst/>
          </a:prstGeom>
          <a:ln w="73080">
            <a:solidFill>
              <a:srgbClr val="008000"/>
            </a:solidFill>
            <a:round/>
          </a:ln>
        </p:spPr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61" name="CustomShape 2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3200">
                <a:solidFill>
                  <a:srgbClr val="1f497d"/>
                </a:solidFill>
              </a:rPr>
              <a:t>Go With The Winner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63" name="CustomShape 4"/>
          <p:cNvSpPr/>
          <p:nvPr/>
        </p:nvSpPr>
        <p:spPr>
          <a:xfrm>
            <a:off x="731520" y="1417320"/>
            <a:ext cx="7589160" cy="4800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200"/>
              <a:t>GWTW – SA with survival of fittest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Moves are predetermined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Create/destroy bonds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Swap bonds to explore phase space faster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Survival of the fittest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Select single winner of system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Kill off lower half of population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Repopulate single winner clone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65" name="CustomShape 2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3200">
                <a:solidFill>
                  <a:srgbClr val="1f497d"/>
                </a:solidFill>
              </a:rPr>
              <a:t>Comparison between solutions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pic>
        <p:nvPicPr>
          <p:cNvPr descr="" id="6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8560" y="1600200"/>
            <a:ext cx="4397400" cy="4424760"/>
          </a:xfrm>
          <a:prstGeom prst="rect">
            <a:avLst/>
          </a:prstGeom>
        </p:spPr>
      </p:pic>
      <p:sp>
        <p:nvSpPr>
          <p:cNvPr id="68" name="CustomShape 4"/>
          <p:cNvSpPr/>
          <p:nvPr/>
        </p:nvSpPr>
        <p:spPr>
          <a:xfrm>
            <a:off x="5029200" y="1600200"/>
            <a:ext cx="3656520" cy="4697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/>
              <a:t>Comparison</a:t>
            </a:r>
            <a:endParaRPr/>
          </a:p>
          <a:p>
            <a:r>
              <a:rPr lang="en-US" sz="3600">
                <a:solidFill>
                  <a:srgbClr val="0000ff"/>
                </a:solidFill>
              </a:rPr>
              <a:t>ACO</a:t>
            </a:r>
            <a:endParaRPr/>
          </a:p>
          <a:p>
            <a:r>
              <a:rPr lang="en-US" sz="3600">
                <a:solidFill>
                  <a:srgbClr val="ff0000"/>
                </a:solidFill>
              </a:rPr>
              <a:t>GA</a:t>
            </a:r>
            <a:endParaRPr/>
          </a:p>
          <a:p>
            <a:endParaRPr/>
          </a:p>
          <a:p>
            <a:r>
              <a:rPr lang="en-US" sz="3600">
                <a:solidFill>
                  <a:srgbClr val="000000"/>
                </a:solidFill>
              </a:rPr>
              <a:t>Connections</a:t>
            </a:r>
            <a:endParaRPr/>
          </a:p>
          <a:p>
            <a:r>
              <a:rPr lang="en-US" sz="3600">
                <a:solidFill>
                  <a:srgbClr val="000000"/>
                </a:solidFill>
              </a:rPr>
              <a:t>634 similar  </a:t>
            </a:r>
            <a:endParaRPr/>
          </a:p>
          <a:p>
            <a:r>
              <a:rPr lang="en-US" sz="3600">
                <a:solidFill>
                  <a:srgbClr val="000000"/>
                </a:solidFill>
              </a:rPr>
              <a:t>270 unique</a:t>
            </a:r>
            <a:endParaRPr/>
          </a:p>
          <a:p>
            <a:endParaRPr/>
          </a:p>
          <a:p>
            <a:r>
              <a:rPr lang="en-US" sz="3600">
                <a:solidFill>
                  <a:srgbClr val="000000"/>
                </a:solidFill>
              </a:rPr>
              <a:t>138 : 132</a:t>
            </a:r>
            <a:r>
              <a:rPr lang="en-US" sz="3600">
                <a:solidFill>
                  <a:srgbClr val="ff0000"/>
                </a:solidFill>
              </a:rPr>
              <a:t> L vs R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3200">
                <a:solidFill>
                  <a:srgbClr val="1f497d"/>
                </a:solidFill>
              </a:rPr>
              <a:t>Conclusion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72" name="CustomShape 4"/>
          <p:cNvSpPr/>
          <p:nvPr/>
        </p:nvSpPr>
        <p:spPr>
          <a:xfrm>
            <a:off x="1005840" y="1600200"/>
            <a:ext cx="7679880" cy="31615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/>
              <a:t>ACO ~ GA &gt;&gt; GWTW &gt; SA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/>
              <a:t>Choice of move is essential for efficient computation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/>
              <a:t>Must highly tune code to run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