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71" r:id="rId3"/>
    <p:sldId id="272" r:id="rId4"/>
    <p:sldId id="274" r:id="rId5"/>
    <p:sldId id="276" r:id="rId6"/>
    <p:sldId id="275" r:id="rId7"/>
    <p:sldId id="277" r:id="rId8"/>
    <p:sldId id="278" r:id="rId9"/>
    <p:sldId id="279" r:id="rId10"/>
    <p:sldId id="280" r:id="rId11"/>
    <p:sldId id="273" r:id="rId12"/>
    <p:sldId id="281" r:id="rId13"/>
    <p:sldId id="267" r:id="rId14"/>
    <p:sldId id="268" r:id="rId15"/>
    <p:sldId id="270" r:id="rId16"/>
  </p:sldIdLst>
  <p:sldSz cx="9144000" cy="6858000" type="screen4x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5/10/12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01A1D1-C1A1-4171-9151-B16191E1912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5/10/12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1E1C1A1-7111-4101-A181-01A131C101F1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21040" cy="147002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Travelling Salesman Problem: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Convergence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Properties of Optimization Algorithms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4191000"/>
            <a:ext cx="640080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 smtClean="0"/>
              <a:t>Group </a:t>
            </a:r>
            <a:r>
              <a:rPr lang="en-US" sz="3200" dirty="0" smtClean="0"/>
              <a:t>2</a:t>
            </a:r>
          </a:p>
          <a:p>
            <a:endParaRPr lang="en-US" sz="1600" dirty="0" smtClean="0"/>
          </a:p>
          <a:p>
            <a:r>
              <a:rPr lang="en-US" dirty="0" smtClean="0"/>
              <a:t>Zachary Estrada</a:t>
            </a:r>
          </a:p>
          <a:p>
            <a:r>
              <a:rPr lang="en-US" dirty="0" smtClean="0"/>
              <a:t>Chandini Jain</a:t>
            </a:r>
          </a:p>
          <a:p>
            <a:r>
              <a:rPr lang="en-US" dirty="0" smtClean="0"/>
              <a:t>Jonathan Lai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4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Genetic Algorithms: Survival of the Fittest</a:t>
            </a:r>
            <a:endParaRPr lang="en-US" sz="32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3048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8796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4544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029200" y="1981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Left Brace 21"/>
          <p:cNvSpPr/>
          <p:nvPr/>
        </p:nvSpPr>
        <p:spPr>
          <a:xfrm rot="5400000">
            <a:off x="3223260" y="-1089660"/>
            <a:ext cx="228600" cy="5760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90800" y="2651760"/>
            <a:ext cx="0" cy="548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905000" y="3581400"/>
            <a:ext cx="1737360" cy="228600"/>
          </a:xfrm>
          <a:custGeom>
            <a:avLst/>
            <a:gdLst>
              <a:gd name="connsiteX0" fmla="*/ 0 w 1482437"/>
              <a:gd name="connsiteY0" fmla="*/ 251691 h 265545"/>
              <a:gd name="connsiteX1" fmla="*/ 748146 w 1482437"/>
              <a:gd name="connsiteY1" fmla="*/ 2309 h 265545"/>
              <a:gd name="connsiteX2" fmla="*/ 1482437 w 1482437"/>
              <a:gd name="connsiteY2" fmla="*/ 265545 h 265545"/>
              <a:gd name="connsiteX3" fmla="*/ 1482437 w 1482437"/>
              <a:gd name="connsiteY3" fmla="*/ 265545 h 2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7" h="265545">
                <a:moveTo>
                  <a:pt x="0" y="251691"/>
                </a:moveTo>
                <a:cubicBezTo>
                  <a:pt x="250536" y="125845"/>
                  <a:pt x="501073" y="0"/>
                  <a:pt x="748146" y="2309"/>
                </a:cubicBezTo>
                <a:cubicBezTo>
                  <a:pt x="995219" y="4618"/>
                  <a:pt x="1482437" y="265545"/>
                  <a:pt x="1482437" y="265545"/>
                </a:cubicBezTo>
                <a:lnTo>
                  <a:pt x="1482437" y="26554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0800000">
            <a:off x="1878678" y="4190999"/>
            <a:ext cx="1737360" cy="228599"/>
          </a:xfrm>
          <a:custGeom>
            <a:avLst/>
            <a:gdLst>
              <a:gd name="connsiteX0" fmla="*/ 0 w 1482437"/>
              <a:gd name="connsiteY0" fmla="*/ 251691 h 265545"/>
              <a:gd name="connsiteX1" fmla="*/ 748146 w 1482437"/>
              <a:gd name="connsiteY1" fmla="*/ 2309 h 265545"/>
              <a:gd name="connsiteX2" fmla="*/ 1482437 w 1482437"/>
              <a:gd name="connsiteY2" fmla="*/ 265545 h 265545"/>
              <a:gd name="connsiteX3" fmla="*/ 1482437 w 1482437"/>
              <a:gd name="connsiteY3" fmla="*/ 265545 h 2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7" h="265545">
                <a:moveTo>
                  <a:pt x="0" y="251691"/>
                </a:moveTo>
                <a:cubicBezTo>
                  <a:pt x="250536" y="125845"/>
                  <a:pt x="501073" y="0"/>
                  <a:pt x="748146" y="2309"/>
                </a:cubicBezTo>
                <a:cubicBezTo>
                  <a:pt x="995219" y="4618"/>
                  <a:pt x="1482437" y="265545"/>
                  <a:pt x="1482437" y="265545"/>
                </a:cubicBezTo>
                <a:lnTo>
                  <a:pt x="1482437" y="265545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90800" y="4571999"/>
            <a:ext cx="0" cy="457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3"/>
          <p:cNvGraphicFramePr>
            <a:graphicFrameLocks/>
          </p:cNvGraphicFramePr>
          <p:nvPr/>
        </p:nvGraphicFramePr>
        <p:xfrm>
          <a:off x="990600" y="386334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2651760" y="386334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990600" y="5410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3"/>
          <p:cNvGraphicFramePr>
            <a:graphicFrameLocks/>
          </p:cNvGraphicFramePr>
          <p:nvPr/>
        </p:nvGraphicFramePr>
        <p:xfrm>
          <a:off x="2651760" y="5410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3"/>
          <p:cNvGraphicFramePr>
            <a:graphicFrameLocks/>
          </p:cNvGraphicFramePr>
          <p:nvPr/>
        </p:nvGraphicFramePr>
        <p:xfrm>
          <a:off x="4572000" y="5410200"/>
          <a:ext cx="13716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5"/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0" name="Freeform 49"/>
          <p:cNvSpPr/>
          <p:nvPr/>
        </p:nvSpPr>
        <p:spPr>
          <a:xfrm rot="5400000">
            <a:off x="5295900" y="3314700"/>
            <a:ext cx="3429000" cy="1066800"/>
          </a:xfrm>
          <a:custGeom>
            <a:avLst/>
            <a:gdLst>
              <a:gd name="connsiteX0" fmla="*/ 0 w 1482437"/>
              <a:gd name="connsiteY0" fmla="*/ 251691 h 265545"/>
              <a:gd name="connsiteX1" fmla="*/ 748146 w 1482437"/>
              <a:gd name="connsiteY1" fmla="*/ 2309 h 265545"/>
              <a:gd name="connsiteX2" fmla="*/ 1482437 w 1482437"/>
              <a:gd name="connsiteY2" fmla="*/ 265545 h 265545"/>
              <a:gd name="connsiteX3" fmla="*/ 1482437 w 1482437"/>
              <a:gd name="connsiteY3" fmla="*/ 265545 h 2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2437" h="265545">
                <a:moveTo>
                  <a:pt x="0" y="251691"/>
                </a:moveTo>
                <a:cubicBezTo>
                  <a:pt x="250536" y="125845"/>
                  <a:pt x="501073" y="0"/>
                  <a:pt x="748146" y="2309"/>
                </a:cubicBezTo>
                <a:cubicBezTo>
                  <a:pt x="995219" y="4618"/>
                  <a:pt x="1482437" y="265545"/>
                  <a:pt x="1482437" y="265545"/>
                </a:cubicBezTo>
                <a:lnTo>
                  <a:pt x="1482437" y="265545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/>
          <p:cNvSpPr/>
          <p:nvPr/>
        </p:nvSpPr>
        <p:spPr>
          <a:xfrm rot="16200000">
            <a:off x="4206240" y="5097781"/>
            <a:ext cx="182880" cy="1463040"/>
          </a:xfrm>
          <a:prstGeom prst="leftBracket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447800" y="1371600"/>
            <a:ext cx="34506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Generate an initial random population</a:t>
            </a:r>
            <a:endParaRPr lang="en-US" sz="1600" b="1" dirty="0"/>
          </a:p>
        </p:txBody>
      </p:sp>
      <p:sp>
        <p:nvSpPr>
          <p:cNvPr id="62" name="Rectangle 61"/>
          <p:cNvSpPr/>
          <p:nvPr/>
        </p:nvSpPr>
        <p:spPr>
          <a:xfrm>
            <a:off x="2743200" y="2521803"/>
            <a:ext cx="2819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Evaluate fitness of individuals</a:t>
            </a:r>
          </a:p>
          <a:p>
            <a:r>
              <a:rPr lang="en-US" sz="1600" b="1" dirty="0" smtClean="0"/>
              <a:t>Select parents for crossover based on fitness</a:t>
            </a:r>
            <a:endParaRPr lang="en-US" sz="1600" b="1" dirty="0"/>
          </a:p>
        </p:txBody>
      </p:sp>
      <p:sp>
        <p:nvSpPr>
          <p:cNvPr id="63" name="Rectangle 62"/>
          <p:cNvSpPr/>
          <p:nvPr/>
        </p:nvSpPr>
        <p:spPr>
          <a:xfrm>
            <a:off x="2743200" y="4495799"/>
            <a:ext cx="259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Perform crossover to produce children</a:t>
            </a:r>
            <a:endParaRPr lang="en-US" sz="1600" b="1" dirty="0"/>
          </a:p>
        </p:txBody>
      </p:sp>
      <p:sp>
        <p:nvSpPr>
          <p:cNvPr id="64" name="Rectangle 63"/>
          <p:cNvSpPr/>
          <p:nvPr/>
        </p:nvSpPr>
        <p:spPr>
          <a:xfrm>
            <a:off x="5029200" y="5640766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Mutate randomly selected children</a:t>
            </a:r>
            <a:endParaRPr lang="en-US" sz="1600" b="1" dirty="0"/>
          </a:p>
        </p:txBody>
      </p:sp>
      <p:sp>
        <p:nvSpPr>
          <p:cNvPr id="65" name="Rectangle 64"/>
          <p:cNvSpPr/>
          <p:nvPr/>
        </p:nvSpPr>
        <p:spPr>
          <a:xfrm>
            <a:off x="7620000" y="3200400"/>
            <a:ext cx="144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Introduce children into the population and replace individuals with least fitness</a:t>
            </a:r>
            <a:endParaRPr lang="en-US" sz="1600" b="1" dirty="0"/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0" y="6520190"/>
            <a:ext cx="9144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050" dirty="0" smtClean="0">
                <a:latin typeface="Calibri" pitchFamily="-60" charset="0"/>
              </a:rPr>
              <a:t>“A genetic algorithm tutorial”, Darrell Whitley , Statistics and Computing, Volume 4, Number 2, 65-85, DOI: 10.1007/BF00175354</a:t>
            </a:r>
          </a:p>
        </p:txBody>
      </p:sp>
    </p:spTree>
    <p:extLst>
      <p:ext uri="{BB962C8B-B14F-4D97-AF65-F5344CB8AC3E}">
        <p14:creationId xmlns:p14="http://schemas.microsoft.com/office/powerpoint/2010/main" val="300918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Go With The Winners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Couple of Slides</a:t>
            </a:r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</p:txBody>
      </p:sp>
      <p:pic>
        <p:nvPicPr>
          <p:cNvPr id="5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90632" y="2424836"/>
            <a:ext cx="6653368" cy="44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5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Simulated Annealing Reconstruction</a:t>
            </a:r>
            <a:endParaRPr/>
          </a:p>
        </p:txBody>
      </p:sp>
      <p:pic>
        <p:nvPicPr>
          <p:cNvPr id="10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03040" y="2001600"/>
            <a:ext cx="3083400" cy="3615120"/>
          </a:xfrm>
          <a:prstGeom prst="rect">
            <a:avLst/>
          </a:prstGeom>
        </p:spPr>
      </p:pic>
      <p:pic>
        <p:nvPicPr>
          <p:cNvPr id="103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2001600"/>
            <a:ext cx="3120840" cy="3548520"/>
          </a:xfrm>
          <a:prstGeom prst="rect">
            <a:avLst/>
          </a:prstGeom>
        </p:spPr>
      </p:pic>
      <p:sp>
        <p:nvSpPr>
          <p:cNvPr id="104" name="CustomShape 2"/>
          <p:cNvSpPr/>
          <p:nvPr/>
        </p:nvSpPr>
        <p:spPr>
          <a:xfrm>
            <a:off x="536400" y="1532880"/>
            <a:ext cx="30416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Hexagonal lattice</a:t>
            </a:r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5603040" y="1565640"/>
            <a:ext cx="3083400" cy="6382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Sheared hexagonal lattice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Comparison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Runtime/Number of iterations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Avg Final Energy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Standard Deviation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Conclusion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/>
          <p:cNvCxnSpPr>
            <a:stCxn id="3" idx="3"/>
            <a:endCxn id="3" idx="2"/>
          </p:cNvCxnSpPr>
          <p:nvPr/>
        </p:nvCxnSpPr>
        <p:spPr>
          <a:xfrm flipH="1">
            <a:off x="6795472" y="3115687"/>
            <a:ext cx="1371600" cy="13716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29195" y="1744087"/>
            <a:ext cx="2737878" cy="2743200"/>
          </a:xfrm>
          <a:prstGeom prst="line">
            <a:avLst/>
          </a:prstGeom>
          <a:ln w="3175" cmpd="sng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29195" y="1744087"/>
            <a:ext cx="2737877" cy="2743200"/>
          </a:xfrm>
          <a:prstGeom prst="line">
            <a:avLst/>
          </a:prstGeom>
          <a:ln w="3175" cmpd="sng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3"/>
          </p:cNvCxnSpPr>
          <p:nvPr/>
        </p:nvCxnSpPr>
        <p:spPr>
          <a:xfrm>
            <a:off x="5423872" y="1744087"/>
            <a:ext cx="2743200" cy="1371600"/>
          </a:xfrm>
          <a:prstGeom prst="line">
            <a:avLst/>
          </a:prstGeom>
          <a:ln w="3175" cmpd="sng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" idx="2"/>
          </p:cNvCxnSpPr>
          <p:nvPr/>
        </p:nvCxnSpPr>
        <p:spPr>
          <a:xfrm flipH="1">
            <a:off x="6795472" y="1744087"/>
            <a:ext cx="1371601" cy="27432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" idx="1"/>
            <a:endCxn id="3" idx="2"/>
          </p:cNvCxnSpPr>
          <p:nvPr/>
        </p:nvCxnSpPr>
        <p:spPr>
          <a:xfrm>
            <a:off x="5423872" y="3115687"/>
            <a:ext cx="1371600" cy="13716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" idx="0"/>
          </p:cNvCxnSpPr>
          <p:nvPr/>
        </p:nvCxnSpPr>
        <p:spPr>
          <a:xfrm>
            <a:off x="6795472" y="1744087"/>
            <a:ext cx="1371600" cy="27432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1"/>
          </p:cNvCxnSpPr>
          <p:nvPr/>
        </p:nvCxnSpPr>
        <p:spPr>
          <a:xfrm flipV="1">
            <a:off x="5423872" y="1744087"/>
            <a:ext cx="2743200" cy="1371600"/>
          </a:xfrm>
          <a:prstGeom prst="line">
            <a:avLst/>
          </a:prstGeom>
          <a:ln w="3175" cmpd="sng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3" idx="3"/>
          </p:cNvCxnSpPr>
          <p:nvPr/>
        </p:nvCxnSpPr>
        <p:spPr>
          <a:xfrm flipV="1">
            <a:off x="5423872" y="3115687"/>
            <a:ext cx="2743200" cy="13716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3" idx="0"/>
          </p:cNvCxnSpPr>
          <p:nvPr/>
        </p:nvCxnSpPr>
        <p:spPr>
          <a:xfrm flipV="1">
            <a:off x="5423872" y="1744087"/>
            <a:ext cx="1371600" cy="2743200"/>
          </a:xfrm>
          <a:prstGeom prst="line">
            <a:avLst/>
          </a:prstGeom>
          <a:ln w="3175" cmpd="sng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" idx="1"/>
          </p:cNvCxnSpPr>
          <p:nvPr/>
        </p:nvCxnSpPr>
        <p:spPr>
          <a:xfrm>
            <a:off x="5423872" y="3115687"/>
            <a:ext cx="2743200" cy="13716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23872" y="3119116"/>
            <a:ext cx="2743200" cy="0"/>
          </a:xfrm>
          <a:prstGeom prst="line">
            <a:avLst/>
          </a:prstGeom>
          <a:ln w="28575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93699" y="1744087"/>
            <a:ext cx="0" cy="2743200"/>
          </a:xfrm>
          <a:prstGeom prst="line">
            <a:avLst/>
          </a:prstGeom>
          <a:ln w="28575" cmpd="sng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Introduction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0" y="6604084"/>
            <a:ext cx="91440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Calibri" pitchFamily="-60" charset="0"/>
              <a:buAutoNum type="arabicPeriod"/>
            </a:pPr>
            <a:r>
              <a:rPr lang="en-US" sz="1050" dirty="0" smtClean="0">
                <a:latin typeface="Calibri" pitchFamily="-60" charset="0"/>
              </a:rPr>
              <a:t>Marcus </a:t>
            </a:r>
            <a:r>
              <a:rPr lang="en-US" sz="1050" dirty="0" err="1" smtClean="0">
                <a:latin typeface="Calibri" pitchFamily="-60" charset="0"/>
              </a:rPr>
              <a:t>Peinado</a:t>
            </a:r>
            <a:r>
              <a:rPr lang="en-US" sz="1050" dirty="0" smtClean="0">
                <a:latin typeface="Calibri" pitchFamily="-60" charset="0"/>
              </a:rPr>
              <a:t> and Thomas </a:t>
            </a:r>
            <a:r>
              <a:rPr lang="en-US" sz="1050" dirty="0" err="1" smtClean="0">
                <a:latin typeface="Calibri" pitchFamily="-60" charset="0"/>
              </a:rPr>
              <a:t>Lengauer</a:t>
            </a:r>
            <a:r>
              <a:rPr lang="en-US" sz="1050" dirty="0" smtClean="0">
                <a:latin typeface="Calibri" pitchFamily="-60" charset="0"/>
              </a:rPr>
              <a:t>. `go with the winners' generators with applications to molecular modeling. RANDOM, pages 135{149, 1997.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593401" y="1744087"/>
            <a:ext cx="2486576" cy="2393275"/>
            <a:chOff x="593401" y="1744087"/>
            <a:chExt cx="2486576" cy="2393275"/>
          </a:xfrm>
        </p:grpSpPr>
        <p:sp>
          <p:nvSpPr>
            <p:cNvPr id="81" name="TextBox 80"/>
            <p:cNvSpPr txBox="1"/>
            <p:nvPr/>
          </p:nvSpPr>
          <p:spPr>
            <a:xfrm>
              <a:off x="2819400" y="2178725"/>
              <a:ext cx="260577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A</a:t>
              </a:r>
              <a:endParaRPr lang="en-US" sz="1200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24000" y="1744087"/>
              <a:ext cx="251560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B</a:t>
              </a:r>
              <a:endParaRPr lang="en-US" sz="12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93401" y="2362200"/>
              <a:ext cx="244799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C</a:t>
              </a:r>
              <a:endParaRPr 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95400" y="3877687"/>
              <a:ext cx="267340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D</a:t>
              </a:r>
              <a:endParaRPr 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00200" y="2254925"/>
              <a:ext cx="229019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F</a:t>
              </a:r>
              <a:endParaRPr 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1200" y="2819400"/>
              <a:ext cx="235782" cy="25967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lIns="45720" tIns="0" rIns="45720" bIns="0" rtlCol="0">
              <a:spAutoFit/>
            </a:bodyPr>
            <a:lstStyle/>
            <a:p>
              <a:r>
                <a:rPr lang="en-US" sz="1200" b="1" dirty="0" smtClean="0"/>
                <a:t>E</a:t>
              </a:r>
              <a:endParaRPr lang="en-US" sz="1200" b="1" dirty="0"/>
            </a:p>
          </p:txBody>
        </p:sp>
        <p:cxnSp>
          <p:nvCxnSpPr>
            <p:cNvPr id="88" name="Straight Arrow Connector 87"/>
            <p:cNvCxnSpPr>
              <a:stCxn id="86" idx="7"/>
              <a:endCxn id="81" idx="3"/>
            </p:cNvCxnSpPr>
            <p:nvPr/>
          </p:nvCxnSpPr>
          <p:spPr>
            <a:xfrm flipV="1">
              <a:off x="2182453" y="2400372"/>
              <a:ext cx="675108" cy="4570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1" idx="1"/>
              <a:endCxn id="82" idx="6"/>
            </p:cNvCxnSpPr>
            <p:nvPr/>
          </p:nvCxnSpPr>
          <p:spPr>
            <a:xfrm flipH="1" flipV="1">
              <a:off x="1775560" y="1873925"/>
              <a:ext cx="1082001" cy="342828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2" idx="2"/>
              <a:endCxn id="83" idx="7"/>
            </p:cNvCxnSpPr>
            <p:nvPr/>
          </p:nvCxnSpPr>
          <p:spPr>
            <a:xfrm flipH="1">
              <a:off x="802350" y="1873925"/>
              <a:ext cx="721650" cy="526303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3" idx="4"/>
              <a:endCxn id="84" idx="1"/>
            </p:cNvCxnSpPr>
            <p:nvPr/>
          </p:nvCxnSpPr>
          <p:spPr>
            <a:xfrm>
              <a:off x="715801" y="2621875"/>
              <a:ext cx="618750" cy="1293840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4" idx="0"/>
              <a:endCxn id="85" idx="3"/>
            </p:cNvCxnSpPr>
            <p:nvPr/>
          </p:nvCxnSpPr>
          <p:spPr>
            <a:xfrm flipV="1">
              <a:off x="1429070" y="2476572"/>
              <a:ext cx="204669" cy="140111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5" idx="5"/>
              <a:endCxn id="86" idx="1"/>
            </p:cNvCxnSpPr>
            <p:nvPr/>
          </p:nvCxnSpPr>
          <p:spPr>
            <a:xfrm>
              <a:off x="1795680" y="2476572"/>
              <a:ext cx="220049" cy="38085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85" idx="6"/>
              <a:endCxn id="81" idx="2"/>
            </p:cNvCxnSpPr>
            <p:nvPr/>
          </p:nvCxnSpPr>
          <p:spPr>
            <a:xfrm flipV="1">
              <a:off x="1829219" y="2308563"/>
              <a:ext cx="990181" cy="76200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85" idx="0"/>
              <a:endCxn id="82" idx="4"/>
            </p:cNvCxnSpPr>
            <p:nvPr/>
          </p:nvCxnSpPr>
          <p:spPr>
            <a:xfrm flipH="1" flipV="1">
              <a:off x="1649780" y="2003762"/>
              <a:ext cx="64930" cy="251163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83" idx="6"/>
              <a:endCxn id="85" idx="2"/>
            </p:cNvCxnSpPr>
            <p:nvPr/>
          </p:nvCxnSpPr>
          <p:spPr>
            <a:xfrm flipV="1">
              <a:off x="838200" y="2384763"/>
              <a:ext cx="762000" cy="107275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84" idx="7"/>
              <a:endCxn id="86" idx="3"/>
            </p:cNvCxnSpPr>
            <p:nvPr/>
          </p:nvCxnSpPr>
          <p:spPr>
            <a:xfrm flipV="1">
              <a:off x="1523589" y="3041047"/>
              <a:ext cx="492140" cy="874668"/>
            </a:xfrm>
            <a:prstGeom prst="straightConnector1">
              <a:avLst/>
            </a:prstGeom>
            <a:ln w="3175">
              <a:solidFill>
                <a:schemeClr val="tx2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/>
          <p:cNvCxnSpPr/>
          <p:nvPr/>
        </p:nvCxnSpPr>
        <p:spPr>
          <a:xfrm>
            <a:off x="3260793" y="2971800"/>
            <a:ext cx="1447800" cy="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57200" y="4645703"/>
            <a:ext cx="26229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Travelling Salesman Problem</a:t>
            </a:r>
            <a:endParaRPr lang="en-US" sz="1600" b="1" dirty="0"/>
          </a:p>
        </p:txBody>
      </p:sp>
      <p:sp>
        <p:nvSpPr>
          <p:cNvPr id="124" name="Rectangle 123"/>
          <p:cNvSpPr/>
          <p:nvPr/>
        </p:nvSpPr>
        <p:spPr>
          <a:xfrm>
            <a:off x="5423872" y="4645703"/>
            <a:ext cx="2149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Surface Reconstruction</a:t>
            </a:r>
            <a:endParaRPr lang="en-US" sz="1600" b="1" dirty="0"/>
          </a:p>
        </p:txBody>
      </p:sp>
      <p:sp>
        <p:nvSpPr>
          <p:cNvPr id="3" name="Rectangle 2"/>
          <p:cNvSpPr/>
          <p:nvPr/>
        </p:nvSpPr>
        <p:spPr>
          <a:xfrm>
            <a:off x="5423872" y="1744087"/>
            <a:ext cx="2743200" cy="2743200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endCxn id="3" idx="2"/>
          </p:cNvCxnSpPr>
          <p:nvPr/>
        </p:nvCxnSpPr>
        <p:spPr>
          <a:xfrm>
            <a:off x="5429195" y="1744087"/>
            <a:ext cx="1366277" cy="27432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" idx="0"/>
            <a:endCxn id="3" idx="3"/>
          </p:cNvCxnSpPr>
          <p:nvPr/>
        </p:nvCxnSpPr>
        <p:spPr>
          <a:xfrm>
            <a:off x="6795472" y="1744087"/>
            <a:ext cx="1371600" cy="1371600"/>
          </a:xfrm>
          <a:prstGeom prst="line">
            <a:avLst/>
          </a:prstGeom>
          <a:ln w="3175" cmpd="sng">
            <a:solidFill>
              <a:srgbClr val="4F81BD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3" idx="0"/>
            <a:endCxn id="3" idx="1"/>
          </p:cNvCxnSpPr>
          <p:nvPr/>
        </p:nvCxnSpPr>
        <p:spPr>
          <a:xfrm flipH="1">
            <a:off x="5423872" y="1744087"/>
            <a:ext cx="1371600" cy="1371600"/>
          </a:xfrm>
          <a:prstGeom prst="line">
            <a:avLst/>
          </a:prstGeom>
          <a:ln w="3175" cmpd="sng"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61850" y="3049164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730852" y="3049164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99854" y="3049164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61850" y="4403727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099854" y="4403727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30852" y="4403727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61850" y="1661612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099854" y="1661612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30852" y="1661612"/>
            <a:ext cx="134690" cy="12983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Hierarchy of Optimization Methods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pic>
        <p:nvPicPr>
          <p:cNvPr id="5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99791" y="1434174"/>
            <a:ext cx="7987680" cy="3811391"/>
          </a:xfrm>
          <a:prstGeom prst="rect">
            <a:avLst/>
          </a:prstGeom>
        </p:spPr>
      </p:pic>
      <p:sp>
        <p:nvSpPr>
          <p:cNvPr id="52" name="CustomShape 5"/>
          <p:cNvSpPr/>
          <p:nvPr/>
        </p:nvSpPr>
        <p:spPr>
          <a:xfrm>
            <a:off x="3624313" y="3131549"/>
            <a:ext cx="889200" cy="742320"/>
          </a:xfrm>
          <a:prstGeom prst="rect">
            <a:avLst/>
          </a:prstGeom>
          <a:noFill/>
          <a:ln w="38100" cmpd="sng">
            <a:solidFill>
              <a:srgbClr val="FF0000"/>
            </a:solidFill>
            <a:round/>
          </a:ln>
        </p:spPr>
      </p:sp>
      <p:sp>
        <p:nvSpPr>
          <p:cNvPr id="53" name="CustomShape 5"/>
          <p:cNvSpPr/>
          <p:nvPr/>
        </p:nvSpPr>
        <p:spPr>
          <a:xfrm>
            <a:off x="5310678" y="3704594"/>
            <a:ext cx="889200" cy="742320"/>
          </a:xfrm>
          <a:prstGeom prst="rect">
            <a:avLst/>
          </a:prstGeom>
          <a:noFill/>
          <a:ln w="38100" cmpd="sng">
            <a:solidFill>
              <a:srgbClr val="FF0000"/>
            </a:solidFill>
            <a:round/>
          </a:ln>
        </p:spPr>
      </p:sp>
      <p:sp>
        <p:nvSpPr>
          <p:cNvPr id="54" name="CustomShape 5"/>
          <p:cNvSpPr/>
          <p:nvPr/>
        </p:nvSpPr>
        <p:spPr>
          <a:xfrm>
            <a:off x="6931066" y="3164539"/>
            <a:ext cx="889200" cy="742320"/>
          </a:xfrm>
          <a:prstGeom prst="rect">
            <a:avLst/>
          </a:prstGeom>
          <a:noFill/>
          <a:ln w="38100" cmpd="sng">
            <a:solidFill>
              <a:srgbClr val="FF0000"/>
            </a:solidFill>
            <a:round/>
          </a:ln>
        </p:spPr>
      </p:sp>
      <p:sp>
        <p:nvSpPr>
          <p:cNvPr id="55" name="CustomShape 5"/>
          <p:cNvSpPr/>
          <p:nvPr/>
        </p:nvSpPr>
        <p:spPr>
          <a:xfrm>
            <a:off x="7853254" y="4077100"/>
            <a:ext cx="889200" cy="742320"/>
          </a:xfrm>
          <a:prstGeom prst="rect">
            <a:avLst/>
          </a:prstGeom>
          <a:noFill/>
          <a:ln w="38100" cmpd="sng">
            <a:solidFill>
              <a:srgbClr val="FF0000"/>
            </a:solidFill>
            <a:round/>
          </a:ln>
        </p:spPr>
      </p:sp>
    </p:spTree>
    <p:extLst>
      <p:ext uri="{BB962C8B-B14F-4D97-AF65-F5344CB8AC3E}">
        <p14:creationId xmlns:p14="http://schemas.microsoft.com/office/powerpoint/2010/main" val="2513953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71920" y="1483660"/>
            <a:ext cx="7679880" cy="976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Hamiltonian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7200" y="2870214"/>
            <a:ext cx="8229240" cy="3255545"/>
          </a:xfrm>
        </p:spPr>
        <p:txBody>
          <a:bodyPr/>
          <a:lstStyle/>
          <a:p>
            <a:pPr marL="461963" indent="-346075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ri</a:t>
            </a:r>
            <a:r>
              <a:rPr lang="en-US" dirty="0" smtClean="0">
                <a:latin typeface="Times New Roman"/>
                <a:cs typeface="Times New Roman"/>
              </a:rPr>
              <a:t> is the position of </a:t>
            </a:r>
            <a:r>
              <a:rPr lang="en-US" dirty="0" err="1" smtClean="0">
                <a:latin typeface="Times New Roman"/>
                <a:cs typeface="Times New Roman"/>
              </a:rPr>
              <a:t>beadi</a:t>
            </a:r>
            <a:endParaRPr lang="en-US" dirty="0" smtClean="0">
              <a:latin typeface="Times New Roman"/>
              <a:cs typeface="Times New Roman"/>
            </a:endParaRPr>
          </a:p>
          <a:p>
            <a:pPr marL="461963" indent="-346075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Vk</a:t>
            </a:r>
            <a:r>
              <a:rPr lang="en-US" dirty="0" smtClean="0">
                <a:latin typeface="Times New Roman"/>
                <a:cs typeface="Times New Roman"/>
              </a:rPr>
              <a:t> is the number of vertices for </a:t>
            </a:r>
            <a:r>
              <a:rPr lang="en-US" dirty="0" err="1" smtClean="0">
                <a:latin typeface="Times New Roman"/>
                <a:cs typeface="Times New Roman"/>
              </a:rPr>
              <a:t>beadk</a:t>
            </a:r>
            <a:endParaRPr lang="en-US" dirty="0" smtClean="0">
              <a:latin typeface="Times New Roman"/>
              <a:cs typeface="Times New Roman"/>
            </a:endParaRPr>
          </a:p>
          <a:p>
            <a:pPr marL="461963" indent="-346075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V0 is the actual number of vertices </a:t>
            </a:r>
            <a:r>
              <a:rPr lang="en-US" dirty="0" err="1" smtClean="0">
                <a:latin typeface="Times New Roman"/>
                <a:cs typeface="Times New Roman"/>
              </a:rPr>
              <a:t>beadk</a:t>
            </a:r>
            <a:r>
              <a:rPr lang="en-US" dirty="0" smtClean="0">
                <a:latin typeface="Times New Roman"/>
                <a:cs typeface="Times New Roman"/>
              </a:rPr>
              <a:t> should make.</a:t>
            </a:r>
          </a:p>
          <a:p>
            <a:pPr marL="461963" indent="-346075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Kb = 1, </a:t>
            </a:r>
            <a:r>
              <a:rPr lang="en-US" dirty="0" err="1" smtClean="0">
                <a:latin typeface="Times New Roman"/>
                <a:cs typeface="Times New Roman"/>
              </a:rPr>
              <a:t>kv</a:t>
            </a:r>
            <a:r>
              <a:rPr lang="en-US" dirty="0" smtClean="0">
                <a:latin typeface="Times New Roman"/>
                <a:cs typeface="Times New Roman"/>
              </a:rPr>
              <a:t> = 1024 are force constants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430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Hierarchy of Optimization Methods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1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Test Systems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pic>
        <p:nvPicPr>
          <p:cNvPr id="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14080" y="1585080"/>
            <a:ext cx="4953600" cy="49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Code Implementation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Java – </a:t>
            </a:r>
            <a:r>
              <a:rPr lang="en-US" sz="3200" b="1" i="1" dirty="0" err="1">
                <a:solidFill>
                  <a:srgbClr val="000000"/>
                </a:solidFill>
                <a:latin typeface="Times New Roman"/>
                <a:cs typeface="Times New Roman"/>
              </a:rPr>
              <a:t>Heavylifting</a:t>
            </a:r>
            <a:endParaRPr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Software Java 1.6 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Python – </a:t>
            </a:r>
            <a:r>
              <a:rPr lang="en-US" sz="3200" i="1" dirty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Tcl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– </a:t>
            </a:r>
            <a:r>
              <a:rPr lang="en-US" sz="3200" i="1" dirty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193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Simulated Annealing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Couple of Slides</a:t>
            </a:r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143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  <a:ln w="2857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Ant Colony</a:t>
            </a:r>
            <a:endParaRPr lang="en-US" sz="3200" dirty="0" smtClean="0">
              <a:solidFill>
                <a:schemeClr val="tx2"/>
              </a:solidFill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Couple of Slides</a:t>
            </a:r>
            <a:endParaRPr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754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267</Words>
  <Application>Microsoft Macintosh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Travelling Salesman Problem:  Convergence Properties of Optimization Algorithms</vt:lpstr>
      <vt:lpstr>Introduction</vt:lpstr>
      <vt:lpstr>Hierarchy of Optimization Methods</vt:lpstr>
      <vt:lpstr>Hamiltonian Description</vt:lpstr>
      <vt:lpstr>Hierarchy of Optimization Methods</vt:lpstr>
      <vt:lpstr>Test Systems</vt:lpstr>
      <vt:lpstr>Code Implementation</vt:lpstr>
      <vt:lpstr>Simulated Annealing</vt:lpstr>
      <vt:lpstr>Ant Colony</vt:lpstr>
      <vt:lpstr>Genetic Algorithms: Survival of the Fittest</vt:lpstr>
      <vt:lpstr>Go With The Winners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Salesman Problem: Convergence Properties of Optimization Algorithms</dc:title>
  <cp:lastModifiedBy>Chandini Jain</cp:lastModifiedBy>
  <cp:revision>7</cp:revision>
  <dcterms:modified xsi:type="dcterms:W3CDTF">2012-05-11T07:58:50Z</dcterms:modified>
</cp:coreProperties>
</file>