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5.png" ContentType="image/png"/>
  <Override PartName="/ppt/media/image8.png" ContentType="image/png"/>
  <Override PartName="/ppt/media/image1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outline text format</a:t>
            </a:r>
            <a:endParaRPr/>
          </a:p>
          <a:p>
            <a:pPr algn="ctr"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algn="ctr"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algn="ctr"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algn="ctr"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algn="ctr"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algn="ctr"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algn="ctr"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algn="ctr"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9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Code Implementation</a:t>
            </a:r>
            <a:endParaRPr/>
          </a:p>
        </p:txBody>
      </p:sp>
      <p:sp>
        <p:nvSpPr>
          <p:cNvPr id="10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DejaVu Sans"/>
              </a:rPr>
              <a:t>Java – </a:t>
            </a:r>
            <a:r>
              <a:rPr b="1" i="1" lang="en-US" sz="3200">
                <a:solidFill>
                  <a:srgbClr val="000000"/>
                </a:solidFill>
                <a:latin typeface="Times New Roman"/>
                <a:ea typeface="DejaVu Sans"/>
              </a:rPr>
              <a:t>Heavylifting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Cross-Platform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Abstraction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TDD - JUnit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Python – </a:t>
            </a:r>
            <a:r>
              <a:rPr i="1" lang="en-US" sz="3200">
                <a:solidFill>
                  <a:srgbClr val="000000"/>
                </a:solidFill>
                <a:latin typeface="Times New Roman"/>
                <a:ea typeface="DejaVu Sans"/>
              </a:rPr>
              <a:t>Analysis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Tcl (VMD) – </a:t>
            </a:r>
            <a:r>
              <a:rPr i="1" lang="en-US" sz="3200">
                <a:solidFill>
                  <a:srgbClr val="000000"/>
                </a:solidFill>
                <a:latin typeface="Times New Roman"/>
                <a:ea typeface="DejaVu Sans"/>
              </a:rPr>
              <a:t>Analysis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Awk – Input File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endParaRPr/>
          </a:p>
        </p:txBody>
      </p:sp>
      <p:pic>
        <p:nvPicPr>
          <p:cNvPr descr="" id="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70320" y="2514600"/>
            <a:ext cx="4645080" cy="17647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13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</a:t>
            </a:r>
            <a:endParaRPr/>
          </a:p>
        </p:txBody>
      </p:sp>
      <p:sp>
        <p:nvSpPr>
          <p:cNvPr id="14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1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524240"/>
            <a:ext cx="6400800" cy="4800600"/>
          </a:xfrm>
          <a:prstGeom prst="rect">
            <a:avLst/>
          </a:prstGeom>
        </p:spPr>
      </p:pic>
      <p:sp>
        <p:nvSpPr>
          <p:cNvPr id="16" name="CustomShape 4"/>
          <p:cNvSpPr/>
          <p:nvPr/>
        </p:nvSpPr>
        <p:spPr>
          <a:xfrm>
            <a:off x="0" y="6550560"/>
            <a:ext cx="9144000" cy="3070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Calibri"/>
              <a:buAutoNum type="arabicPeriod"/>
            </a:pPr>
            <a:r>
              <a:rPr lang="en-US" sz="1400"/>
              <a:t>http://en.wikipedia.org/wiki/File:Aco_branches.svg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18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- Implementation</a:t>
            </a:r>
            <a:endParaRPr/>
          </a:p>
        </p:txBody>
      </p:sp>
      <p:sp>
        <p:nvSpPr>
          <p:cNvPr id="19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1000" y="1733400"/>
            <a:ext cx="7086600" cy="4674960"/>
          </a:xfrm>
          <a:prstGeom prst="rect">
            <a:avLst/>
          </a:prstGeom>
        </p:spPr>
      </p:pic>
      <p:sp>
        <p:nvSpPr>
          <p:cNvPr id="21" name="CustomShape 4"/>
          <p:cNvSpPr/>
          <p:nvPr/>
        </p:nvSpPr>
        <p:spPr>
          <a:xfrm>
            <a:off x="903600" y="1396800"/>
            <a:ext cx="7326000" cy="5052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CustomShape 5"/>
          <p:cNvSpPr/>
          <p:nvPr/>
        </p:nvSpPr>
        <p:spPr>
          <a:xfrm>
            <a:off x="2329920" y="263556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Pheromone Matrix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Each Ant Constructs a Solution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Update Pheromone Matrix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24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– Implementation (cont.)</a:t>
            </a:r>
            <a:endParaRPr/>
          </a:p>
        </p:txBody>
      </p:sp>
      <p:sp>
        <p:nvSpPr>
          <p:cNvPr id="25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941840"/>
            <a:ext cx="6857640" cy="1715760"/>
          </a:xfrm>
          <a:prstGeom prst="rect">
            <a:avLst/>
          </a:prstGeom>
        </p:spPr>
      </p:pic>
      <p:sp>
        <p:nvSpPr>
          <p:cNvPr id="27" name="CustomShape 4"/>
          <p:cNvSpPr/>
          <p:nvPr/>
        </p:nvSpPr>
        <p:spPr>
          <a:xfrm>
            <a:off x="914400" y="13338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Update pheromones based on energy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29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– Implementation (cont.)</a:t>
            </a:r>
            <a:endParaRPr/>
          </a:p>
        </p:txBody>
      </p:sp>
      <p:sp>
        <p:nvSpPr>
          <p:cNvPr id="30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1560" y="4271400"/>
            <a:ext cx="4400640" cy="1994400"/>
          </a:xfrm>
          <a:prstGeom prst="rect">
            <a:avLst/>
          </a:prstGeom>
        </p:spPr>
      </p:pic>
      <p:pic>
        <p:nvPicPr>
          <p:cNvPr descr="" id="3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941840"/>
            <a:ext cx="6857640" cy="1715760"/>
          </a:xfrm>
          <a:prstGeom prst="rect">
            <a:avLst/>
          </a:prstGeom>
        </p:spPr>
      </p:pic>
      <p:sp>
        <p:nvSpPr>
          <p:cNvPr id="33" name="CustomShape 4"/>
          <p:cNvSpPr/>
          <p:nvPr/>
        </p:nvSpPr>
        <p:spPr>
          <a:xfrm>
            <a:off x="914400" y="13338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Update pheromones based on energy:</a:t>
            </a:r>
            <a:endParaRPr/>
          </a:p>
        </p:txBody>
      </p:sp>
      <p:sp>
        <p:nvSpPr>
          <p:cNvPr id="34" name="CustomShape 5"/>
          <p:cNvSpPr/>
          <p:nvPr/>
        </p:nvSpPr>
        <p:spPr>
          <a:xfrm>
            <a:off x="914400" y="36018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/>
              </a:rPr>
              <a:t>Accept moves during walk with probability: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36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 - Discussion</a:t>
            </a:r>
            <a:endParaRPr/>
          </a:p>
        </p:txBody>
      </p:sp>
      <p:sp>
        <p:nvSpPr>
          <p:cNvPr id="37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0120" y="1371600"/>
            <a:ext cx="6705720" cy="50292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40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 - Discussion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9600" y="1420200"/>
            <a:ext cx="6702480" cy="502920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44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 - Discussion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8520" y="1432800"/>
            <a:ext cx="6702480" cy="50292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1218960"/>
            <a:ext cx="9144000" cy="0"/>
          </a:xfrm>
          <a:prstGeom prst="line">
            <a:avLst/>
          </a:prstGeom>
          <a:ln w="28440">
            <a:solidFill>
              <a:srgbClr val="1f497d"/>
            </a:solidFill>
            <a:round/>
          </a:ln>
        </p:spPr>
      </p:sp>
      <p:sp>
        <p:nvSpPr>
          <p:cNvPr id="48" name="TextShape 2"/>
          <p:cNvSpPr txBox="1"/>
          <p:nvPr/>
        </p:nvSpPr>
        <p:spPr>
          <a:xfrm>
            <a:off x="457200" y="274680"/>
            <a:ext cx="822888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1f497d"/>
                </a:solidFill>
                <a:latin typeface="Arial"/>
                <a:ea typeface="DejaVu Sans"/>
              </a:rPr>
              <a:t>Ant Colony  - Discussion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3920" y="1384200"/>
            <a:ext cx="6702480" cy="50292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