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2C1A-0E53-478D-BC5B-76E8CE4BF4CD}" type="slidenum">
              <a:rPr lang="en-US"/>
              <a:pPr/>
              <a:t>1</a:t>
            </a:fld>
            <a:endParaRPr lang="en-US"/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Shortest Path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a-DK" sz="2800"/>
              <a:t>Generalize distance to weighted setting</a:t>
            </a:r>
          </a:p>
          <a:p>
            <a:pPr>
              <a:lnSpc>
                <a:spcPct val="90000"/>
              </a:lnSpc>
            </a:pPr>
            <a:r>
              <a:rPr lang="da-DK" sz="2800"/>
              <a:t>Digraph </a:t>
            </a:r>
            <a:r>
              <a:rPr lang="da-DK" sz="2800" i="1"/>
              <a:t>G</a:t>
            </a:r>
            <a:r>
              <a:rPr lang="da-DK" sz="2800"/>
              <a:t> = (</a:t>
            </a:r>
            <a:r>
              <a:rPr lang="da-DK" sz="2800" i="1"/>
              <a:t>V</a:t>
            </a:r>
            <a:r>
              <a:rPr lang="da-DK" sz="2800"/>
              <a:t>,</a:t>
            </a:r>
            <a:r>
              <a:rPr lang="da-DK" sz="2800" i="1"/>
              <a:t>E</a:t>
            </a:r>
            <a:r>
              <a:rPr lang="da-DK" sz="2800"/>
              <a:t>) with weight function </a:t>
            </a:r>
            <a:r>
              <a:rPr lang="en-US" sz="2800" i="1"/>
              <a:t>W</a:t>
            </a:r>
            <a:r>
              <a:rPr lang="en-US" sz="2800"/>
              <a:t>: </a:t>
            </a:r>
            <a:r>
              <a:rPr lang="en-US" sz="2800" i="1"/>
              <a:t>E</a:t>
            </a:r>
            <a:r>
              <a:rPr lang="en-US" sz="2800"/>
              <a:t> </a:t>
            </a:r>
            <a:r>
              <a:rPr lang="en-GB" sz="2800">
                <a:latin typeface="Symbol" pitchFamily="18" charset="2"/>
              </a:rPr>
              <a:t>®</a:t>
            </a:r>
            <a:r>
              <a:rPr lang="en-US" sz="2800"/>
              <a:t> </a:t>
            </a:r>
            <a:r>
              <a:rPr lang="en-US" sz="2800" i="1"/>
              <a:t>R </a:t>
            </a:r>
            <a:r>
              <a:rPr lang="en-US" sz="2800"/>
              <a:t>(assigning real values to edges)</a:t>
            </a:r>
            <a:endParaRPr lang="da-DK" sz="2800"/>
          </a:p>
          <a:p>
            <a:pPr>
              <a:lnSpc>
                <a:spcPct val="90000"/>
              </a:lnSpc>
            </a:pPr>
            <a:r>
              <a:rPr lang="da-DK" sz="2800"/>
              <a:t>Weight of path </a:t>
            </a:r>
            <a:r>
              <a:rPr lang="da-DK" sz="2800" i="1"/>
              <a:t>p</a:t>
            </a:r>
            <a:r>
              <a:rPr lang="da-DK" sz="2800"/>
              <a:t> = </a:t>
            </a:r>
            <a:r>
              <a:rPr lang="da-DK" sz="2800" i="1"/>
              <a:t>v</a:t>
            </a:r>
            <a:r>
              <a:rPr lang="da-DK" sz="2800" baseline="-25000"/>
              <a:t>1</a:t>
            </a:r>
            <a:r>
              <a:rPr lang="da-DK" sz="2800"/>
              <a:t> </a:t>
            </a:r>
            <a:r>
              <a:rPr lang="en-GB" sz="2800">
                <a:latin typeface="Symbol" pitchFamily="18" charset="2"/>
              </a:rPr>
              <a:t>®</a:t>
            </a:r>
            <a:r>
              <a:rPr lang="da-DK" sz="2800"/>
              <a:t> </a:t>
            </a:r>
            <a:r>
              <a:rPr lang="da-DK" sz="2800" i="1"/>
              <a:t>v</a:t>
            </a:r>
            <a:r>
              <a:rPr lang="da-DK" sz="2800" baseline="-25000"/>
              <a:t>2</a:t>
            </a:r>
            <a:r>
              <a:rPr lang="da-DK" sz="2800"/>
              <a:t> </a:t>
            </a:r>
            <a:r>
              <a:rPr lang="en-GB" sz="2800">
                <a:latin typeface="Symbol" pitchFamily="18" charset="2"/>
              </a:rPr>
              <a:t>®</a:t>
            </a:r>
            <a:r>
              <a:rPr lang="da-DK" sz="2800"/>
              <a:t> … </a:t>
            </a:r>
            <a:r>
              <a:rPr lang="en-GB" sz="2800">
                <a:latin typeface="Symbol" pitchFamily="18" charset="2"/>
              </a:rPr>
              <a:t>®</a:t>
            </a:r>
            <a:r>
              <a:rPr lang="da-DK" sz="2800"/>
              <a:t> </a:t>
            </a:r>
            <a:r>
              <a:rPr lang="da-DK" sz="2800" i="1"/>
              <a:t>v</a:t>
            </a:r>
            <a:r>
              <a:rPr lang="da-DK" sz="2800" baseline="-25000"/>
              <a:t>k</a:t>
            </a:r>
            <a:r>
              <a:rPr lang="da-DK" sz="2800"/>
              <a:t> is</a:t>
            </a:r>
          </a:p>
          <a:p>
            <a:pPr>
              <a:lnSpc>
                <a:spcPct val="90000"/>
              </a:lnSpc>
            </a:pPr>
            <a:endParaRPr lang="da-DK" sz="2800"/>
          </a:p>
          <a:p>
            <a:pPr>
              <a:lnSpc>
                <a:spcPct val="90000"/>
              </a:lnSpc>
            </a:pPr>
            <a:endParaRPr lang="da-DK" sz="2800"/>
          </a:p>
          <a:p>
            <a:pPr>
              <a:lnSpc>
                <a:spcPct val="90000"/>
              </a:lnSpc>
            </a:pPr>
            <a:r>
              <a:rPr lang="da-DK" sz="2800"/>
              <a:t>Shortest path = a path of the minimum weight</a:t>
            </a:r>
          </a:p>
          <a:p>
            <a:pPr>
              <a:lnSpc>
                <a:spcPct val="90000"/>
              </a:lnSpc>
            </a:pPr>
            <a:r>
              <a:rPr lang="da-DK" sz="2800"/>
              <a:t>Applications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static/dynamic network routing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robot motion planning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map/route generation in traffic</a:t>
            </a:r>
          </a:p>
        </p:txBody>
      </p:sp>
      <p:graphicFrame>
        <p:nvGraphicFramePr>
          <p:cNvPr id="1039364" name="Object 4"/>
          <p:cNvGraphicFramePr>
            <a:graphicFrameLocks noChangeAspect="1"/>
          </p:cNvGraphicFramePr>
          <p:nvPr/>
        </p:nvGraphicFramePr>
        <p:xfrm>
          <a:off x="2743200" y="3200400"/>
          <a:ext cx="2673350" cy="917575"/>
        </p:xfrm>
        <a:graphic>
          <a:graphicData uri="http://schemas.openxmlformats.org/presentationml/2006/ole">
            <p:oleObj spid="_x0000_s1026" name="Equation" r:id="rId3" imgW="125712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614F-6962-4612-AC47-DF3BF7AB117F}" type="slidenum">
              <a:rPr lang="en-US"/>
              <a:pPr/>
              <a:t>10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da-DK" sz="2800"/>
          </a:p>
          <a:p>
            <a:pPr>
              <a:lnSpc>
                <a:spcPct val="90000"/>
              </a:lnSpc>
            </a:pPr>
            <a:endParaRPr lang="da-DK" sz="2800"/>
          </a:p>
          <a:p>
            <a:pPr>
              <a:lnSpc>
                <a:spcPct val="90000"/>
              </a:lnSpc>
            </a:pPr>
            <a:endParaRPr lang="da-DK" sz="2800"/>
          </a:p>
          <a:p>
            <a:pPr>
              <a:lnSpc>
                <a:spcPct val="90000"/>
              </a:lnSpc>
            </a:pPr>
            <a:endParaRPr lang="da-DK" sz="2800"/>
          </a:p>
          <a:p>
            <a:pPr>
              <a:lnSpc>
                <a:spcPct val="90000"/>
              </a:lnSpc>
            </a:pPr>
            <a:endParaRPr lang="da-DK" sz="2800"/>
          </a:p>
          <a:p>
            <a:pPr>
              <a:lnSpc>
                <a:spcPct val="90000"/>
              </a:lnSpc>
            </a:pPr>
            <a:endParaRPr lang="da-DK" sz="2800"/>
          </a:p>
          <a:p>
            <a:pPr>
              <a:lnSpc>
                <a:spcPct val="90000"/>
              </a:lnSpc>
            </a:pPr>
            <a:r>
              <a:rPr lang="da-DK" sz="2800"/>
              <a:t>Observe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relaxation step (lines 10-11)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setting </a:t>
            </a:r>
            <a:r>
              <a:rPr lang="da-DK" sz="2400" i="1"/>
              <a:t>d</a:t>
            </a:r>
            <a:r>
              <a:rPr lang="da-DK" sz="2400"/>
              <a:t>[</a:t>
            </a:r>
            <a:r>
              <a:rPr lang="da-DK" sz="2400" i="1"/>
              <a:t>v</a:t>
            </a:r>
            <a:r>
              <a:rPr lang="da-DK" sz="2400"/>
              <a:t>] updates </a:t>
            </a:r>
            <a:r>
              <a:rPr lang="da-DK" sz="2400" i="1"/>
              <a:t>Q</a:t>
            </a:r>
            <a:r>
              <a:rPr lang="da-DK" sz="2400"/>
              <a:t> (needs Decrease-Key)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similar to Prim's MST algorithm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Dijkstra’s Example (2)</a:t>
            </a:r>
          </a:p>
        </p:txBody>
      </p:sp>
      <p:sp>
        <p:nvSpPr>
          <p:cNvPr id="1048580" name="Oval 4"/>
          <p:cNvSpPr>
            <a:spLocks noChangeArrowheads="1"/>
          </p:cNvSpPr>
          <p:nvPr/>
        </p:nvSpPr>
        <p:spPr bwMode="auto">
          <a:xfrm>
            <a:off x="2057400" y="1752600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Symbol" pitchFamily="18" charset="2"/>
              </a:rPr>
              <a:t>8</a:t>
            </a:r>
            <a:endParaRPr lang="en-GB" sz="24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048581" name="Oval 5"/>
          <p:cNvSpPr>
            <a:spLocks noChangeArrowheads="1"/>
          </p:cNvSpPr>
          <p:nvPr/>
        </p:nvSpPr>
        <p:spPr bwMode="auto">
          <a:xfrm>
            <a:off x="3276600" y="1752600"/>
            <a:ext cx="457200" cy="457200"/>
          </a:xfrm>
          <a:prstGeom prst="ellipse">
            <a:avLst/>
          </a:prstGeom>
          <a:solidFill>
            <a:srgbClr val="C0C0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Symbol" pitchFamily="18" charset="2"/>
              </a:rPr>
              <a:t>9</a:t>
            </a:r>
            <a:endParaRPr lang="en-GB" sz="2400">
              <a:latin typeface="Symbol" pitchFamily="18" charset="2"/>
            </a:endParaRPr>
          </a:p>
        </p:txBody>
      </p:sp>
      <p:sp>
        <p:nvSpPr>
          <p:cNvPr id="1048582" name="Oval 6"/>
          <p:cNvSpPr>
            <a:spLocks noChangeArrowheads="1"/>
          </p:cNvSpPr>
          <p:nvPr/>
        </p:nvSpPr>
        <p:spPr bwMode="auto">
          <a:xfrm>
            <a:off x="2057400" y="2971800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Symbol" pitchFamily="18" charset="2"/>
              </a:rPr>
              <a:t>5</a:t>
            </a:r>
            <a:endParaRPr lang="en-GB" sz="24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048583" name="Oval 7"/>
          <p:cNvSpPr>
            <a:spLocks noChangeArrowheads="1"/>
          </p:cNvSpPr>
          <p:nvPr/>
        </p:nvSpPr>
        <p:spPr bwMode="auto">
          <a:xfrm>
            <a:off x="3276600" y="2971800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Symbol" pitchFamily="18" charset="2"/>
              </a:rPr>
              <a:t>7</a:t>
            </a:r>
            <a:endParaRPr lang="en-GB" sz="240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1048584" name="Oval 8"/>
          <p:cNvSpPr>
            <a:spLocks noChangeArrowheads="1"/>
          </p:cNvSpPr>
          <p:nvPr/>
        </p:nvSpPr>
        <p:spPr bwMode="auto">
          <a:xfrm>
            <a:off x="1143000" y="2362200"/>
            <a:ext cx="457200" cy="457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  <a:latin typeface="Symbol" pitchFamily="18" charset="2"/>
              </a:rPr>
              <a:t>0</a:t>
            </a:r>
            <a:endParaRPr lang="en-GB" sz="2400">
              <a:solidFill>
                <a:schemeClr val="bg1"/>
              </a:solidFill>
              <a:latin typeface="Symbol" pitchFamily="18" charset="2"/>
            </a:endParaRPr>
          </a:p>
        </p:txBody>
      </p:sp>
      <p:cxnSp>
        <p:nvCxnSpPr>
          <p:cNvPr id="1048585" name="AutoShape 9"/>
          <p:cNvCxnSpPr>
            <a:cxnSpLocks noChangeShapeType="1"/>
            <a:stCxn id="1048582" idx="7"/>
            <a:endCxn id="1048580" idx="5"/>
          </p:cNvCxnSpPr>
          <p:nvPr/>
        </p:nvCxnSpPr>
        <p:spPr bwMode="auto">
          <a:xfrm rot="16200000">
            <a:off x="2000250" y="2590800"/>
            <a:ext cx="89535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med"/>
          </a:ln>
          <a:effectLst/>
        </p:spPr>
      </p:cxnSp>
      <p:cxnSp>
        <p:nvCxnSpPr>
          <p:cNvPr id="1048586" name="AutoShape 10"/>
          <p:cNvCxnSpPr>
            <a:cxnSpLocks noChangeShapeType="1"/>
            <a:stCxn id="1048580" idx="3"/>
            <a:endCxn id="1048582" idx="1"/>
          </p:cNvCxnSpPr>
          <p:nvPr/>
        </p:nvCxnSpPr>
        <p:spPr bwMode="auto">
          <a:xfrm rot="5400000">
            <a:off x="1676400" y="2590800"/>
            <a:ext cx="8953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1048587" name="AutoShape 11"/>
          <p:cNvCxnSpPr>
            <a:cxnSpLocks noChangeShapeType="1"/>
            <a:stCxn id="1048580" idx="6"/>
            <a:endCxn id="1048581" idx="2"/>
          </p:cNvCxnSpPr>
          <p:nvPr/>
        </p:nvCxnSpPr>
        <p:spPr bwMode="auto">
          <a:xfrm>
            <a:off x="2514600" y="1981200"/>
            <a:ext cx="7620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med"/>
          </a:ln>
          <a:effectLst/>
        </p:spPr>
      </p:cxnSp>
      <p:cxnSp>
        <p:nvCxnSpPr>
          <p:cNvPr id="1048588" name="AutoShape 12"/>
          <p:cNvCxnSpPr>
            <a:cxnSpLocks noChangeShapeType="1"/>
            <a:stCxn id="1048582" idx="7"/>
            <a:endCxn id="1048581" idx="3"/>
          </p:cNvCxnSpPr>
          <p:nvPr/>
        </p:nvCxnSpPr>
        <p:spPr bwMode="auto">
          <a:xfrm flipV="1">
            <a:off x="2447925" y="2143125"/>
            <a:ext cx="89535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1048589" name="AutoShape 13"/>
          <p:cNvCxnSpPr>
            <a:cxnSpLocks noChangeShapeType="1"/>
            <a:stCxn id="1048581" idx="3"/>
            <a:endCxn id="1048583" idx="1"/>
          </p:cNvCxnSpPr>
          <p:nvPr/>
        </p:nvCxnSpPr>
        <p:spPr bwMode="auto">
          <a:xfrm>
            <a:off x="3343275" y="2143125"/>
            <a:ext cx="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1048590" name="AutoShape 14"/>
          <p:cNvCxnSpPr>
            <a:cxnSpLocks noChangeShapeType="1"/>
            <a:stCxn id="1048583" idx="7"/>
            <a:endCxn id="1048581" idx="5"/>
          </p:cNvCxnSpPr>
          <p:nvPr/>
        </p:nvCxnSpPr>
        <p:spPr bwMode="auto">
          <a:xfrm flipV="1">
            <a:off x="3667125" y="2143125"/>
            <a:ext cx="0" cy="895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1048591" name="AutoShape 15"/>
          <p:cNvCxnSpPr>
            <a:cxnSpLocks noChangeShapeType="1"/>
            <a:stCxn id="1048582" idx="6"/>
            <a:endCxn id="1048583" idx="2"/>
          </p:cNvCxnSpPr>
          <p:nvPr/>
        </p:nvCxnSpPr>
        <p:spPr bwMode="auto">
          <a:xfrm>
            <a:off x="2514600" y="3200400"/>
            <a:ext cx="762000" cy="0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med"/>
          </a:ln>
          <a:effectLst/>
        </p:spPr>
      </p:cxnSp>
      <p:cxnSp>
        <p:nvCxnSpPr>
          <p:cNvPr id="1048592" name="AutoShape 16"/>
          <p:cNvCxnSpPr>
            <a:cxnSpLocks noChangeShapeType="1"/>
            <a:stCxn id="1048583" idx="1"/>
            <a:endCxn id="1048584" idx="6"/>
          </p:cNvCxnSpPr>
          <p:nvPr/>
        </p:nvCxnSpPr>
        <p:spPr bwMode="auto">
          <a:xfrm flipH="1" flipV="1">
            <a:off x="1600200" y="2590800"/>
            <a:ext cx="17430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1048593" name="AutoShape 17"/>
          <p:cNvCxnSpPr>
            <a:cxnSpLocks noChangeShapeType="1"/>
            <a:stCxn id="1048584" idx="5"/>
            <a:endCxn id="1048582" idx="2"/>
          </p:cNvCxnSpPr>
          <p:nvPr/>
        </p:nvCxnSpPr>
        <p:spPr bwMode="auto">
          <a:xfrm>
            <a:off x="1533525" y="2752725"/>
            <a:ext cx="523875" cy="447675"/>
          </a:xfrm>
          <a:prstGeom prst="straightConnector1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med"/>
          </a:ln>
          <a:effectLst/>
        </p:spPr>
      </p:cxnSp>
      <p:cxnSp>
        <p:nvCxnSpPr>
          <p:cNvPr id="1048594" name="AutoShape 18"/>
          <p:cNvCxnSpPr>
            <a:cxnSpLocks noChangeShapeType="1"/>
            <a:stCxn id="1048584" idx="7"/>
            <a:endCxn id="1048580" idx="2"/>
          </p:cNvCxnSpPr>
          <p:nvPr/>
        </p:nvCxnSpPr>
        <p:spPr bwMode="auto">
          <a:xfrm flipV="1">
            <a:off x="1533525" y="1981200"/>
            <a:ext cx="523875" cy="447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1048595" name="Text Box 19"/>
          <p:cNvSpPr txBox="1">
            <a:spLocks noChangeArrowheads="1"/>
          </p:cNvSpPr>
          <p:nvPr/>
        </p:nvSpPr>
        <p:spPr bwMode="auto">
          <a:xfrm>
            <a:off x="1752600" y="13716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u</a:t>
            </a:r>
            <a:endParaRPr lang="en-GB" sz="2000"/>
          </a:p>
        </p:txBody>
      </p:sp>
      <p:sp>
        <p:nvSpPr>
          <p:cNvPr id="1048596" name="Text Box 20"/>
          <p:cNvSpPr txBox="1">
            <a:spLocks noChangeArrowheads="1"/>
          </p:cNvSpPr>
          <p:nvPr/>
        </p:nvSpPr>
        <p:spPr bwMode="auto">
          <a:xfrm>
            <a:off x="2971800" y="13716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</a:t>
            </a:r>
            <a:endParaRPr lang="en-GB" sz="2000"/>
          </a:p>
        </p:txBody>
      </p:sp>
      <p:sp>
        <p:nvSpPr>
          <p:cNvPr id="1048597" name="Text Box 21"/>
          <p:cNvSpPr txBox="1">
            <a:spLocks noChangeArrowheads="1"/>
          </p:cNvSpPr>
          <p:nvPr/>
        </p:nvSpPr>
        <p:spPr bwMode="auto">
          <a:xfrm>
            <a:off x="3352800" y="3352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y</a:t>
            </a:r>
            <a:endParaRPr lang="en-GB" sz="2000"/>
          </a:p>
        </p:txBody>
      </p:sp>
      <p:sp>
        <p:nvSpPr>
          <p:cNvPr id="1048598" name="Text Box 22"/>
          <p:cNvSpPr txBox="1">
            <a:spLocks noChangeArrowheads="1"/>
          </p:cNvSpPr>
          <p:nvPr/>
        </p:nvSpPr>
        <p:spPr bwMode="auto">
          <a:xfrm>
            <a:off x="2133600" y="3352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x</a:t>
            </a:r>
            <a:endParaRPr lang="en-GB" sz="2000"/>
          </a:p>
        </p:txBody>
      </p:sp>
      <p:sp>
        <p:nvSpPr>
          <p:cNvPr id="1048599" name="Text Box 23"/>
          <p:cNvSpPr txBox="1">
            <a:spLocks noChangeArrowheads="1"/>
          </p:cNvSpPr>
          <p:nvPr/>
        </p:nvSpPr>
        <p:spPr bwMode="auto">
          <a:xfrm>
            <a:off x="1447800" y="18288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10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8600" name="Text Box 24"/>
          <p:cNvSpPr txBox="1">
            <a:spLocks noChangeArrowheads="1"/>
          </p:cNvSpPr>
          <p:nvPr/>
        </p:nvSpPr>
        <p:spPr bwMode="auto">
          <a:xfrm>
            <a:off x="1447800" y="28194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5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8601" name="Text Box 25"/>
          <p:cNvSpPr txBox="1">
            <a:spLocks noChangeArrowheads="1"/>
          </p:cNvSpPr>
          <p:nvPr/>
        </p:nvSpPr>
        <p:spPr bwMode="auto">
          <a:xfrm>
            <a:off x="2667000" y="16002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1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8602" name="Text Box 26"/>
          <p:cNvSpPr txBox="1">
            <a:spLocks noChangeArrowheads="1"/>
          </p:cNvSpPr>
          <p:nvPr/>
        </p:nvSpPr>
        <p:spPr bwMode="auto">
          <a:xfrm>
            <a:off x="1828800" y="22860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2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8603" name="Text Box 27"/>
          <p:cNvSpPr txBox="1">
            <a:spLocks noChangeArrowheads="1"/>
          </p:cNvSpPr>
          <p:nvPr/>
        </p:nvSpPr>
        <p:spPr bwMode="auto">
          <a:xfrm>
            <a:off x="2438400" y="22860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3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8604" name="Text Box 28"/>
          <p:cNvSpPr txBox="1">
            <a:spLocks noChangeArrowheads="1"/>
          </p:cNvSpPr>
          <p:nvPr/>
        </p:nvSpPr>
        <p:spPr bwMode="auto">
          <a:xfrm>
            <a:off x="2819400" y="21336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9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8605" name="Text Box 29"/>
          <p:cNvSpPr txBox="1">
            <a:spLocks noChangeArrowheads="1"/>
          </p:cNvSpPr>
          <p:nvPr/>
        </p:nvSpPr>
        <p:spPr bwMode="auto">
          <a:xfrm>
            <a:off x="3048000" y="24384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4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8606" name="Text Box 30"/>
          <p:cNvSpPr txBox="1">
            <a:spLocks noChangeArrowheads="1"/>
          </p:cNvSpPr>
          <p:nvPr/>
        </p:nvSpPr>
        <p:spPr bwMode="auto">
          <a:xfrm>
            <a:off x="3657600" y="24384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6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8607" name="Text Box 31"/>
          <p:cNvSpPr txBox="1">
            <a:spLocks noChangeArrowheads="1"/>
          </p:cNvSpPr>
          <p:nvPr/>
        </p:nvSpPr>
        <p:spPr bwMode="auto">
          <a:xfrm>
            <a:off x="2743200" y="2590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7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8608" name="Text Box 32"/>
          <p:cNvSpPr txBox="1">
            <a:spLocks noChangeArrowheads="1"/>
          </p:cNvSpPr>
          <p:nvPr/>
        </p:nvSpPr>
        <p:spPr bwMode="auto">
          <a:xfrm>
            <a:off x="2743200" y="31242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2</a:t>
            </a:r>
            <a:endParaRPr lang="en-GB" sz="2000">
              <a:solidFill>
                <a:srgbClr val="777777"/>
              </a:solidFill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724400" y="1371600"/>
            <a:ext cx="2819400" cy="2378075"/>
            <a:chOff x="2976" y="864"/>
            <a:chExt cx="1776" cy="1498"/>
          </a:xfrm>
        </p:grpSpPr>
        <p:sp>
          <p:nvSpPr>
            <p:cNvPr id="1048610" name="Oval 34"/>
            <p:cNvSpPr>
              <a:spLocks noChangeArrowheads="1"/>
            </p:cNvSpPr>
            <p:nvPr/>
          </p:nvSpPr>
          <p:spPr bwMode="auto">
            <a:xfrm>
              <a:off x="3552" y="1104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8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048611" name="Oval 35"/>
            <p:cNvSpPr>
              <a:spLocks noChangeArrowheads="1"/>
            </p:cNvSpPr>
            <p:nvPr/>
          </p:nvSpPr>
          <p:spPr bwMode="auto">
            <a:xfrm>
              <a:off x="4320" y="1104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9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048612" name="Oval 36"/>
            <p:cNvSpPr>
              <a:spLocks noChangeArrowheads="1"/>
            </p:cNvSpPr>
            <p:nvPr/>
          </p:nvSpPr>
          <p:spPr bwMode="auto">
            <a:xfrm>
              <a:off x="3552" y="1872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5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048613" name="Oval 37"/>
            <p:cNvSpPr>
              <a:spLocks noChangeArrowheads="1"/>
            </p:cNvSpPr>
            <p:nvPr/>
          </p:nvSpPr>
          <p:spPr bwMode="auto">
            <a:xfrm>
              <a:off x="4320" y="1872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7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048614" name="Oval 38"/>
            <p:cNvSpPr>
              <a:spLocks noChangeArrowheads="1"/>
            </p:cNvSpPr>
            <p:nvPr/>
          </p:nvSpPr>
          <p:spPr bwMode="auto">
            <a:xfrm>
              <a:off x="2976" y="1488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0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cxnSp>
          <p:nvCxnSpPr>
            <p:cNvPr id="1048615" name="AutoShape 39"/>
            <p:cNvCxnSpPr>
              <a:cxnSpLocks noChangeShapeType="1"/>
              <a:stCxn id="1048612" idx="7"/>
              <a:endCxn id="1048610" idx="5"/>
            </p:cNvCxnSpPr>
            <p:nvPr/>
          </p:nvCxnSpPr>
          <p:spPr bwMode="auto">
            <a:xfrm rot="16200000">
              <a:off x="3516" y="1632"/>
              <a:ext cx="564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8616" name="AutoShape 40"/>
            <p:cNvCxnSpPr>
              <a:cxnSpLocks noChangeShapeType="1"/>
              <a:stCxn id="1048610" idx="3"/>
              <a:endCxn id="1048612" idx="1"/>
            </p:cNvCxnSpPr>
            <p:nvPr/>
          </p:nvCxnSpPr>
          <p:spPr bwMode="auto">
            <a:xfrm rot="5400000">
              <a:off x="3312" y="1632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8617" name="AutoShape 41"/>
            <p:cNvCxnSpPr>
              <a:cxnSpLocks noChangeShapeType="1"/>
              <a:stCxn id="1048610" idx="6"/>
              <a:endCxn id="1048611" idx="2"/>
            </p:cNvCxnSpPr>
            <p:nvPr/>
          </p:nvCxnSpPr>
          <p:spPr bwMode="auto">
            <a:xfrm>
              <a:off x="3840" y="1248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8618" name="AutoShape 42"/>
            <p:cNvCxnSpPr>
              <a:cxnSpLocks noChangeShapeType="1"/>
              <a:stCxn id="1048612" idx="7"/>
              <a:endCxn id="1048611" idx="3"/>
            </p:cNvCxnSpPr>
            <p:nvPr/>
          </p:nvCxnSpPr>
          <p:spPr bwMode="auto">
            <a:xfrm flipV="1">
              <a:off x="3798" y="1350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8619" name="AutoShape 43"/>
            <p:cNvCxnSpPr>
              <a:cxnSpLocks noChangeShapeType="1"/>
              <a:stCxn id="1048611" idx="3"/>
              <a:endCxn id="1048613" idx="1"/>
            </p:cNvCxnSpPr>
            <p:nvPr/>
          </p:nvCxnSpPr>
          <p:spPr bwMode="auto">
            <a:xfrm>
              <a:off x="4362" y="1350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8620" name="AutoShape 44"/>
            <p:cNvCxnSpPr>
              <a:cxnSpLocks noChangeShapeType="1"/>
              <a:stCxn id="1048613" idx="7"/>
              <a:endCxn id="1048611" idx="5"/>
            </p:cNvCxnSpPr>
            <p:nvPr/>
          </p:nvCxnSpPr>
          <p:spPr bwMode="auto">
            <a:xfrm flipV="1">
              <a:off x="4566" y="1350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8621" name="AutoShape 45"/>
            <p:cNvCxnSpPr>
              <a:cxnSpLocks noChangeShapeType="1"/>
              <a:stCxn id="1048612" idx="6"/>
              <a:endCxn id="1048613" idx="2"/>
            </p:cNvCxnSpPr>
            <p:nvPr/>
          </p:nvCxnSpPr>
          <p:spPr bwMode="auto">
            <a:xfrm>
              <a:off x="3840" y="2016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8622" name="AutoShape 46"/>
            <p:cNvCxnSpPr>
              <a:cxnSpLocks noChangeShapeType="1"/>
              <a:stCxn id="1048613" idx="1"/>
              <a:endCxn id="1048614" idx="6"/>
            </p:cNvCxnSpPr>
            <p:nvPr/>
          </p:nvCxnSpPr>
          <p:spPr bwMode="auto">
            <a:xfrm flipH="1" flipV="1">
              <a:off x="3264" y="1632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8623" name="AutoShape 47"/>
            <p:cNvCxnSpPr>
              <a:cxnSpLocks noChangeShapeType="1"/>
              <a:stCxn id="1048614" idx="5"/>
              <a:endCxn id="1048612" idx="2"/>
            </p:cNvCxnSpPr>
            <p:nvPr/>
          </p:nvCxnSpPr>
          <p:spPr bwMode="auto">
            <a:xfrm>
              <a:off x="3222" y="1734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8624" name="AutoShape 48"/>
            <p:cNvCxnSpPr>
              <a:cxnSpLocks noChangeShapeType="1"/>
              <a:stCxn id="1048614" idx="7"/>
              <a:endCxn id="1048610" idx="2"/>
            </p:cNvCxnSpPr>
            <p:nvPr/>
          </p:nvCxnSpPr>
          <p:spPr bwMode="auto">
            <a:xfrm flipV="1">
              <a:off x="3222" y="1248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1048625" name="Text Box 49"/>
            <p:cNvSpPr txBox="1">
              <a:spLocks noChangeArrowheads="1"/>
            </p:cNvSpPr>
            <p:nvPr/>
          </p:nvSpPr>
          <p:spPr bwMode="auto">
            <a:xfrm>
              <a:off x="3600" y="86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u</a:t>
              </a:r>
              <a:endParaRPr lang="en-GB" sz="2000"/>
            </a:p>
          </p:txBody>
        </p:sp>
        <p:sp>
          <p:nvSpPr>
            <p:cNvPr id="1048626" name="Text Box 50"/>
            <p:cNvSpPr txBox="1">
              <a:spLocks noChangeArrowheads="1"/>
            </p:cNvSpPr>
            <p:nvPr/>
          </p:nvSpPr>
          <p:spPr bwMode="auto">
            <a:xfrm>
              <a:off x="4368" y="86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v</a:t>
              </a:r>
              <a:endParaRPr lang="en-GB" sz="2000"/>
            </a:p>
          </p:txBody>
        </p:sp>
        <p:sp>
          <p:nvSpPr>
            <p:cNvPr id="1048627" name="Text Box 51"/>
            <p:cNvSpPr txBox="1">
              <a:spLocks noChangeArrowheads="1"/>
            </p:cNvSpPr>
            <p:nvPr/>
          </p:nvSpPr>
          <p:spPr bwMode="auto">
            <a:xfrm>
              <a:off x="4368" y="211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y</a:t>
              </a:r>
              <a:endParaRPr lang="en-GB" sz="2000"/>
            </a:p>
          </p:txBody>
        </p:sp>
        <p:sp>
          <p:nvSpPr>
            <p:cNvPr id="1048628" name="Text Box 52"/>
            <p:cNvSpPr txBox="1">
              <a:spLocks noChangeArrowheads="1"/>
            </p:cNvSpPr>
            <p:nvPr/>
          </p:nvSpPr>
          <p:spPr bwMode="auto">
            <a:xfrm>
              <a:off x="3600" y="211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x</a:t>
              </a:r>
              <a:endParaRPr lang="en-GB" sz="2000"/>
            </a:p>
          </p:txBody>
        </p:sp>
        <p:sp>
          <p:nvSpPr>
            <p:cNvPr id="1048629" name="Text Box 53"/>
            <p:cNvSpPr txBox="1">
              <a:spLocks noChangeArrowheads="1"/>
            </p:cNvSpPr>
            <p:nvPr/>
          </p:nvSpPr>
          <p:spPr bwMode="auto">
            <a:xfrm>
              <a:off x="3168" y="1152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10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8630" name="Text Box 54"/>
            <p:cNvSpPr txBox="1">
              <a:spLocks noChangeArrowheads="1"/>
            </p:cNvSpPr>
            <p:nvPr/>
          </p:nvSpPr>
          <p:spPr bwMode="auto">
            <a:xfrm>
              <a:off x="3168" y="1776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5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8631" name="Text Box 55"/>
            <p:cNvSpPr txBox="1">
              <a:spLocks noChangeArrowheads="1"/>
            </p:cNvSpPr>
            <p:nvPr/>
          </p:nvSpPr>
          <p:spPr bwMode="auto">
            <a:xfrm>
              <a:off x="3936" y="1008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8632" name="Text Box 56"/>
            <p:cNvSpPr txBox="1">
              <a:spLocks noChangeArrowheads="1"/>
            </p:cNvSpPr>
            <p:nvPr/>
          </p:nvSpPr>
          <p:spPr bwMode="auto">
            <a:xfrm>
              <a:off x="3408" y="144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8633" name="Text Box 57"/>
            <p:cNvSpPr txBox="1">
              <a:spLocks noChangeArrowheads="1"/>
            </p:cNvSpPr>
            <p:nvPr/>
          </p:nvSpPr>
          <p:spPr bwMode="auto">
            <a:xfrm>
              <a:off x="3792" y="144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3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8634" name="Text Box 58"/>
            <p:cNvSpPr txBox="1">
              <a:spLocks noChangeArrowheads="1"/>
            </p:cNvSpPr>
            <p:nvPr/>
          </p:nvSpPr>
          <p:spPr bwMode="auto">
            <a:xfrm>
              <a:off x="4032" y="134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9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8635" name="Text Box 59"/>
            <p:cNvSpPr txBox="1">
              <a:spLocks noChangeArrowheads="1"/>
            </p:cNvSpPr>
            <p:nvPr/>
          </p:nvSpPr>
          <p:spPr bwMode="auto">
            <a:xfrm>
              <a:off x="4176" y="153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4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8636" name="Text Box 60"/>
            <p:cNvSpPr txBox="1">
              <a:spLocks noChangeArrowheads="1"/>
            </p:cNvSpPr>
            <p:nvPr/>
          </p:nvSpPr>
          <p:spPr bwMode="auto">
            <a:xfrm>
              <a:off x="4560" y="153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6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8637" name="Text Box 61"/>
            <p:cNvSpPr txBox="1">
              <a:spLocks noChangeArrowheads="1"/>
            </p:cNvSpPr>
            <p:nvPr/>
          </p:nvSpPr>
          <p:spPr bwMode="auto">
            <a:xfrm>
              <a:off x="3984" y="163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7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8638" name="Text Box 62"/>
            <p:cNvSpPr txBox="1"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475-C9CA-441F-8273-FD459DE8B600}" type="slidenum">
              <a:rPr lang="en-US"/>
              <a:pPr/>
              <a:t>11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Dijkstra’s Correctness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30003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a-DK" sz="2800"/>
              <a:t>We will prove that </a:t>
            </a:r>
            <a:r>
              <a:rPr lang="da-DK" sz="2800" b="1"/>
              <a:t>whenever </a:t>
            </a:r>
            <a:r>
              <a:rPr lang="da-DK" sz="2800" b="1" i="1"/>
              <a:t>u</a:t>
            </a:r>
            <a:r>
              <a:rPr lang="da-DK" sz="2800" b="1"/>
              <a:t> is added to </a:t>
            </a:r>
            <a:r>
              <a:rPr lang="da-DK" sz="2800" b="1" i="1"/>
              <a:t>S</a:t>
            </a:r>
            <a:r>
              <a:rPr lang="da-DK" sz="2800"/>
              <a:t>, </a:t>
            </a:r>
            <a:r>
              <a:rPr lang="da-DK" sz="2800" i="1"/>
              <a:t>d</a:t>
            </a:r>
            <a:r>
              <a:rPr lang="da-DK" sz="2800"/>
              <a:t>[</a:t>
            </a:r>
            <a:r>
              <a:rPr lang="da-DK" sz="2800" i="1"/>
              <a:t>u</a:t>
            </a:r>
            <a:r>
              <a:rPr lang="da-DK" sz="2800"/>
              <a:t>] = </a:t>
            </a:r>
            <a:r>
              <a:rPr lang="da-DK" sz="2800">
                <a:latin typeface="Symbol" pitchFamily="18" charset="2"/>
              </a:rPr>
              <a:t>d</a:t>
            </a:r>
            <a:r>
              <a:rPr lang="da-DK" sz="2800"/>
              <a:t>(</a:t>
            </a:r>
            <a:r>
              <a:rPr lang="da-DK" sz="2800" i="1"/>
              <a:t>s</a:t>
            </a:r>
            <a:r>
              <a:rPr lang="da-DK" sz="2800"/>
              <a:t>,</a:t>
            </a:r>
            <a:r>
              <a:rPr lang="da-DK" sz="2800" i="1"/>
              <a:t>u</a:t>
            </a:r>
            <a:r>
              <a:rPr lang="da-DK" sz="2800"/>
              <a:t>), i.e., that </a:t>
            </a:r>
            <a:r>
              <a:rPr lang="da-DK" sz="2800" i="1"/>
              <a:t>d </a:t>
            </a:r>
            <a:r>
              <a:rPr lang="da-DK" sz="2800"/>
              <a:t>is minimum, and that equality is maintained thereafter</a:t>
            </a:r>
          </a:p>
          <a:p>
            <a:pPr>
              <a:lnSpc>
                <a:spcPct val="90000"/>
              </a:lnSpc>
            </a:pPr>
            <a:r>
              <a:rPr lang="da-DK" sz="2800"/>
              <a:t>Proof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Note that </a:t>
            </a:r>
            <a:r>
              <a:rPr lang="en-US" sz="2400">
                <a:latin typeface="Symbol" pitchFamily="18" charset="2"/>
              </a:rPr>
              <a:t>"</a:t>
            </a:r>
            <a:r>
              <a:rPr lang="da-DK" sz="2400" i="1"/>
              <a:t>v</a:t>
            </a:r>
            <a:r>
              <a:rPr lang="da-DK" sz="2400"/>
              <a:t>, </a:t>
            </a:r>
            <a:r>
              <a:rPr lang="da-DK" sz="2400" i="1"/>
              <a:t>d</a:t>
            </a:r>
            <a:r>
              <a:rPr lang="da-DK" sz="2400"/>
              <a:t>[</a:t>
            </a:r>
            <a:r>
              <a:rPr lang="da-DK" sz="2400" i="1"/>
              <a:t>v</a:t>
            </a:r>
            <a:r>
              <a:rPr lang="da-DK" sz="2400"/>
              <a:t>] </a:t>
            </a:r>
            <a:r>
              <a:rPr lang="en-US" sz="2400">
                <a:latin typeface="Symbol" pitchFamily="18" charset="2"/>
              </a:rPr>
              <a:t>³</a:t>
            </a:r>
            <a:r>
              <a:rPr lang="da-DK" sz="2400"/>
              <a:t> </a:t>
            </a:r>
            <a:r>
              <a:rPr lang="da-DK" sz="2400">
                <a:latin typeface="Symbol" pitchFamily="18" charset="2"/>
              </a:rPr>
              <a:t>d</a:t>
            </a:r>
            <a:r>
              <a:rPr lang="da-DK" sz="2400"/>
              <a:t>(</a:t>
            </a:r>
            <a:r>
              <a:rPr lang="da-DK" sz="2400" i="1"/>
              <a:t>s</a:t>
            </a:r>
            <a:r>
              <a:rPr lang="da-DK" sz="2400"/>
              <a:t>,</a:t>
            </a:r>
            <a:r>
              <a:rPr lang="da-DK" sz="2400" i="1"/>
              <a:t>v</a:t>
            </a:r>
            <a:r>
              <a:rPr lang="da-DK" sz="2400"/>
              <a:t>)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Let </a:t>
            </a:r>
            <a:r>
              <a:rPr lang="da-DK" sz="2400" i="1"/>
              <a:t>u</a:t>
            </a:r>
            <a:r>
              <a:rPr lang="da-DK" sz="2400"/>
              <a:t> be the first </a:t>
            </a:r>
            <a:r>
              <a:rPr lang="da-DK" sz="2400" b="1"/>
              <a:t>vertex picked</a:t>
            </a:r>
            <a:r>
              <a:rPr lang="da-DK" sz="2400"/>
              <a:t> such that there is a shorter path than </a:t>
            </a:r>
            <a:r>
              <a:rPr lang="da-DK" sz="2400" i="1"/>
              <a:t>d</a:t>
            </a:r>
            <a:r>
              <a:rPr lang="da-DK" sz="2400"/>
              <a:t>[</a:t>
            </a:r>
            <a:r>
              <a:rPr lang="da-DK" sz="2400" i="1"/>
              <a:t>u</a:t>
            </a:r>
            <a:r>
              <a:rPr lang="da-DK" sz="2400"/>
              <a:t>], i.e., that </a:t>
            </a:r>
            <a:r>
              <a:rPr lang="en-US" sz="2400">
                <a:latin typeface="Symbol" pitchFamily="18" charset="2"/>
              </a:rPr>
              <a:t>Þ</a:t>
            </a:r>
            <a:r>
              <a:rPr lang="da-DK" sz="2400"/>
              <a:t> </a:t>
            </a:r>
            <a:r>
              <a:rPr lang="da-DK" sz="2400" i="1"/>
              <a:t>d</a:t>
            </a:r>
            <a:r>
              <a:rPr lang="da-DK" sz="2400"/>
              <a:t>[</a:t>
            </a:r>
            <a:r>
              <a:rPr lang="da-DK" sz="2400" i="1"/>
              <a:t>u</a:t>
            </a:r>
            <a:r>
              <a:rPr lang="da-DK" sz="2400"/>
              <a:t>] </a:t>
            </a:r>
            <a:r>
              <a:rPr lang="da-DK" sz="2400">
                <a:latin typeface="Symbol" pitchFamily="18" charset="2"/>
              </a:rPr>
              <a:t>&gt;</a:t>
            </a:r>
            <a:r>
              <a:rPr lang="da-DK" sz="2400"/>
              <a:t> </a:t>
            </a:r>
            <a:r>
              <a:rPr lang="da-DK" sz="2400">
                <a:latin typeface="Symbol" pitchFamily="18" charset="2"/>
              </a:rPr>
              <a:t>d</a:t>
            </a:r>
            <a:r>
              <a:rPr lang="da-DK" sz="2400"/>
              <a:t>(</a:t>
            </a:r>
            <a:r>
              <a:rPr lang="da-DK" sz="2400" i="1"/>
              <a:t>s</a:t>
            </a:r>
            <a:r>
              <a:rPr lang="da-DK" sz="2400"/>
              <a:t>,</a:t>
            </a:r>
            <a:r>
              <a:rPr lang="da-DK" sz="2400" i="1"/>
              <a:t>u</a:t>
            </a:r>
            <a:r>
              <a:rPr lang="da-DK" sz="2400"/>
              <a:t>)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We will show that this assumption leads to a contradiction</a:t>
            </a:r>
            <a:endParaRPr lang="en-US" sz="2400"/>
          </a:p>
        </p:txBody>
      </p:sp>
      <p:graphicFrame>
        <p:nvGraphicFramePr>
          <p:cNvPr id="1049604" name="Object 4"/>
          <p:cNvGraphicFramePr>
            <a:graphicFrameLocks noChangeAspect="1"/>
          </p:cNvGraphicFramePr>
          <p:nvPr/>
        </p:nvGraphicFramePr>
        <p:xfrm>
          <a:off x="4767263" y="4878388"/>
          <a:ext cx="3621087" cy="1811337"/>
        </p:xfrm>
        <a:graphic>
          <a:graphicData uri="http://schemas.openxmlformats.org/presentationml/2006/ole">
            <p:oleObj spid="_x0000_s5122" name="Photo Editor Photo" r:id="rId3" imgW="4191585" imgH="20957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AB77-714F-4524-9784-4BF4FE4F56B8}" type="slidenum">
              <a:rPr lang="en-US"/>
              <a:pPr/>
              <a:t>12</a:t>
            </a:fld>
            <a:endParaRPr lang="en-US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Dijkstra Correctness (2)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29368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a-DK" sz="2800"/>
              <a:t>Let </a:t>
            </a:r>
            <a:r>
              <a:rPr lang="da-DK" sz="2800" i="1"/>
              <a:t>y</a:t>
            </a:r>
            <a:r>
              <a:rPr lang="da-DK" sz="2800"/>
              <a:t> be the first vertex </a:t>
            </a:r>
            <a:r>
              <a:rPr lang="da-DK" sz="2800">
                <a:latin typeface="Symbol" pitchFamily="18" charset="2"/>
              </a:rPr>
              <a:t>Î</a:t>
            </a:r>
            <a:r>
              <a:rPr lang="da-DK" sz="2800" i="1"/>
              <a:t>V</a:t>
            </a:r>
            <a:r>
              <a:rPr lang="da-DK" sz="2800"/>
              <a:t> – </a:t>
            </a:r>
            <a:r>
              <a:rPr lang="da-DK" sz="2800" i="1"/>
              <a:t>S</a:t>
            </a:r>
            <a:r>
              <a:rPr lang="da-DK" sz="2800"/>
              <a:t> on the actual shortest path from </a:t>
            </a:r>
            <a:r>
              <a:rPr lang="da-DK" sz="2800" i="1"/>
              <a:t>s</a:t>
            </a:r>
            <a:r>
              <a:rPr lang="da-DK" sz="2800"/>
              <a:t> to </a:t>
            </a:r>
            <a:r>
              <a:rPr lang="da-DK" sz="2800" i="1"/>
              <a:t>u</a:t>
            </a:r>
            <a:r>
              <a:rPr lang="da-DK" sz="2800"/>
              <a:t>, then it must be that </a:t>
            </a:r>
            <a:r>
              <a:rPr lang="da-DK" sz="2800" i="1"/>
              <a:t>d</a:t>
            </a:r>
            <a:r>
              <a:rPr lang="da-DK" sz="2800"/>
              <a:t>[</a:t>
            </a:r>
            <a:r>
              <a:rPr lang="da-DK" sz="2800" i="1"/>
              <a:t>y</a:t>
            </a:r>
            <a:r>
              <a:rPr lang="da-DK" sz="2800"/>
              <a:t>] = </a:t>
            </a:r>
            <a:r>
              <a:rPr lang="da-DK" sz="2800">
                <a:latin typeface="Symbol" pitchFamily="18" charset="2"/>
              </a:rPr>
              <a:t>d</a:t>
            </a:r>
            <a:r>
              <a:rPr lang="da-DK" sz="2800"/>
              <a:t>(</a:t>
            </a:r>
            <a:r>
              <a:rPr lang="da-DK" sz="2800" i="1"/>
              <a:t>s</a:t>
            </a:r>
            <a:r>
              <a:rPr lang="da-DK" sz="2800"/>
              <a:t>,</a:t>
            </a:r>
            <a:r>
              <a:rPr lang="da-DK" sz="2800" i="1"/>
              <a:t>y</a:t>
            </a:r>
            <a:r>
              <a:rPr lang="da-DK" sz="2800"/>
              <a:t>) because</a:t>
            </a:r>
          </a:p>
          <a:p>
            <a:pPr lvl="1">
              <a:lnSpc>
                <a:spcPct val="90000"/>
              </a:lnSpc>
            </a:pPr>
            <a:r>
              <a:rPr lang="da-DK" sz="2400" i="1"/>
              <a:t>d</a:t>
            </a:r>
            <a:r>
              <a:rPr lang="da-DK" sz="2400"/>
              <a:t>[</a:t>
            </a:r>
            <a:r>
              <a:rPr lang="da-DK" sz="2400" i="1"/>
              <a:t>x</a:t>
            </a:r>
            <a:r>
              <a:rPr lang="da-DK" sz="2400"/>
              <a:t>] is set correctly for </a:t>
            </a:r>
            <a:r>
              <a:rPr lang="da-DK" sz="2400" i="1"/>
              <a:t>y</a:t>
            </a:r>
            <a:r>
              <a:rPr lang="da-DK" sz="2400"/>
              <a:t>'s predecessor </a:t>
            </a:r>
            <a:r>
              <a:rPr lang="da-DK" sz="2400" i="1"/>
              <a:t>x</a:t>
            </a:r>
            <a:r>
              <a:rPr lang="da-DK" sz="2400"/>
              <a:t> </a:t>
            </a:r>
            <a:r>
              <a:rPr lang="da-DK" sz="2400">
                <a:latin typeface="Symbol" pitchFamily="18" charset="2"/>
              </a:rPr>
              <a:t>Î</a:t>
            </a:r>
            <a:r>
              <a:rPr lang="da-DK" sz="2400" i="1"/>
              <a:t>S</a:t>
            </a:r>
            <a:r>
              <a:rPr lang="da-DK" sz="2400"/>
              <a:t> on the shortest path (by choice of </a:t>
            </a:r>
            <a:r>
              <a:rPr lang="da-DK" sz="2400" i="1"/>
              <a:t>u</a:t>
            </a:r>
            <a:r>
              <a:rPr lang="da-DK" sz="2400"/>
              <a:t> as the first vertex for which </a:t>
            </a:r>
            <a:r>
              <a:rPr lang="da-DK" sz="2400" i="1"/>
              <a:t>d</a:t>
            </a:r>
            <a:r>
              <a:rPr lang="da-DK" sz="2400"/>
              <a:t> is set incorrectly)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when the algorithm inserted </a:t>
            </a:r>
            <a:r>
              <a:rPr lang="da-DK" sz="2400" i="1"/>
              <a:t>x</a:t>
            </a:r>
            <a:r>
              <a:rPr lang="da-DK" sz="2400"/>
              <a:t> into </a:t>
            </a:r>
            <a:r>
              <a:rPr lang="da-DK" sz="2400" i="1"/>
              <a:t>S</a:t>
            </a:r>
            <a:r>
              <a:rPr lang="da-DK" sz="2400"/>
              <a:t>, it relaxed the edge (</a:t>
            </a:r>
            <a:r>
              <a:rPr lang="da-DK" sz="2400" i="1"/>
              <a:t>x</a:t>
            </a:r>
            <a:r>
              <a:rPr lang="da-DK" sz="2400"/>
              <a:t>,</a:t>
            </a:r>
            <a:r>
              <a:rPr lang="da-DK" sz="2400" i="1"/>
              <a:t>y</a:t>
            </a:r>
            <a:r>
              <a:rPr lang="da-DK" sz="2400"/>
              <a:t>), assigning </a:t>
            </a:r>
            <a:r>
              <a:rPr lang="da-DK" sz="2400" i="1"/>
              <a:t>d</a:t>
            </a:r>
            <a:r>
              <a:rPr lang="da-DK" sz="2400"/>
              <a:t>[</a:t>
            </a:r>
            <a:r>
              <a:rPr lang="da-DK" sz="2400" i="1"/>
              <a:t>y</a:t>
            </a:r>
            <a:r>
              <a:rPr lang="da-DK" sz="2400"/>
              <a:t>] the correct value</a:t>
            </a:r>
            <a:endParaRPr lang="da-DK" sz="2400" i="1"/>
          </a:p>
        </p:txBody>
      </p:sp>
      <p:graphicFrame>
        <p:nvGraphicFramePr>
          <p:cNvPr id="1050628" name="Object 4"/>
          <p:cNvGraphicFramePr>
            <a:graphicFrameLocks noChangeAspect="1"/>
          </p:cNvGraphicFramePr>
          <p:nvPr/>
        </p:nvGraphicFramePr>
        <p:xfrm>
          <a:off x="2847975" y="4695825"/>
          <a:ext cx="3721100" cy="1860550"/>
        </p:xfrm>
        <a:graphic>
          <a:graphicData uri="http://schemas.openxmlformats.org/presentationml/2006/ole">
            <p:oleObj spid="_x0000_s6146" name="Photo Editor Photo" r:id="rId3" imgW="4191585" imgH="20957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443C-A97D-4140-8CF3-5BA64761974F}" type="slidenum">
              <a:rPr lang="en-US"/>
              <a:pPr/>
              <a:t>13</a:t>
            </a:fld>
            <a:endParaRPr lang="en-US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But </a:t>
            </a:r>
            <a:r>
              <a:rPr lang="da-DK" sz="2800" i="1"/>
              <a:t>d</a:t>
            </a:r>
            <a:r>
              <a:rPr lang="da-DK" sz="2800"/>
              <a:t>[</a:t>
            </a:r>
            <a:r>
              <a:rPr lang="da-DK" sz="2800" i="1"/>
              <a:t>u</a:t>
            </a:r>
            <a:r>
              <a:rPr lang="da-DK" sz="2800"/>
              <a:t>] &gt; </a:t>
            </a:r>
            <a:r>
              <a:rPr lang="da-DK" sz="2800" i="1"/>
              <a:t>d</a:t>
            </a:r>
            <a:r>
              <a:rPr lang="da-DK" sz="2800"/>
              <a:t>[</a:t>
            </a:r>
            <a:r>
              <a:rPr lang="da-DK" sz="2800" i="1"/>
              <a:t>y</a:t>
            </a:r>
            <a:r>
              <a:rPr lang="da-DK" sz="2800"/>
              <a:t>] </a:t>
            </a:r>
            <a:r>
              <a:rPr lang="en-US" sz="2800">
                <a:latin typeface="Symbol" pitchFamily="18" charset="2"/>
              </a:rPr>
              <a:t>Þ</a:t>
            </a:r>
            <a:r>
              <a:rPr lang="da-DK" sz="2800"/>
              <a:t> algorithm would have chosen </a:t>
            </a:r>
            <a:r>
              <a:rPr lang="da-DK" sz="2800" i="1"/>
              <a:t>y</a:t>
            </a:r>
            <a:r>
              <a:rPr lang="da-DK" sz="2800"/>
              <a:t> (from the PQ) to process next, not </a:t>
            </a:r>
            <a:r>
              <a:rPr lang="da-DK" sz="2800" i="1"/>
              <a:t>u</a:t>
            </a:r>
            <a:r>
              <a:rPr lang="da-DK" sz="2800"/>
              <a:t> </a:t>
            </a:r>
            <a:r>
              <a:rPr lang="en-US" sz="2800">
                <a:latin typeface="Symbol" pitchFamily="18" charset="2"/>
              </a:rPr>
              <a:t>Þ</a:t>
            </a:r>
            <a:r>
              <a:rPr lang="da-DK" sz="2800"/>
              <a:t> Contradiction</a:t>
            </a:r>
          </a:p>
          <a:p>
            <a:r>
              <a:rPr lang="da-DK" sz="2800"/>
              <a:t>Thus d[u] = </a:t>
            </a:r>
            <a:r>
              <a:rPr lang="da-DK" sz="2800">
                <a:latin typeface="Symbol" pitchFamily="18" charset="2"/>
              </a:rPr>
              <a:t>d</a:t>
            </a:r>
            <a:r>
              <a:rPr lang="da-DK" sz="2800"/>
              <a:t>(</a:t>
            </a:r>
            <a:r>
              <a:rPr lang="da-DK" sz="2800" i="1"/>
              <a:t>s</a:t>
            </a:r>
            <a:r>
              <a:rPr lang="da-DK" sz="2800"/>
              <a:t>,</a:t>
            </a:r>
            <a:r>
              <a:rPr lang="da-DK" sz="2800" i="1"/>
              <a:t>u</a:t>
            </a:r>
            <a:r>
              <a:rPr lang="da-DK" sz="2800"/>
              <a:t>) at time of insertion of </a:t>
            </a:r>
            <a:r>
              <a:rPr lang="da-DK" sz="2800" i="1"/>
              <a:t>u</a:t>
            </a:r>
            <a:r>
              <a:rPr lang="da-DK" sz="2800"/>
              <a:t> into </a:t>
            </a:r>
            <a:r>
              <a:rPr lang="da-DK" sz="2800" i="1"/>
              <a:t>S</a:t>
            </a:r>
            <a:r>
              <a:rPr lang="da-DK" sz="2800"/>
              <a:t>, and Dijkstra's algorithm is correct</a:t>
            </a:r>
            <a:endParaRPr lang="da-DK" sz="2800" i="1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Dijkstra Correctness (3)</a:t>
            </a:r>
          </a:p>
        </p:txBody>
      </p:sp>
      <p:graphicFrame>
        <p:nvGraphicFramePr>
          <p:cNvPr id="1051652" name="Object 4"/>
          <p:cNvGraphicFramePr>
            <a:graphicFrameLocks noChangeAspect="1"/>
          </p:cNvGraphicFramePr>
          <p:nvPr/>
        </p:nvGraphicFramePr>
        <p:xfrm>
          <a:off x="368300" y="2062163"/>
          <a:ext cx="5257800" cy="1509712"/>
        </p:xfrm>
        <a:graphic>
          <a:graphicData uri="http://schemas.openxmlformats.org/presentationml/2006/ole">
            <p:oleObj spid="_x0000_s7170" name="Equation" r:id="rId3" imgW="3098520" imgH="888840" progId="">
              <p:embed/>
            </p:oleObj>
          </a:graphicData>
        </a:graphic>
      </p:graphicFrame>
      <p:graphicFrame>
        <p:nvGraphicFramePr>
          <p:cNvPr id="1051653" name="Object 5"/>
          <p:cNvGraphicFramePr>
            <a:graphicFrameLocks noChangeAspect="1"/>
          </p:cNvGraphicFramePr>
          <p:nvPr/>
        </p:nvGraphicFramePr>
        <p:xfrm>
          <a:off x="5664200" y="1670050"/>
          <a:ext cx="3479800" cy="1739900"/>
        </p:xfrm>
        <a:graphic>
          <a:graphicData uri="http://schemas.openxmlformats.org/presentationml/2006/ole">
            <p:oleObj spid="_x0000_s7171" name="Photo Editor Photo" r:id="rId4" imgW="4191585" imgH="209579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CE1-B9C3-4B4D-8DDC-48A810C319DE}" type="slidenum">
              <a:rPr lang="en-US"/>
              <a:pPr/>
              <a:t>14</a:t>
            </a:fld>
            <a:endParaRPr 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Dijkstra’s Running Time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47813"/>
            <a:ext cx="8358188" cy="17430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a-DK" sz="2800"/>
              <a:t>Extract-Min executed |</a:t>
            </a:r>
            <a:r>
              <a:rPr lang="da-DK" sz="2800" i="1"/>
              <a:t>V</a:t>
            </a:r>
            <a:r>
              <a:rPr lang="da-DK" sz="2800"/>
              <a:t>| time</a:t>
            </a:r>
          </a:p>
          <a:p>
            <a:pPr>
              <a:lnSpc>
                <a:spcPct val="90000"/>
              </a:lnSpc>
            </a:pPr>
            <a:r>
              <a:rPr lang="da-DK" sz="2800"/>
              <a:t>Decrease-Key executed |</a:t>
            </a:r>
            <a:r>
              <a:rPr lang="da-DK" sz="2800" i="1"/>
              <a:t>E</a:t>
            </a:r>
            <a:r>
              <a:rPr lang="da-DK" sz="2800"/>
              <a:t>| time</a:t>
            </a:r>
          </a:p>
          <a:p>
            <a:pPr>
              <a:lnSpc>
                <a:spcPct val="90000"/>
              </a:lnSpc>
            </a:pPr>
            <a:r>
              <a:rPr lang="da-DK" sz="2800"/>
              <a:t>Time = |</a:t>
            </a:r>
            <a:r>
              <a:rPr lang="da-DK" sz="2800" i="1"/>
              <a:t>V</a:t>
            </a:r>
            <a:r>
              <a:rPr lang="da-DK" sz="2800"/>
              <a:t>| </a:t>
            </a:r>
            <a:r>
              <a:rPr lang="da-DK" sz="2800" i="1"/>
              <a:t>T</a:t>
            </a:r>
            <a:r>
              <a:rPr lang="da-DK" sz="2800" baseline="-25000"/>
              <a:t>Extract-Min</a:t>
            </a:r>
            <a:r>
              <a:rPr lang="da-DK" sz="2800"/>
              <a:t> + |</a:t>
            </a:r>
            <a:r>
              <a:rPr lang="da-DK" sz="2800" i="1"/>
              <a:t>E</a:t>
            </a:r>
            <a:r>
              <a:rPr lang="da-DK" sz="2800"/>
              <a:t>| </a:t>
            </a:r>
            <a:r>
              <a:rPr lang="da-DK" sz="2800" i="1"/>
              <a:t>T</a:t>
            </a:r>
            <a:r>
              <a:rPr lang="da-DK" sz="2800" baseline="-25000"/>
              <a:t>Decrease-Key</a:t>
            </a:r>
          </a:p>
          <a:p>
            <a:pPr>
              <a:lnSpc>
                <a:spcPct val="90000"/>
              </a:lnSpc>
            </a:pPr>
            <a:r>
              <a:rPr lang="da-DK" sz="2800" i="1"/>
              <a:t>T</a:t>
            </a:r>
            <a:r>
              <a:rPr lang="da-DK" sz="2800"/>
              <a:t> depends on different Q implementations</a:t>
            </a:r>
          </a:p>
        </p:txBody>
      </p:sp>
      <p:graphicFrame>
        <p:nvGraphicFramePr>
          <p:cNvPr id="1052676" name="Group 4"/>
          <p:cNvGraphicFramePr>
            <a:graphicFrameLocks noGrp="1"/>
          </p:cNvGraphicFramePr>
          <p:nvPr/>
        </p:nvGraphicFramePr>
        <p:xfrm>
          <a:off x="641350" y="3851275"/>
          <a:ext cx="8083550" cy="2194560"/>
        </p:xfrm>
        <a:graphic>
          <a:graphicData uri="http://schemas.openxmlformats.org/drawingml/2006/table">
            <a:tbl>
              <a:tblPr/>
              <a:tblGrid>
                <a:gridCol w="2492375"/>
                <a:gridCol w="1489075"/>
                <a:gridCol w="2168525"/>
                <a:gridCol w="1933575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Q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T(Extract-Min)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T(Decrease-Key)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array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 </a:t>
                      </a:r>
                      <a:r>
                        <a:rPr kumimoji="0" lang="da-DK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binary heap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 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lg 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Fibonacci heap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(lg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V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(1) (amort.)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O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lg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+ </a:t>
                      </a:r>
                      <a:r>
                        <a:rPr kumimoji="0" lang="da-DK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5215-9079-4DD0-8845-F6EEBF751291}" type="slidenum">
              <a:rPr lang="en-US"/>
              <a:pPr/>
              <a:t>2</a:t>
            </a:fld>
            <a:endParaRPr lang="en-US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Shortest-Path Problems		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4481513"/>
          </a:xfrm>
        </p:spPr>
        <p:txBody>
          <a:bodyPr/>
          <a:lstStyle/>
          <a:p>
            <a:r>
              <a:rPr lang="en-US" sz="2800"/>
              <a:t>Shortest-Path problems</a:t>
            </a:r>
          </a:p>
          <a:p>
            <a:pPr lvl="1"/>
            <a:r>
              <a:rPr lang="en-US" sz="2400" b="1"/>
              <a:t>Single-source (single-destination). </a:t>
            </a:r>
            <a:r>
              <a:rPr lang="en-US" sz="2400"/>
              <a:t>Find a shortest path from a given source (vertex </a:t>
            </a:r>
            <a:r>
              <a:rPr lang="en-US" sz="2400" i="1"/>
              <a:t>s</a:t>
            </a:r>
            <a:r>
              <a:rPr lang="en-US" sz="2400"/>
              <a:t>) to each of the vertices. The topic of this lecture.</a:t>
            </a:r>
          </a:p>
          <a:p>
            <a:pPr lvl="1"/>
            <a:r>
              <a:rPr lang="en-US" sz="2400" b="1"/>
              <a:t>Single-pair. </a:t>
            </a:r>
            <a:r>
              <a:rPr lang="en-US" sz="2400"/>
              <a:t>Given two vertices, find a shortest path between them. Solution to single-source problem solves this problem efficiently, too.</a:t>
            </a:r>
          </a:p>
          <a:p>
            <a:pPr lvl="1"/>
            <a:r>
              <a:rPr lang="en-US" sz="2400" b="1"/>
              <a:t>All-pairs. </a:t>
            </a:r>
            <a:r>
              <a:rPr lang="en-US" sz="2400"/>
              <a:t>Find shortest-paths for every pair of vertices. Dynamic programming algorithm. </a:t>
            </a:r>
          </a:p>
          <a:p>
            <a:pPr lvl="1"/>
            <a:r>
              <a:rPr lang="en-US" sz="2400"/>
              <a:t>Unweighted shortest-paths – BFS.  </a:t>
            </a:r>
            <a:r>
              <a:rPr lang="en-US" sz="2400" b="1"/>
              <a:t> </a:t>
            </a:r>
            <a:r>
              <a:rPr lang="en-US" sz="2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94B8D-D198-4333-8FED-1D65BE346181}" type="slidenum">
              <a:rPr lang="en-US"/>
              <a:pPr/>
              <a:t>3</a:t>
            </a:fld>
            <a:endParaRPr lang="en-US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Optimal Substructure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Theorem: subpaths of shortest paths are shortest paths</a:t>
            </a:r>
          </a:p>
          <a:p>
            <a:r>
              <a:rPr lang="da-DK"/>
              <a:t>Proof (cut and paste)</a:t>
            </a:r>
          </a:p>
          <a:p>
            <a:pPr lvl="1"/>
            <a:r>
              <a:rPr lang="da-DK"/>
              <a:t>if some subpath were not the shortest path, one could substitute the shorter subpath and create a shorter total path</a:t>
            </a:r>
          </a:p>
        </p:txBody>
      </p:sp>
      <p:graphicFrame>
        <p:nvGraphicFramePr>
          <p:cNvPr id="1041412" name="Object 4"/>
          <p:cNvGraphicFramePr>
            <a:graphicFrameLocks noChangeAspect="1"/>
          </p:cNvGraphicFramePr>
          <p:nvPr/>
        </p:nvGraphicFramePr>
        <p:xfrm>
          <a:off x="1420813" y="4773613"/>
          <a:ext cx="6029325" cy="638175"/>
        </p:xfrm>
        <a:graphic>
          <a:graphicData uri="http://schemas.openxmlformats.org/presentationml/2006/ole">
            <p:oleObj spid="_x0000_s2050" name="Photo Editor Photo" r:id="rId3" imgW="6028571" imgH="63826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FE64-1973-4D49-B4D5-C756034EA5F4}" type="slidenum">
              <a:rPr lang="en-US"/>
              <a:pPr/>
              <a:t>4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Triangle Inequality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3492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800"/>
              <a:t>Definition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 </a:t>
            </a:r>
            <a:r>
              <a:rPr lang="da-DK" sz="2400">
                <a:latin typeface="Symbol" pitchFamily="18" charset="2"/>
              </a:rPr>
              <a:t>d</a:t>
            </a:r>
            <a:r>
              <a:rPr lang="da-DK" sz="2400"/>
              <a:t>(</a:t>
            </a:r>
            <a:r>
              <a:rPr lang="da-DK" sz="2400" i="1"/>
              <a:t>u</a:t>
            </a:r>
            <a:r>
              <a:rPr lang="da-DK" sz="2400"/>
              <a:t>,</a:t>
            </a:r>
            <a:r>
              <a:rPr lang="da-DK" sz="2400" i="1"/>
              <a:t>v</a:t>
            </a:r>
            <a:r>
              <a:rPr lang="da-DK" sz="2400"/>
              <a:t>) </a:t>
            </a:r>
            <a:r>
              <a:rPr lang="da-DK" sz="2400">
                <a:latin typeface="Symbol" pitchFamily="18" charset="2"/>
              </a:rPr>
              <a:t>º</a:t>
            </a:r>
            <a:r>
              <a:rPr lang="da-DK" sz="2400"/>
              <a:t> weight of a shortest path from </a:t>
            </a:r>
            <a:r>
              <a:rPr lang="da-DK" sz="2400" i="1"/>
              <a:t>u</a:t>
            </a:r>
            <a:r>
              <a:rPr lang="da-DK" sz="2400"/>
              <a:t> to </a:t>
            </a:r>
            <a:r>
              <a:rPr lang="da-DK" sz="2400" i="1"/>
              <a:t>v</a:t>
            </a:r>
          </a:p>
          <a:p>
            <a:pPr>
              <a:lnSpc>
                <a:spcPct val="90000"/>
              </a:lnSpc>
            </a:pPr>
            <a:r>
              <a:rPr lang="da-DK" sz="2800"/>
              <a:t>Theorem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 </a:t>
            </a:r>
            <a:r>
              <a:rPr lang="da-DK" sz="2400">
                <a:latin typeface="Symbol" pitchFamily="18" charset="2"/>
              </a:rPr>
              <a:t>d</a:t>
            </a:r>
            <a:r>
              <a:rPr lang="da-DK" sz="2400"/>
              <a:t>(</a:t>
            </a:r>
            <a:r>
              <a:rPr lang="da-DK" sz="2400" i="1"/>
              <a:t>u</a:t>
            </a:r>
            <a:r>
              <a:rPr lang="da-DK" sz="2400"/>
              <a:t>,</a:t>
            </a:r>
            <a:r>
              <a:rPr lang="da-DK" sz="2400" i="1"/>
              <a:t>v</a:t>
            </a:r>
            <a:r>
              <a:rPr lang="da-DK" sz="2400"/>
              <a:t>) </a:t>
            </a:r>
            <a:r>
              <a:rPr lang="da-DK" sz="2400">
                <a:latin typeface="Symbol" pitchFamily="18" charset="2"/>
              </a:rPr>
              <a:t>£</a:t>
            </a:r>
            <a:r>
              <a:rPr lang="da-DK" sz="2400"/>
              <a:t> </a:t>
            </a:r>
            <a:r>
              <a:rPr lang="da-DK" sz="2400">
                <a:latin typeface="Symbol" pitchFamily="18" charset="2"/>
              </a:rPr>
              <a:t>d</a:t>
            </a:r>
            <a:r>
              <a:rPr lang="da-DK" sz="2400"/>
              <a:t>(</a:t>
            </a:r>
            <a:r>
              <a:rPr lang="da-DK" sz="2400" i="1"/>
              <a:t>u</a:t>
            </a:r>
            <a:r>
              <a:rPr lang="da-DK" sz="2400"/>
              <a:t>,</a:t>
            </a:r>
            <a:r>
              <a:rPr lang="da-DK" sz="2400" i="1"/>
              <a:t>x</a:t>
            </a:r>
            <a:r>
              <a:rPr lang="da-DK" sz="2400"/>
              <a:t>) + </a:t>
            </a:r>
            <a:r>
              <a:rPr lang="da-DK" sz="2400">
                <a:latin typeface="Symbol" pitchFamily="18" charset="2"/>
              </a:rPr>
              <a:t>d</a:t>
            </a:r>
            <a:r>
              <a:rPr lang="da-DK" sz="2400"/>
              <a:t>(</a:t>
            </a:r>
            <a:r>
              <a:rPr lang="da-DK" sz="2400" i="1"/>
              <a:t>x</a:t>
            </a:r>
            <a:r>
              <a:rPr lang="da-DK" sz="2400"/>
              <a:t>,</a:t>
            </a:r>
            <a:r>
              <a:rPr lang="da-DK" sz="2400" i="1"/>
              <a:t>v</a:t>
            </a:r>
            <a:r>
              <a:rPr lang="da-DK" sz="2400"/>
              <a:t>) for any </a:t>
            </a:r>
            <a:r>
              <a:rPr lang="da-DK" sz="2400" i="1"/>
              <a:t>x</a:t>
            </a:r>
            <a:endParaRPr lang="da-DK" sz="2400"/>
          </a:p>
          <a:p>
            <a:pPr>
              <a:lnSpc>
                <a:spcPct val="90000"/>
              </a:lnSpc>
            </a:pPr>
            <a:r>
              <a:rPr lang="da-DK" sz="2800"/>
              <a:t>Proof 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shortest path u </a:t>
            </a:r>
            <a:r>
              <a:rPr lang="da-DK" sz="2400">
                <a:latin typeface="Euclid Math One" pitchFamily="18" charset="2"/>
              </a:rPr>
              <a:t>Î</a:t>
            </a:r>
            <a:r>
              <a:rPr lang="da-DK" sz="2400"/>
              <a:t> v is no longer than any other path u </a:t>
            </a:r>
            <a:r>
              <a:rPr lang="da-DK" sz="2400">
                <a:latin typeface="Euclid Math One" pitchFamily="18" charset="2"/>
              </a:rPr>
              <a:t>Î</a:t>
            </a:r>
            <a:r>
              <a:rPr lang="da-DK" sz="2400"/>
              <a:t> v – in particular, the path concatenating the shortest path u </a:t>
            </a:r>
            <a:r>
              <a:rPr lang="da-DK" sz="2400">
                <a:latin typeface="Euclid Math One" pitchFamily="18" charset="2"/>
              </a:rPr>
              <a:t>Î</a:t>
            </a:r>
            <a:r>
              <a:rPr lang="da-DK" sz="2400"/>
              <a:t> x with the shortest path x </a:t>
            </a:r>
            <a:r>
              <a:rPr lang="da-DK" sz="2400">
                <a:latin typeface="Euclid Math One" pitchFamily="18" charset="2"/>
              </a:rPr>
              <a:t>Î</a:t>
            </a:r>
            <a:r>
              <a:rPr lang="da-DK" sz="2400"/>
              <a:t> v </a:t>
            </a:r>
          </a:p>
        </p:txBody>
      </p:sp>
      <p:graphicFrame>
        <p:nvGraphicFramePr>
          <p:cNvPr id="1042436" name="Object 4"/>
          <p:cNvGraphicFramePr>
            <a:graphicFrameLocks noChangeAspect="1"/>
          </p:cNvGraphicFramePr>
          <p:nvPr/>
        </p:nvGraphicFramePr>
        <p:xfrm>
          <a:off x="2170113" y="4967288"/>
          <a:ext cx="5029200" cy="1476375"/>
        </p:xfrm>
        <a:graphic>
          <a:graphicData uri="http://schemas.openxmlformats.org/presentationml/2006/ole">
            <p:oleObj spid="_x0000_s3074" name="Photo Editor Photo" r:id="rId3" imgW="7457143" imgH="219047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761D-EB04-47D5-8E51-76E259D58417}" type="slidenum">
              <a:rPr lang="en-US"/>
              <a:pPr/>
              <a:t>5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 Weights and Cycles?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Negative edges are OK, as long as there are no </a:t>
            </a:r>
            <a:r>
              <a:rPr lang="en-US" i="1"/>
              <a:t>negative weight cycles </a:t>
            </a:r>
            <a:r>
              <a:rPr lang="en-US"/>
              <a:t>(otherwise paths with arbitrary small “lengths” would be possible)</a:t>
            </a:r>
          </a:p>
          <a:p>
            <a:pPr>
              <a:lnSpc>
                <a:spcPct val="90000"/>
              </a:lnSpc>
            </a:pPr>
            <a:r>
              <a:rPr lang="en-US"/>
              <a:t>Shortest-paths can have no cycles (otherwise we could improve them by removing cycles)</a:t>
            </a:r>
            <a:endParaRPr lang="en-US" i="1"/>
          </a:p>
          <a:p>
            <a:pPr lvl="1">
              <a:lnSpc>
                <a:spcPct val="90000"/>
              </a:lnSpc>
            </a:pPr>
            <a:r>
              <a:rPr lang="en-US"/>
              <a:t>Any shortest-path in graph </a:t>
            </a:r>
            <a:r>
              <a:rPr lang="en-US" i="1"/>
              <a:t>G</a:t>
            </a:r>
            <a:r>
              <a:rPr lang="en-US"/>
              <a:t> can be no longer than </a:t>
            </a:r>
            <a:r>
              <a:rPr lang="en-US" i="1"/>
              <a:t>n – </a:t>
            </a:r>
            <a:r>
              <a:rPr lang="en-US"/>
              <a:t>1 edges, where </a:t>
            </a:r>
            <a:r>
              <a:rPr lang="en-US" i="1"/>
              <a:t>n</a:t>
            </a:r>
            <a:r>
              <a:rPr lang="en-US"/>
              <a:t> is the number of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1C7D-B8CE-4447-BFC7-CA3B2805CE73}" type="slidenum">
              <a:rPr lang="en-US"/>
              <a:pPr/>
              <a:t>6</a:t>
            </a:fld>
            <a:endParaRPr lang="en-US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Relaxation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2659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800"/>
              <a:t>For each vertex in the graph, we maintain d[v], the estimate of the shortest path from </a:t>
            </a:r>
            <a:r>
              <a:rPr lang="da-DK" sz="2800" i="1"/>
              <a:t>s</a:t>
            </a:r>
            <a:r>
              <a:rPr lang="da-DK" sz="2800"/>
              <a:t>, initialized to </a:t>
            </a:r>
            <a:r>
              <a:rPr lang="da-DK" sz="2800">
                <a:latin typeface="Symbol" pitchFamily="18" charset="2"/>
              </a:rPr>
              <a:t>¥ </a:t>
            </a:r>
            <a:r>
              <a:rPr lang="da-DK" sz="2800"/>
              <a:t>at start</a:t>
            </a:r>
          </a:p>
          <a:p>
            <a:pPr>
              <a:lnSpc>
                <a:spcPct val="90000"/>
              </a:lnSpc>
            </a:pPr>
            <a:r>
              <a:rPr lang="da-DK" sz="2800"/>
              <a:t>Relaxing an edge (u,v) means testing whether we can improve the shortest path to v found so far by going through u</a:t>
            </a:r>
          </a:p>
        </p:txBody>
      </p:sp>
      <p:sp>
        <p:nvSpPr>
          <p:cNvPr id="1044484" name="Oval 4"/>
          <p:cNvSpPr>
            <a:spLocks noChangeArrowheads="1"/>
          </p:cNvSpPr>
          <p:nvPr/>
        </p:nvSpPr>
        <p:spPr bwMode="auto">
          <a:xfrm>
            <a:off x="403225" y="457200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Symbol" pitchFamily="18" charset="2"/>
              </a:rPr>
              <a:t>5</a:t>
            </a:r>
            <a:endParaRPr lang="en-GB" sz="2400">
              <a:latin typeface="Symbol" pitchFamily="18" charset="2"/>
            </a:endParaRPr>
          </a:p>
        </p:txBody>
      </p:sp>
      <p:cxnSp>
        <p:nvCxnSpPr>
          <p:cNvPr id="1044485" name="AutoShape 5"/>
          <p:cNvCxnSpPr>
            <a:cxnSpLocks noChangeShapeType="1"/>
            <a:stCxn id="1044484" idx="6"/>
          </p:cNvCxnSpPr>
          <p:nvPr/>
        </p:nvCxnSpPr>
        <p:spPr bwMode="auto">
          <a:xfrm>
            <a:off x="860425" y="48006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1044486" name="AutoShape 6"/>
          <p:cNvCxnSpPr>
            <a:cxnSpLocks noChangeShapeType="1"/>
          </p:cNvCxnSpPr>
          <p:nvPr/>
        </p:nvCxnSpPr>
        <p:spPr bwMode="auto">
          <a:xfrm>
            <a:off x="860425" y="580707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1044487" name="Text Box 7"/>
          <p:cNvSpPr txBox="1">
            <a:spLocks noChangeArrowheads="1"/>
          </p:cNvSpPr>
          <p:nvPr/>
        </p:nvSpPr>
        <p:spPr bwMode="auto">
          <a:xfrm>
            <a:off x="479425" y="41910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u</a:t>
            </a:r>
            <a:endParaRPr lang="en-GB" sz="2000"/>
          </a:p>
        </p:txBody>
      </p:sp>
      <p:sp>
        <p:nvSpPr>
          <p:cNvPr id="1044488" name="Text Box 8"/>
          <p:cNvSpPr txBox="1">
            <a:spLocks noChangeArrowheads="1"/>
          </p:cNvSpPr>
          <p:nvPr/>
        </p:nvSpPr>
        <p:spPr bwMode="auto">
          <a:xfrm>
            <a:off x="1698625" y="41910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</a:t>
            </a:r>
            <a:endParaRPr lang="en-GB" sz="2000"/>
          </a:p>
        </p:txBody>
      </p:sp>
      <p:sp>
        <p:nvSpPr>
          <p:cNvPr id="1044489" name="Text Box 9"/>
          <p:cNvSpPr txBox="1">
            <a:spLocks noChangeArrowheads="1"/>
          </p:cNvSpPr>
          <p:nvPr/>
        </p:nvSpPr>
        <p:spPr bwMode="auto">
          <a:xfrm>
            <a:off x="1698625" y="595947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</a:t>
            </a:r>
            <a:endParaRPr lang="en-GB" sz="2000"/>
          </a:p>
        </p:txBody>
      </p:sp>
      <p:sp>
        <p:nvSpPr>
          <p:cNvPr id="1044490" name="Text Box 10"/>
          <p:cNvSpPr txBox="1">
            <a:spLocks noChangeArrowheads="1"/>
          </p:cNvSpPr>
          <p:nvPr/>
        </p:nvSpPr>
        <p:spPr bwMode="auto">
          <a:xfrm>
            <a:off x="479425" y="595947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u</a:t>
            </a:r>
            <a:endParaRPr lang="en-GB" sz="2000"/>
          </a:p>
        </p:txBody>
      </p:sp>
      <p:sp>
        <p:nvSpPr>
          <p:cNvPr id="1044491" name="Text Box 11"/>
          <p:cNvSpPr txBox="1">
            <a:spLocks noChangeArrowheads="1"/>
          </p:cNvSpPr>
          <p:nvPr/>
        </p:nvSpPr>
        <p:spPr bwMode="auto">
          <a:xfrm>
            <a:off x="1012825" y="44196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2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4492" name="Text Box 12"/>
          <p:cNvSpPr txBox="1">
            <a:spLocks noChangeArrowheads="1"/>
          </p:cNvSpPr>
          <p:nvPr/>
        </p:nvSpPr>
        <p:spPr bwMode="auto">
          <a:xfrm>
            <a:off x="1089025" y="573087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2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4493" name="Oval 13"/>
          <p:cNvSpPr>
            <a:spLocks noChangeArrowheads="1"/>
          </p:cNvSpPr>
          <p:nvPr/>
        </p:nvSpPr>
        <p:spPr bwMode="auto">
          <a:xfrm>
            <a:off x="1622425" y="45878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Symbol" pitchFamily="18" charset="2"/>
              </a:rPr>
              <a:t>9</a:t>
            </a:r>
            <a:endParaRPr lang="en-GB" sz="2400">
              <a:latin typeface="Symbol" pitchFamily="18" charset="2"/>
            </a:endParaRPr>
          </a:p>
        </p:txBody>
      </p:sp>
      <p:sp>
        <p:nvSpPr>
          <p:cNvPr id="1044494" name="Oval 14"/>
          <p:cNvSpPr>
            <a:spLocks noChangeArrowheads="1"/>
          </p:cNvSpPr>
          <p:nvPr/>
        </p:nvSpPr>
        <p:spPr bwMode="auto">
          <a:xfrm>
            <a:off x="40322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Symbol" pitchFamily="18" charset="2"/>
              </a:rPr>
              <a:t>5</a:t>
            </a:r>
            <a:endParaRPr lang="en-GB" sz="2400">
              <a:latin typeface="Symbol" pitchFamily="18" charset="2"/>
            </a:endParaRPr>
          </a:p>
        </p:txBody>
      </p:sp>
      <p:sp>
        <p:nvSpPr>
          <p:cNvPr id="1044495" name="Oval 15"/>
          <p:cNvSpPr>
            <a:spLocks noChangeArrowheads="1"/>
          </p:cNvSpPr>
          <p:nvPr/>
        </p:nvSpPr>
        <p:spPr bwMode="auto">
          <a:xfrm>
            <a:off x="1622425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Symbol" pitchFamily="18" charset="2"/>
              </a:rPr>
              <a:t>7</a:t>
            </a:r>
            <a:endParaRPr lang="en-GB" sz="2400">
              <a:latin typeface="Symbol" pitchFamily="18" charset="2"/>
            </a:endParaRPr>
          </a:p>
        </p:txBody>
      </p:sp>
      <p:sp>
        <p:nvSpPr>
          <p:cNvPr id="1044496" name="Line 16"/>
          <p:cNvSpPr>
            <a:spLocks noChangeShapeType="1"/>
          </p:cNvSpPr>
          <p:nvPr/>
        </p:nvSpPr>
        <p:spPr bwMode="auto">
          <a:xfrm>
            <a:off x="1012825" y="495300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497" name="Text Box 17"/>
          <p:cNvSpPr txBox="1">
            <a:spLocks noChangeArrowheads="1"/>
          </p:cNvSpPr>
          <p:nvPr/>
        </p:nvSpPr>
        <p:spPr bwMode="auto">
          <a:xfrm>
            <a:off x="1165225" y="5105400"/>
            <a:ext cx="1600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Relax(u,v)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4498" name="Oval 18"/>
          <p:cNvSpPr>
            <a:spLocks noChangeArrowheads="1"/>
          </p:cNvSpPr>
          <p:nvPr/>
        </p:nvSpPr>
        <p:spPr bwMode="auto">
          <a:xfrm>
            <a:off x="2851150" y="457200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Symbol" pitchFamily="18" charset="2"/>
              </a:rPr>
              <a:t>5</a:t>
            </a:r>
            <a:endParaRPr lang="en-GB" sz="2400">
              <a:latin typeface="Symbol" pitchFamily="18" charset="2"/>
            </a:endParaRPr>
          </a:p>
        </p:txBody>
      </p:sp>
      <p:cxnSp>
        <p:nvCxnSpPr>
          <p:cNvPr id="1044499" name="AutoShape 19"/>
          <p:cNvCxnSpPr>
            <a:cxnSpLocks noChangeShapeType="1"/>
            <a:stCxn id="1044498" idx="6"/>
          </p:cNvCxnSpPr>
          <p:nvPr/>
        </p:nvCxnSpPr>
        <p:spPr bwMode="auto">
          <a:xfrm>
            <a:off x="3308350" y="480060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cxnSp>
        <p:nvCxnSpPr>
          <p:cNvPr id="1044500" name="AutoShape 20"/>
          <p:cNvCxnSpPr>
            <a:cxnSpLocks noChangeShapeType="1"/>
          </p:cNvCxnSpPr>
          <p:nvPr/>
        </p:nvCxnSpPr>
        <p:spPr bwMode="auto">
          <a:xfrm>
            <a:off x="3308350" y="580707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1044501" name="Text Box 21"/>
          <p:cNvSpPr txBox="1">
            <a:spLocks noChangeArrowheads="1"/>
          </p:cNvSpPr>
          <p:nvPr/>
        </p:nvSpPr>
        <p:spPr bwMode="auto">
          <a:xfrm>
            <a:off x="2927350" y="41910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u</a:t>
            </a:r>
            <a:endParaRPr lang="en-GB" sz="2000"/>
          </a:p>
        </p:txBody>
      </p:sp>
      <p:sp>
        <p:nvSpPr>
          <p:cNvPr id="1044502" name="Text Box 22"/>
          <p:cNvSpPr txBox="1">
            <a:spLocks noChangeArrowheads="1"/>
          </p:cNvSpPr>
          <p:nvPr/>
        </p:nvSpPr>
        <p:spPr bwMode="auto">
          <a:xfrm>
            <a:off x="4146550" y="41910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</a:t>
            </a:r>
            <a:endParaRPr lang="en-GB" sz="2000"/>
          </a:p>
        </p:txBody>
      </p:sp>
      <p:sp>
        <p:nvSpPr>
          <p:cNvPr id="1044503" name="Text Box 23"/>
          <p:cNvSpPr txBox="1">
            <a:spLocks noChangeArrowheads="1"/>
          </p:cNvSpPr>
          <p:nvPr/>
        </p:nvSpPr>
        <p:spPr bwMode="auto">
          <a:xfrm>
            <a:off x="4146550" y="595947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</a:t>
            </a:r>
            <a:endParaRPr lang="en-GB" sz="2000"/>
          </a:p>
        </p:txBody>
      </p:sp>
      <p:sp>
        <p:nvSpPr>
          <p:cNvPr id="1044504" name="Text Box 24"/>
          <p:cNvSpPr txBox="1">
            <a:spLocks noChangeArrowheads="1"/>
          </p:cNvSpPr>
          <p:nvPr/>
        </p:nvSpPr>
        <p:spPr bwMode="auto">
          <a:xfrm>
            <a:off x="2927350" y="595947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u</a:t>
            </a:r>
            <a:endParaRPr lang="en-GB" sz="2000"/>
          </a:p>
        </p:txBody>
      </p:sp>
      <p:sp>
        <p:nvSpPr>
          <p:cNvPr id="1044505" name="Text Box 25"/>
          <p:cNvSpPr txBox="1">
            <a:spLocks noChangeArrowheads="1"/>
          </p:cNvSpPr>
          <p:nvPr/>
        </p:nvSpPr>
        <p:spPr bwMode="auto">
          <a:xfrm>
            <a:off x="3460750" y="44196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2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4506" name="Text Box 26"/>
          <p:cNvSpPr txBox="1">
            <a:spLocks noChangeArrowheads="1"/>
          </p:cNvSpPr>
          <p:nvPr/>
        </p:nvSpPr>
        <p:spPr bwMode="auto">
          <a:xfrm>
            <a:off x="3536950" y="5730875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2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4507" name="Oval 27"/>
          <p:cNvSpPr>
            <a:spLocks noChangeArrowheads="1"/>
          </p:cNvSpPr>
          <p:nvPr/>
        </p:nvSpPr>
        <p:spPr bwMode="auto">
          <a:xfrm>
            <a:off x="4070350" y="45878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Symbol" pitchFamily="18" charset="2"/>
              </a:rPr>
              <a:t>6</a:t>
            </a:r>
            <a:endParaRPr lang="en-GB" sz="2400">
              <a:latin typeface="Symbol" pitchFamily="18" charset="2"/>
            </a:endParaRPr>
          </a:p>
        </p:txBody>
      </p:sp>
      <p:sp>
        <p:nvSpPr>
          <p:cNvPr id="1044508" name="Oval 28"/>
          <p:cNvSpPr>
            <a:spLocks noChangeArrowheads="1"/>
          </p:cNvSpPr>
          <p:nvPr/>
        </p:nvSpPr>
        <p:spPr bwMode="auto">
          <a:xfrm>
            <a:off x="2851150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Symbol" pitchFamily="18" charset="2"/>
              </a:rPr>
              <a:t>5</a:t>
            </a:r>
            <a:endParaRPr lang="en-GB" sz="2400">
              <a:latin typeface="Symbol" pitchFamily="18" charset="2"/>
            </a:endParaRPr>
          </a:p>
        </p:txBody>
      </p:sp>
      <p:sp>
        <p:nvSpPr>
          <p:cNvPr id="1044509" name="Oval 29"/>
          <p:cNvSpPr>
            <a:spLocks noChangeArrowheads="1"/>
          </p:cNvSpPr>
          <p:nvPr/>
        </p:nvSpPr>
        <p:spPr bwMode="auto">
          <a:xfrm>
            <a:off x="4070350" y="557847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Symbol" pitchFamily="18" charset="2"/>
              </a:rPr>
              <a:t>6</a:t>
            </a:r>
            <a:endParaRPr lang="en-GB" sz="2400">
              <a:latin typeface="Symbol" pitchFamily="18" charset="2"/>
            </a:endParaRPr>
          </a:p>
        </p:txBody>
      </p:sp>
      <p:sp>
        <p:nvSpPr>
          <p:cNvPr id="1044510" name="Line 30"/>
          <p:cNvSpPr>
            <a:spLocks noChangeShapeType="1"/>
          </p:cNvSpPr>
          <p:nvPr/>
        </p:nvSpPr>
        <p:spPr bwMode="auto">
          <a:xfrm>
            <a:off x="3460750" y="495300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11" name="Text Box 31"/>
          <p:cNvSpPr txBox="1">
            <a:spLocks noChangeArrowheads="1"/>
          </p:cNvSpPr>
          <p:nvPr/>
        </p:nvSpPr>
        <p:spPr bwMode="auto">
          <a:xfrm>
            <a:off x="3735388" y="5114925"/>
            <a:ext cx="1600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777777"/>
                </a:solidFill>
              </a:rPr>
              <a:t>Relax(u,v)</a:t>
            </a:r>
            <a:endParaRPr lang="en-GB" sz="2000">
              <a:solidFill>
                <a:srgbClr val="777777"/>
              </a:solidFill>
            </a:endParaRPr>
          </a:p>
        </p:txBody>
      </p:sp>
      <p:sp>
        <p:nvSpPr>
          <p:cNvPr id="1044512" name="Rectangle 32"/>
          <p:cNvSpPr>
            <a:spLocks noChangeArrowheads="1"/>
          </p:cNvSpPr>
          <p:nvPr/>
        </p:nvSpPr>
        <p:spPr bwMode="auto">
          <a:xfrm>
            <a:off x="5340350" y="4056063"/>
            <a:ext cx="3803650" cy="1460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1800" b="1">
                <a:latin typeface="Courier New" pitchFamily="49" charset="0"/>
                <a:cs typeface="Times New Roman" pitchFamily="18" charset="0"/>
              </a:rPr>
              <a:t>Relax 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(u,v,w)</a:t>
            </a:r>
          </a:p>
          <a:p>
            <a:pPr marL="342900" indent="-342900">
              <a:spcBef>
                <a:spcPct val="20000"/>
              </a:spcBef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b="1"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d[v] &gt; d[u]+w(u,v)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marL="342900" indent="-342900">
              <a:spcBef>
                <a:spcPct val="20000"/>
              </a:spcBef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>
                <a:latin typeface="Courier New" pitchFamily="49" charset="0"/>
                <a:cs typeface="Times New Roman" pitchFamily="18" charset="0"/>
              </a:rPr>
              <a:t>   d[v] </a:t>
            </a:r>
            <a:r>
              <a:rPr lang="en-US" sz="180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 d[u]+w(u,v)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 </a:t>
            </a:r>
            <a:br>
              <a:rPr lang="en-US" sz="1800" b="1">
                <a:latin typeface="Courier New" pitchFamily="49" charset="0"/>
                <a:cs typeface="Times New Roman" pitchFamily="18" charset="0"/>
              </a:rPr>
            </a:br>
            <a:r>
              <a:rPr lang="en-US" sz="180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180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 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378B-365B-477E-99E7-DF94FD7D3851}" type="slidenum">
              <a:rPr lang="en-US"/>
              <a:pPr/>
              <a:t>7</a:t>
            </a:fld>
            <a:endParaRPr lang="en-US"/>
          </a:p>
        </p:txBody>
      </p:sp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Dijkstra's Algorithm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da-DK" sz="2800"/>
              <a:t>Non-negative edge weights</a:t>
            </a:r>
          </a:p>
          <a:p>
            <a:pPr>
              <a:lnSpc>
                <a:spcPct val="90000"/>
              </a:lnSpc>
            </a:pPr>
            <a:r>
              <a:rPr lang="da-DK" sz="2800"/>
              <a:t>Greedy, similar to Prim's algorithm for MST</a:t>
            </a:r>
          </a:p>
          <a:p>
            <a:pPr>
              <a:lnSpc>
                <a:spcPct val="90000"/>
              </a:lnSpc>
            </a:pPr>
            <a:r>
              <a:rPr lang="da-DK" sz="2800"/>
              <a:t>Like breadth-first search (if all weights = 1, one can simply use BFS)</a:t>
            </a:r>
          </a:p>
          <a:p>
            <a:pPr>
              <a:lnSpc>
                <a:spcPct val="90000"/>
              </a:lnSpc>
            </a:pPr>
            <a:r>
              <a:rPr lang="da-DK" sz="2800"/>
              <a:t>Use </a:t>
            </a:r>
            <a:r>
              <a:rPr lang="da-DK" sz="2800" i="1"/>
              <a:t>Q</a:t>
            </a:r>
            <a:r>
              <a:rPr lang="da-DK" sz="2800"/>
              <a:t>, priority queue keyed by </a:t>
            </a:r>
            <a:r>
              <a:rPr lang="da-DK" sz="2800" i="1"/>
              <a:t>d</a:t>
            </a:r>
            <a:r>
              <a:rPr lang="da-DK" sz="2800"/>
              <a:t>[</a:t>
            </a:r>
            <a:r>
              <a:rPr lang="da-DK" sz="2800" i="1"/>
              <a:t>v</a:t>
            </a:r>
            <a:r>
              <a:rPr lang="da-DK" sz="2800"/>
              <a:t>] (BFS used FIFO queue, here we use a PQ, which is re-organized whenever some </a:t>
            </a:r>
            <a:r>
              <a:rPr lang="da-DK" sz="2800" i="1"/>
              <a:t>d</a:t>
            </a:r>
            <a:r>
              <a:rPr lang="da-DK" sz="2800"/>
              <a:t> decreases)</a:t>
            </a:r>
          </a:p>
          <a:p>
            <a:pPr>
              <a:lnSpc>
                <a:spcPct val="90000"/>
              </a:lnSpc>
            </a:pPr>
            <a:r>
              <a:rPr lang="da-DK" sz="2800"/>
              <a:t>Basic idea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maintain a set </a:t>
            </a:r>
            <a:r>
              <a:rPr lang="da-DK" sz="2400" i="1"/>
              <a:t>S</a:t>
            </a:r>
            <a:r>
              <a:rPr lang="da-DK" sz="2400"/>
              <a:t> of solved vertices</a:t>
            </a:r>
          </a:p>
          <a:p>
            <a:pPr lvl="1">
              <a:lnSpc>
                <a:spcPct val="90000"/>
              </a:lnSpc>
            </a:pPr>
            <a:r>
              <a:rPr lang="da-DK" sz="2400"/>
              <a:t>at each step select "closest" vertex </a:t>
            </a:r>
            <a:r>
              <a:rPr lang="da-DK" sz="2400" i="1"/>
              <a:t>u</a:t>
            </a:r>
            <a:r>
              <a:rPr lang="da-DK" sz="2400"/>
              <a:t>, add it to </a:t>
            </a:r>
            <a:r>
              <a:rPr lang="da-DK" sz="2400" i="1"/>
              <a:t>S</a:t>
            </a:r>
            <a:r>
              <a:rPr lang="da-DK" sz="2400"/>
              <a:t>, and relax all edges from </a:t>
            </a:r>
            <a:r>
              <a:rPr lang="da-DK" sz="2400" i="1"/>
              <a:t>u</a:t>
            </a:r>
          </a:p>
          <a:p>
            <a:pPr>
              <a:lnSpc>
                <a:spcPct val="90000"/>
              </a:lnSpc>
            </a:pPr>
            <a:endParaRPr lang="da-DK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9481-64F9-433A-A554-D9FD923467CD}" type="slidenum">
              <a:rPr lang="en-US"/>
              <a:pPr/>
              <a:t>8</a:t>
            </a:fld>
            <a:endParaRPr lang="en-US"/>
          </a:p>
        </p:txBody>
      </p:sp>
      <p:sp>
        <p:nvSpPr>
          <p:cNvPr id="1046530" name="Rectangle 2"/>
          <p:cNvSpPr>
            <a:spLocks noChangeArrowheads="1"/>
          </p:cNvSpPr>
          <p:nvPr/>
        </p:nvSpPr>
        <p:spPr bwMode="auto">
          <a:xfrm>
            <a:off x="1295400" y="5162550"/>
            <a:ext cx="5715000" cy="9906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Dijkstra’s Pseudo Code</a:t>
            </a:r>
          </a:p>
        </p:txBody>
      </p:sp>
      <p:sp>
        <p:nvSpPr>
          <p:cNvPr id="10465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Graph </a:t>
            </a:r>
            <a:r>
              <a:rPr lang="da-DK" i="1"/>
              <a:t>G</a:t>
            </a:r>
            <a:r>
              <a:rPr lang="da-DK"/>
              <a:t>, weight function </a:t>
            </a:r>
            <a:r>
              <a:rPr lang="da-DK" i="1"/>
              <a:t>w</a:t>
            </a:r>
            <a:r>
              <a:rPr lang="da-DK"/>
              <a:t>, root </a:t>
            </a:r>
            <a:r>
              <a:rPr lang="da-DK" i="1"/>
              <a:t>s</a:t>
            </a:r>
          </a:p>
        </p:txBody>
      </p:sp>
      <p:graphicFrame>
        <p:nvGraphicFramePr>
          <p:cNvPr id="1046533" name="Object 5"/>
          <p:cNvGraphicFramePr>
            <a:graphicFrameLocks noChangeAspect="1"/>
          </p:cNvGraphicFramePr>
          <p:nvPr/>
        </p:nvGraphicFramePr>
        <p:xfrm>
          <a:off x="1331913" y="2419350"/>
          <a:ext cx="5486400" cy="3748088"/>
        </p:xfrm>
        <a:graphic>
          <a:graphicData uri="http://schemas.openxmlformats.org/presentationml/2006/ole">
            <p:oleObj spid="_x0000_s4098" name="Photo Editor Photo" r:id="rId3" imgW="7209524" imgH="4923810" progId="">
              <p:embed/>
            </p:oleObj>
          </a:graphicData>
        </a:graphic>
      </p:graphicFrame>
      <p:sp>
        <p:nvSpPr>
          <p:cNvPr id="1046534" name="Text Box 6"/>
          <p:cNvSpPr txBox="1">
            <a:spLocks noChangeArrowheads="1"/>
          </p:cNvSpPr>
          <p:nvPr/>
        </p:nvSpPr>
        <p:spPr bwMode="auto">
          <a:xfrm>
            <a:off x="7239000" y="5229225"/>
            <a:ext cx="1371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2400"/>
              <a:t>relaxing edges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2003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7DA7-5C44-47F4-94E1-D284BF13F832}" type="slidenum">
              <a:rPr lang="en-US"/>
              <a:pPr/>
              <a:t>9</a:t>
            </a:fld>
            <a:endParaRPr lang="en-US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Dijkstra’s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295400"/>
            <a:ext cx="3124200" cy="2378075"/>
            <a:chOff x="576" y="816"/>
            <a:chExt cx="1968" cy="1498"/>
          </a:xfrm>
        </p:grpSpPr>
        <p:sp>
          <p:nvSpPr>
            <p:cNvPr id="1047556" name="Oval 4"/>
            <p:cNvSpPr>
              <a:spLocks noChangeArrowheads="1"/>
            </p:cNvSpPr>
            <p:nvPr/>
          </p:nvSpPr>
          <p:spPr bwMode="auto">
            <a:xfrm>
              <a:off x="1344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1047557" name="Oval 5"/>
            <p:cNvSpPr>
              <a:spLocks noChangeArrowheads="1"/>
            </p:cNvSpPr>
            <p:nvPr/>
          </p:nvSpPr>
          <p:spPr bwMode="auto">
            <a:xfrm>
              <a:off x="2112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1047558" name="Oval 6"/>
            <p:cNvSpPr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1047559" name="Oval 7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1047560" name="Oval 8"/>
            <p:cNvSpPr>
              <a:spLocks noChangeArrowheads="1"/>
            </p:cNvSpPr>
            <p:nvPr/>
          </p:nvSpPr>
          <p:spPr bwMode="auto">
            <a:xfrm>
              <a:off x="768" y="1440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Symbol" pitchFamily="18" charset="2"/>
                </a:rPr>
                <a:t>0</a:t>
              </a:r>
              <a:endParaRPr lang="en-GB" sz="2400">
                <a:latin typeface="Symbol" pitchFamily="18" charset="2"/>
              </a:endParaRPr>
            </a:p>
          </p:txBody>
        </p:sp>
        <p:cxnSp>
          <p:nvCxnSpPr>
            <p:cNvPr id="1047561" name="AutoShape 9"/>
            <p:cNvCxnSpPr>
              <a:cxnSpLocks noChangeShapeType="1"/>
              <a:stCxn id="1047558" idx="7"/>
              <a:endCxn id="1047556" idx="5"/>
            </p:cNvCxnSpPr>
            <p:nvPr/>
          </p:nvCxnSpPr>
          <p:spPr bwMode="auto">
            <a:xfrm rot="16200000">
              <a:off x="1308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62" name="AutoShape 10"/>
            <p:cNvCxnSpPr>
              <a:cxnSpLocks noChangeShapeType="1"/>
              <a:stCxn id="1047556" idx="3"/>
              <a:endCxn id="1047558" idx="1"/>
            </p:cNvCxnSpPr>
            <p:nvPr/>
          </p:nvCxnSpPr>
          <p:spPr bwMode="auto">
            <a:xfrm rot="5400000">
              <a:off x="1104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63" name="AutoShape 11"/>
            <p:cNvCxnSpPr>
              <a:cxnSpLocks noChangeShapeType="1"/>
              <a:stCxn id="1047556" idx="6"/>
              <a:endCxn id="1047557" idx="2"/>
            </p:cNvCxnSpPr>
            <p:nvPr/>
          </p:nvCxnSpPr>
          <p:spPr bwMode="auto">
            <a:xfrm>
              <a:off x="1632" y="1200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64" name="AutoShape 12"/>
            <p:cNvCxnSpPr>
              <a:cxnSpLocks noChangeShapeType="1"/>
              <a:stCxn id="1047558" idx="7"/>
              <a:endCxn id="1047557" idx="3"/>
            </p:cNvCxnSpPr>
            <p:nvPr/>
          </p:nvCxnSpPr>
          <p:spPr bwMode="auto">
            <a:xfrm flipV="1">
              <a:off x="1590" y="130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65" name="AutoShape 13"/>
            <p:cNvCxnSpPr>
              <a:cxnSpLocks noChangeShapeType="1"/>
              <a:stCxn id="1047557" idx="3"/>
              <a:endCxn id="1047559" idx="1"/>
            </p:cNvCxnSpPr>
            <p:nvPr/>
          </p:nvCxnSpPr>
          <p:spPr bwMode="auto">
            <a:xfrm>
              <a:off x="2154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66" name="AutoShape 14"/>
            <p:cNvCxnSpPr>
              <a:cxnSpLocks noChangeShapeType="1"/>
              <a:stCxn id="1047559" idx="7"/>
              <a:endCxn id="1047557" idx="5"/>
            </p:cNvCxnSpPr>
            <p:nvPr/>
          </p:nvCxnSpPr>
          <p:spPr bwMode="auto">
            <a:xfrm flipV="1">
              <a:off x="2358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67" name="AutoShape 15"/>
            <p:cNvCxnSpPr>
              <a:cxnSpLocks noChangeShapeType="1"/>
              <a:stCxn id="1047558" idx="6"/>
              <a:endCxn id="1047559" idx="2"/>
            </p:cNvCxnSpPr>
            <p:nvPr/>
          </p:nvCxnSpPr>
          <p:spPr bwMode="auto">
            <a:xfrm>
              <a:off x="1632" y="196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68" name="AutoShape 16"/>
            <p:cNvCxnSpPr>
              <a:cxnSpLocks noChangeShapeType="1"/>
              <a:stCxn id="1047559" idx="1"/>
              <a:endCxn id="1047560" idx="6"/>
            </p:cNvCxnSpPr>
            <p:nvPr/>
          </p:nvCxnSpPr>
          <p:spPr bwMode="auto">
            <a:xfrm flipH="1" flipV="1">
              <a:off x="1056" y="1584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69" name="AutoShape 17"/>
            <p:cNvCxnSpPr>
              <a:cxnSpLocks noChangeShapeType="1"/>
              <a:stCxn id="1047560" idx="5"/>
              <a:endCxn id="1047558" idx="2"/>
            </p:cNvCxnSpPr>
            <p:nvPr/>
          </p:nvCxnSpPr>
          <p:spPr bwMode="auto">
            <a:xfrm>
              <a:off x="1014" y="1686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70" name="AutoShape 18"/>
            <p:cNvCxnSpPr>
              <a:cxnSpLocks noChangeShapeType="1"/>
              <a:stCxn id="1047560" idx="7"/>
              <a:endCxn id="1047556" idx="2"/>
            </p:cNvCxnSpPr>
            <p:nvPr/>
          </p:nvCxnSpPr>
          <p:spPr bwMode="auto">
            <a:xfrm flipV="1">
              <a:off x="1014" y="1200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1047571" name="Text Box 19"/>
            <p:cNvSpPr txBox="1">
              <a:spLocks noChangeArrowheads="1"/>
            </p:cNvSpPr>
            <p:nvPr/>
          </p:nvSpPr>
          <p:spPr bwMode="auto">
            <a:xfrm>
              <a:off x="576" y="144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s</a:t>
              </a:r>
              <a:endParaRPr lang="en-GB" sz="2000"/>
            </a:p>
          </p:txBody>
        </p:sp>
        <p:sp>
          <p:nvSpPr>
            <p:cNvPr id="1047572" name="Text Box 20"/>
            <p:cNvSpPr txBox="1">
              <a:spLocks noChangeArrowheads="1"/>
            </p:cNvSpPr>
            <p:nvPr/>
          </p:nvSpPr>
          <p:spPr bwMode="auto">
            <a:xfrm>
              <a:off x="1392" y="81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u</a:t>
              </a:r>
              <a:endParaRPr lang="en-GB" sz="2000"/>
            </a:p>
          </p:txBody>
        </p:sp>
        <p:sp>
          <p:nvSpPr>
            <p:cNvPr id="1047573" name="Text Box 21"/>
            <p:cNvSpPr txBox="1">
              <a:spLocks noChangeArrowheads="1"/>
            </p:cNvSpPr>
            <p:nvPr/>
          </p:nvSpPr>
          <p:spPr bwMode="auto">
            <a:xfrm>
              <a:off x="2160" y="81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v</a:t>
              </a:r>
              <a:endParaRPr lang="en-GB" sz="2000"/>
            </a:p>
          </p:txBody>
        </p:sp>
        <p:sp>
          <p:nvSpPr>
            <p:cNvPr id="1047574" name="Text Box 22"/>
            <p:cNvSpPr txBox="1">
              <a:spLocks noChangeArrowheads="1"/>
            </p:cNvSpPr>
            <p:nvPr/>
          </p:nvSpPr>
          <p:spPr bwMode="auto">
            <a:xfrm>
              <a:off x="2160" y="206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y</a:t>
              </a:r>
              <a:endParaRPr lang="en-GB" sz="2000"/>
            </a:p>
          </p:txBody>
        </p:sp>
        <p:sp>
          <p:nvSpPr>
            <p:cNvPr id="1047575" name="Text Box 23"/>
            <p:cNvSpPr txBox="1">
              <a:spLocks noChangeArrowheads="1"/>
            </p:cNvSpPr>
            <p:nvPr/>
          </p:nvSpPr>
          <p:spPr bwMode="auto">
            <a:xfrm>
              <a:off x="1392" y="206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x</a:t>
              </a:r>
              <a:endParaRPr lang="en-GB" sz="2000"/>
            </a:p>
          </p:txBody>
        </p:sp>
        <p:sp>
          <p:nvSpPr>
            <p:cNvPr id="1047576" name="Text Box 24"/>
            <p:cNvSpPr txBox="1">
              <a:spLocks noChangeArrowheads="1"/>
            </p:cNvSpPr>
            <p:nvPr/>
          </p:nvSpPr>
          <p:spPr bwMode="auto">
            <a:xfrm>
              <a:off x="960" y="1104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10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577" name="Text Box 25"/>
            <p:cNvSpPr txBox="1">
              <a:spLocks noChangeArrowheads="1"/>
            </p:cNvSpPr>
            <p:nvPr/>
          </p:nvSpPr>
          <p:spPr bwMode="auto">
            <a:xfrm>
              <a:off x="960" y="1728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5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578" name="Text Box 26"/>
            <p:cNvSpPr txBox="1">
              <a:spLocks noChangeArrowheads="1"/>
            </p:cNvSpPr>
            <p:nvPr/>
          </p:nvSpPr>
          <p:spPr bwMode="auto">
            <a:xfrm>
              <a:off x="1728" y="960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579" name="Text Box 27"/>
            <p:cNvSpPr txBox="1">
              <a:spLocks noChangeArrowheads="1"/>
            </p:cNvSpPr>
            <p:nvPr/>
          </p:nvSpPr>
          <p:spPr bwMode="auto">
            <a:xfrm>
              <a:off x="1200" y="139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580" name="Text Box 28"/>
            <p:cNvSpPr txBox="1">
              <a:spLocks noChangeArrowheads="1"/>
            </p:cNvSpPr>
            <p:nvPr/>
          </p:nvSpPr>
          <p:spPr bwMode="auto">
            <a:xfrm>
              <a:off x="1584" y="139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3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581" name="Text Box 29"/>
            <p:cNvSpPr txBox="1">
              <a:spLocks noChangeArrowheads="1"/>
            </p:cNvSpPr>
            <p:nvPr/>
          </p:nvSpPr>
          <p:spPr bwMode="auto">
            <a:xfrm>
              <a:off x="1824" y="129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9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582" name="Text Box 30"/>
            <p:cNvSpPr txBox="1">
              <a:spLocks noChangeArrowheads="1"/>
            </p:cNvSpPr>
            <p:nvPr/>
          </p:nvSpPr>
          <p:spPr bwMode="auto">
            <a:xfrm>
              <a:off x="1968" y="148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4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583" name="Text Box 31"/>
            <p:cNvSpPr txBox="1">
              <a:spLocks noChangeArrowheads="1"/>
            </p:cNvSpPr>
            <p:nvPr/>
          </p:nvSpPr>
          <p:spPr bwMode="auto">
            <a:xfrm>
              <a:off x="2352" y="148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6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584" name="Text Box 32"/>
            <p:cNvSpPr txBox="1">
              <a:spLocks noChangeArrowheads="1"/>
            </p:cNvSpPr>
            <p:nvPr/>
          </p:nvSpPr>
          <p:spPr bwMode="auto">
            <a:xfrm>
              <a:off x="1776" y="158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7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585" name="Text Box 33"/>
            <p:cNvSpPr txBox="1">
              <a:spLocks noChangeArrowheads="1"/>
            </p:cNvSpPr>
            <p:nvPr/>
          </p:nvSpPr>
          <p:spPr bwMode="auto">
            <a:xfrm>
              <a:off x="1776" y="192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800600" y="1295400"/>
            <a:ext cx="3124200" cy="2378075"/>
            <a:chOff x="3024" y="816"/>
            <a:chExt cx="1968" cy="1498"/>
          </a:xfrm>
        </p:grpSpPr>
        <p:sp>
          <p:nvSpPr>
            <p:cNvPr id="1047587" name="Oval 35"/>
            <p:cNvSpPr>
              <a:spLocks noChangeArrowheads="1"/>
            </p:cNvSpPr>
            <p:nvPr/>
          </p:nvSpPr>
          <p:spPr bwMode="auto">
            <a:xfrm>
              <a:off x="3792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Symbol" pitchFamily="18" charset="2"/>
                </a:rPr>
                <a:t>10</a:t>
              </a:r>
            </a:p>
          </p:txBody>
        </p:sp>
        <p:sp>
          <p:nvSpPr>
            <p:cNvPr id="1047588" name="Oval 36"/>
            <p:cNvSpPr>
              <a:spLocks noChangeArrowheads="1"/>
            </p:cNvSpPr>
            <p:nvPr/>
          </p:nvSpPr>
          <p:spPr bwMode="auto">
            <a:xfrm>
              <a:off x="4560" y="105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1047589" name="Oval 37"/>
            <p:cNvSpPr>
              <a:spLocks noChangeArrowheads="1"/>
            </p:cNvSpPr>
            <p:nvPr/>
          </p:nvSpPr>
          <p:spPr bwMode="auto">
            <a:xfrm>
              <a:off x="3792" y="182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Symbol" pitchFamily="18" charset="2"/>
                </a:rPr>
                <a:t>5</a:t>
              </a:r>
              <a:endParaRPr lang="en-GB" sz="2400">
                <a:latin typeface="Symbol" pitchFamily="18" charset="2"/>
              </a:endParaRPr>
            </a:p>
          </p:txBody>
        </p:sp>
        <p:sp>
          <p:nvSpPr>
            <p:cNvPr id="1047590" name="Oval 38"/>
            <p:cNvSpPr>
              <a:spLocks noChangeArrowheads="1"/>
            </p:cNvSpPr>
            <p:nvPr/>
          </p:nvSpPr>
          <p:spPr bwMode="auto">
            <a:xfrm>
              <a:off x="4560" y="182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Symbol" pitchFamily="18" charset="2"/>
                </a:rPr>
                <a:t>¥</a:t>
              </a:r>
            </a:p>
          </p:txBody>
        </p:sp>
        <p:sp>
          <p:nvSpPr>
            <p:cNvPr id="1047591" name="Oval 39"/>
            <p:cNvSpPr>
              <a:spLocks noChangeArrowheads="1"/>
            </p:cNvSpPr>
            <p:nvPr/>
          </p:nvSpPr>
          <p:spPr bwMode="auto">
            <a:xfrm>
              <a:off x="3216" y="1440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0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cxnSp>
          <p:nvCxnSpPr>
            <p:cNvPr id="1047592" name="AutoShape 40"/>
            <p:cNvCxnSpPr>
              <a:cxnSpLocks noChangeShapeType="1"/>
              <a:stCxn id="1047589" idx="7"/>
              <a:endCxn id="1047587" idx="5"/>
            </p:cNvCxnSpPr>
            <p:nvPr/>
          </p:nvCxnSpPr>
          <p:spPr bwMode="auto">
            <a:xfrm rot="16200000">
              <a:off x="3756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93" name="AutoShape 41"/>
            <p:cNvCxnSpPr>
              <a:cxnSpLocks noChangeShapeType="1"/>
              <a:stCxn id="1047587" idx="3"/>
              <a:endCxn id="1047589" idx="1"/>
            </p:cNvCxnSpPr>
            <p:nvPr/>
          </p:nvCxnSpPr>
          <p:spPr bwMode="auto">
            <a:xfrm rot="5400000">
              <a:off x="3552" y="1584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94" name="AutoShape 42"/>
            <p:cNvCxnSpPr>
              <a:cxnSpLocks noChangeShapeType="1"/>
              <a:stCxn id="1047587" idx="6"/>
              <a:endCxn id="1047588" idx="2"/>
            </p:cNvCxnSpPr>
            <p:nvPr/>
          </p:nvCxnSpPr>
          <p:spPr bwMode="auto">
            <a:xfrm>
              <a:off x="4080" y="1200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95" name="AutoShape 43"/>
            <p:cNvCxnSpPr>
              <a:cxnSpLocks noChangeShapeType="1"/>
              <a:stCxn id="1047589" idx="7"/>
              <a:endCxn id="1047588" idx="3"/>
            </p:cNvCxnSpPr>
            <p:nvPr/>
          </p:nvCxnSpPr>
          <p:spPr bwMode="auto">
            <a:xfrm flipV="1">
              <a:off x="4038" y="1302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96" name="AutoShape 44"/>
            <p:cNvCxnSpPr>
              <a:cxnSpLocks noChangeShapeType="1"/>
              <a:stCxn id="1047588" idx="3"/>
              <a:endCxn id="1047590" idx="1"/>
            </p:cNvCxnSpPr>
            <p:nvPr/>
          </p:nvCxnSpPr>
          <p:spPr bwMode="auto">
            <a:xfrm>
              <a:off x="4602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97" name="AutoShape 45"/>
            <p:cNvCxnSpPr>
              <a:cxnSpLocks noChangeShapeType="1"/>
              <a:stCxn id="1047590" idx="7"/>
              <a:endCxn id="1047588" idx="5"/>
            </p:cNvCxnSpPr>
            <p:nvPr/>
          </p:nvCxnSpPr>
          <p:spPr bwMode="auto">
            <a:xfrm flipV="1">
              <a:off x="4806" y="1302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98" name="AutoShape 46"/>
            <p:cNvCxnSpPr>
              <a:cxnSpLocks noChangeShapeType="1"/>
              <a:stCxn id="1047589" idx="6"/>
              <a:endCxn id="1047590" idx="2"/>
            </p:cNvCxnSpPr>
            <p:nvPr/>
          </p:nvCxnSpPr>
          <p:spPr bwMode="auto">
            <a:xfrm>
              <a:off x="4080" y="196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599" name="AutoShape 47"/>
            <p:cNvCxnSpPr>
              <a:cxnSpLocks noChangeShapeType="1"/>
              <a:stCxn id="1047590" idx="1"/>
              <a:endCxn id="1047591" idx="6"/>
            </p:cNvCxnSpPr>
            <p:nvPr/>
          </p:nvCxnSpPr>
          <p:spPr bwMode="auto">
            <a:xfrm flipH="1" flipV="1">
              <a:off x="3504" y="1584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00" name="AutoShape 48"/>
            <p:cNvCxnSpPr>
              <a:cxnSpLocks noChangeShapeType="1"/>
              <a:stCxn id="1047591" idx="5"/>
              <a:endCxn id="1047589" idx="2"/>
            </p:cNvCxnSpPr>
            <p:nvPr/>
          </p:nvCxnSpPr>
          <p:spPr bwMode="auto">
            <a:xfrm>
              <a:off x="3462" y="1686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7601" name="AutoShape 49"/>
            <p:cNvCxnSpPr>
              <a:cxnSpLocks noChangeShapeType="1"/>
              <a:stCxn id="1047591" idx="7"/>
              <a:endCxn id="1047587" idx="2"/>
            </p:cNvCxnSpPr>
            <p:nvPr/>
          </p:nvCxnSpPr>
          <p:spPr bwMode="auto">
            <a:xfrm flipV="1">
              <a:off x="3462" y="1200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sp>
          <p:nvSpPr>
            <p:cNvPr id="1047602" name="Text Box 50"/>
            <p:cNvSpPr txBox="1">
              <a:spLocks noChangeArrowheads="1"/>
            </p:cNvSpPr>
            <p:nvPr/>
          </p:nvSpPr>
          <p:spPr bwMode="auto">
            <a:xfrm>
              <a:off x="3024" y="144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s</a:t>
              </a:r>
              <a:endParaRPr lang="en-GB" sz="2000"/>
            </a:p>
          </p:txBody>
        </p:sp>
        <p:sp>
          <p:nvSpPr>
            <p:cNvPr id="1047603" name="Text Box 51"/>
            <p:cNvSpPr txBox="1">
              <a:spLocks noChangeArrowheads="1"/>
            </p:cNvSpPr>
            <p:nvPr/>
          </p:nvSpPr>
          <p:spPr bwMode="auto">
            <a:xfrm>
              <a:off x="3840" y="81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u</a:t>
              </a:r>
              <a:endParaRPr lang="en-GB" sz="2000"/>
            </a:p>
          </p:txBody>
        </p:sp>
        <p:sp>
          <p:nvSpPr>
            <p:cNvPr id="1047604" name="Text Box 52"/>
            <p:cNvSpPr txBox="1">
              <a:spLocks noChangeArrowheads="1"/>
            </p:cNvSpPr>
            <p:nvPr/>
          </p:nvSpPr>
          <p:spPr bwMode="auto">
            <a:xfrm>
              <a:off x="4608" y="81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v</a:t>
              </a:r>
              <a:endParaRPr lang="en-GB" sz="2000"/>
            </a:p>
          </p:txBody>
        </p:sp>
        <p:sp>
          <p:nvSpPr>
            <p:cNvPr id="1047605" name="Text Box 53"/>
            <p:cNvSpPr txBox="1">
              <a:spLocks noChangeArrowheads="1"/>
            </p:cNvSpPr>
            <p:nvPr/>
          </p:nvSpPr>
          <p:spPr bwMode="auto">
            <a:xfrm>
              <a:off x="4608" y="206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y</a:t>
              </a:r>
              <a:endParaRPr lang="en-GB" sz="2000"/>
            </a:p>
          </p:txBody>
        </p:sp>
        <p:sp>
          <p:nvSpPr>
            <p:cNvPr id="1047606" name="Text Box 54"/>
            <p:cNvSpPr txBox="1">
              <a:spLocks noChangeArrowheads="1"/>
            </p:cNvSpPr>
            <p:nvPr/>
          </p:nvSpPr>
          <p:spPr bwMode="auto">
            <a:xfrm>
              <a:off x="3840" y="206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x</a:t>
              </a:r>
              <a:endParaRPr lang="en-GB" sz="2000"/>
            </a:p>
          </p:txBody>
        </p:sp>
        <p:sp>
          <p:nvSpPr>
            <p:cNvPr id="1047607" name="Text Box 55"/>
            <p:cNvSpPr txBox="1">
              <a:spLocks noChangeArrowheads="1"/>
            </p:cNvSpPr>
            <p:nvPr/>
          </p:nvSpPr>
          <p:spPr bwMode="auto">
            <a:xfrm>
              <a:off x="3408" y="1104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10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08" name="Text Box 56"/>
            <p:cNvSpPr txBox="1">
              <a:spLocks noChangeArrowheads="1"/>
            </p:cNvSpPr>
            <p:nvPr/>
          </p:nvSpPr>
          <p:spPr bwMode="auto">
            <a:xfrm>
              <a:off x="3408" y="1728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5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09" name="Text Box 57"/>
            <p:cNvSpPr txBox="1">
              <a:spLocks noChangeArrowheads="1"/>
            </p:cNvSpPr>
            <p:nvPr/>
          </p:nvSpPr>
          <p:spPr bwMode="auto">
            <a:xfrm>
              <a:off x="4176" y="960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10" name="Text Box 58"/>
            <p:cNvSpPr txBox="1">
              <a:spLocks noChangeArrowheads="1"/>
            </p:cNvSpPr>
            <p:nvPr/>
          </p:nvSpPr>
          <p:spPr bwMode="auto">
            <a:xfrm>
              <a:off x="3648" y="139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11" name="Text Box 59"/>
            <p:cNvSpPr txBox="1">
              <a:spLocks noChangeArrowheads="1"/>
            </p:cNvSpPr>
            <p:nvPr/>
          </p:nvSpPr>
          <p:spPr bwMode="auto">
            <a:xfrm>
              <a:off x="4032" y="139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3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12" name="Text Box 60"/>
            <p:cNvSpPr txBox="1">
              <a:spLocks noChangeArrowheads="1"/>
            </p:cNvSpPr>
            <p:nvPr/>
          </p:nvSpPr>
          <p:spPr bwMode="auto">
            <a:xfrm>
              <a:off x="4272" y="129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9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13" name="Text Box 61"/>
            <p:cNvSpPr txBox="1">
              <a:spLocks noChangeArrowheads="1"/>
            </p:cNvSpPr>
            <p:nvPr/>
          </p:nvSpPr>
          <p:spPr bwMode="auto">
            <a:xfrm>
              <a:off x="4416" y="148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4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14" name="Text Box 62"/>
            <p:cNvSpPr txBox="1">
              <a:spLocks noChangeArrowheads="1"/>
            </p:cNvSpPr>
            <p:nvPr/>
          </p:nvSpPr>
          <p:spPr bwMode="auto">
            <a:xfrm>
              <a:off x="4800" y="148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6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15" name="Text Box 63"/>
            <p:cNvSpPr txBox="1">
              <a:spLocks noChangeArrowheads="1"/>
            </p:cNvSpPr>
            <p:nvPr/>
          </p:nvSpPr>
          <p:spPr bwMode="auto">
            <a:xfrm>
              <a:off x="4224" y="158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7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16" name="Text Box 64"/>
            <p:cNvSpPr txBox="1">
              <a:spLocks noChangeArrowheads="1"/>
            </p:cNvSpPr>
            <p:nvPr/>
          </p:nvSpPr>
          <p:spPr bwMode="auto">
            <a:xfrm>
              <a:off x="4224" y="192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</p:grpSp>
      <p:sp>
        <p:nvSpPr>
          <p:cNvPr id="1047617" name="Text Box 65"/>
          <p:cNvSpPr txBox="1">
            <a:spLocks noChangeArrowheads="1"/>
          </p:cNvSpPr>
          <p:nvPr/>
        </p:nvSpPr>
        <p:spPr bwMode="auto">
          <a:xfrm>
            <a:off x="2286000" y="3733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u</a:t>
            </a:r>
            <a:endParaRPr lang="en-GB" sz="2000"/>
          </a:p>
        </p:txBody>
      </p:sp>
      <p:sp>
        <p:nvSpPr>
          <p:cNvPr id="1047618" name="Text Box 66"/>
          <p:cNvSpPr txBox="1">
            <a:spLocks noChangeArrowheads="1"/>
          </p:cNvSpPr>
          <p:nvPr/>
        </p:nvSpPr>
        <p:spPr bwMode="auto">
          <a:xfrm>
            <a:off x="3505200" y="3733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v</a:t>
            </a:r>
            <a:endParaRPr lang="en-GB" sz="2000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990600" y="3962400"/>
            <a:ext cx="3124200" cy="2149475"/>
            <a:chOff x="624" y="2496"/>
            <a:chExt cx="1968" cy="1354"/>
          </a:xfrm>
        </p:grpSpPr>
        <p:sp>
          <p:nvSpPr>
            <p:cNvPr id="1047620" name="Oval 68"/>
            <p:cNvSpPr>
              <a:spLocks noChangeArrowheads="1"/>
            </p:cNvSpPr>
            <p:nvPr/>
          </p:nvSpPr>
          <p:spPr bwMode="auto">
            <a:xfrm>
              <a:off x="1392" y="259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Symbol" pitchFamily="18" charset="2"/>
                </a:rPr>
                <a:t>8</a:t>
              </a:r>
              <a:endParaRPr lang="en-GB" sz="2400">
                <a:latin typeface="Symbol" pitchFamily="18" charset="2"/>
              </a:endParaRPr>
            </a:p>
          </p:txBody>
        </p:sp>
        <p:sp>
          <p:nvSpPr>
            <p:cNvPr id="1047621" name="Oval 69"/>
            <p:cNvSpPr>
              <a:spLocks noChangeArrowheads="1"/>
            </p:cNvSpPr>
            <p:nvPr/>
          </p:nvSpPr>
          <p:spPr bwMode="auto">
            <a:xfrm>
              <a:off x="2160" y="259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Symbol" pitchFamily="18" charset="2"/>
                </a:rPr>
                <a:t>14</a:t>
              </a:r>
              <a:endParaRPr lang="en-GB" sz="2400">
                <a:latin typeface="Symbol" pitchFamily="18" charset="2"/>
              </a:endParaRPr>
            </a:p>
          </p:txBody>
        </p:sp>
        <p:sp>
          <p:nvSpPr>
            <p:cNvPr id="1047622" name="Oval 70"/>
            <p:cNvSpPr>
              <a:spLocks noChangeArrowheads="1"/>
            </p:cNvSpPr>
            <p:nvPr/>
          </p:nvSpPr>
          <p:spPr bwMode="auto">
            <a:xfrm>
              <a:off x="1392" y="3360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5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047623" name="Oval 71"/>
            <p:cNvSpPr>
              <a:spLocks noChangeArrowheads="1"/>
            </p:cNvSpPr>
            <p:nvPr/>
          </p:nvSpPr>
          <p:spPr bwMode="auto">
            <a:xfrm>
              <a:off x="2160" y="3360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Symbol" pitchFamily="18" charset="2"/>
                </a:rPr>
                <a:t>7</a:t>
              </a:r>
              <a:endParaRPr lang="en-GB" sz="2400">
                <a:latin typeface="Symbol" pitchFamily="18" charset="2"/>
              </a:endParaRPr>
            </a:p>
          </p:txBody>
        </p:sp>
        <p:sp>
          <p:nvSpPr>
            <p:cNvPr id="1047624" name="Oval 72"/>
            <p:cNvSpPr>
              <a:spLocks noChangeArrowheads="1"/>
            </p:cNvSpPr>
            <p:nvPr/>
          </p:nvSpPr>
          <p:spPr bwMode="auto">
            <a:xfrm>
              <a:off x="816" y="2976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0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cxnSp>
          <p:nvCxnSpPr>
            <p:cNvPr id="1047625" name="AutoShape 73"/>
            <p:cNvCxnSpPr>
              <a:cxnSpLocks noChangeShapeType="1"/>
              <a:stCxn id="1047622" idx="7"/>
              <a:endCxn id="1047620" idx="5"/>
            </p:cNvCxnSpPr>
            <p:nvPr/>
          </p:nvCxnSpPr>
          <p:spPr bwMode="auto">
            <a:xfrm rot="16200000">
              <a:off x="1356" y="3120"/>
              <a:ext cx="564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7626" name="AutoShape 74"/>
            <p:cNvCxnSpPr>
              <a:cxnSpLocks noChangeShapeType="1"/>
              <a:stCxn id="1047620" idx="3"/>
              <a:endCxn id="1047622" idx="1"/>
            </p:cNvCxnSpPr>
            <p:nvPr/>
          </p:nvCxnSpPr>
          <p:spPr bwMode="auto">
            <a:xfrm rot="5400000">
              <a:off x="1152" y="3120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27" name="AutoShape 75"/>
            <p:cNvCxnSpPr>
              <a:cxnSpLocks noChangeShapeType="1"/>
              <a:stCxn id="1047620" idx="6"/>
              <a:endCxn id="1047621" idx="2"/>
            </p:cNvCxnSpPr>
            <p:nvPr/>
          </p:nvCxnSpPr>
          <p:spPr bwMode="auto">
            <a:xfrm>
              <a:off x="1680" y="2736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28" name="AutoShape 76"/>
            <p:cNvCxnSpPr>
              <a:cxnSpLocks noChangeShapeType="1"/>
              <a:stCxn id="1047622" idx="7"/>
              <a:endCxn id="1047621" idx="3"/>
            </p:cNvCxnSpPr>
            <p:nvPr/>
          </p:nvCxnSpPr>
          <p:spPr bwMode="auto">
            <a:xfrm flipV="1">
              <a:off x="1638" y="2838"/>
              <a:ext cx="564" cy="564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7629" name="AutoShape 77"/>
            <p:cNvCxnSpPr>
              <a:cxnSpLocks noChangeShapeType="1"/>
              <a:stCxn id="1047621" idx="3"/>
              <a:endCxn id="1047623" idx="1"/>
            </p:cNvCxnSpPr>
            <p:nvPr/>
          </p:nvCxnSpPr>
          <p:spPr bwMode="auto">
            <a:xfrm>
              <a:off x="2202" y="2838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30" name="AutoShape 78"/>
            <p:cNvCxnSpPr>
              <a:cxnSpLocks noChangeShapeType="1"/>
              <a:stCxn id="1047623" idx="7"/>
              <a:endCxn id="1047621" idx="5"/>
            </p:cNvCxnSpPr>
            <p:nvPr/>
          </p:nvCxnSpPr>
          <p:spPr bwMode="auto">
            <a:xfrm flipV="1">
              <a:off x="2406" y="2838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31" name="AutoShape 79"/>
            <p:cNvCxnSpPr>
              <a:cxnSpLocks noChangeShapeType="1"/>
              <a:stCxn id="1047622" idx="6"/>
              <a:endCxn id="1047623" idx="2"/>
            </p:cNvCxnSpPr>
            <p:nvPr/>
          </p:nvCxnSpPr>
          <p:spPr bwMode="auto">
            <a:xfrm>
              <a:off x="1680" y="3504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7632" name="AutoShape 80"/>
            <p:cNvCxnSpPr>
              <a:cxnSpLocks noChangeShapeType="1"/>
              <a:stCxn id="1047623" idx="1"/>
              <a:endCxn id="1047624" idx="6"/>
            </p:cNvCxnSpPr>
            <p:nvPr/>
          </p:nvCxnSpPr>
          <p:spPr bwMode="auto">
            <a:xfrm flipH="1" flipV="1">
              <a:off x="1104" y="3120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33" name="AutoShape 81"/>
            <p:cNvCxnSpPr>
              <a:cxnSpLocks noChangeShapeType="1"/>
              <a:stCxn id="1047624" idx="5"/>
              <a:endCxn id="1047622" idx="2"/>
            </p:cNvCxnSpPr>
            <p:nvPr/>
          </p:nvCxnSpPr>
          <p:spPr bwMode="auto">
            <a:xfrm>
              <a:off x="1062" y="3222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7634" name="AutoShape 82"/>
            <p:cNvCxnSpPr>
              <a:cxnSpLocks noChangeShapeType="1"/>
              <a:stCxn id="1047624" idx="7"/>
              <a:endCxn id="1047620" idx="2"/>
            </p:cNvCxnSpPr>
            <p:nvPr/>
          </p:nvCxnSpPr>
          <p:spPr bwMode="auto">
            <a:xfrm flipV="1">
              <a:off x="1062" y="2736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1047635" name="Text Box 83"/>
            <p:cNvSpPr txBox="1">
              <a:spLocks noChangeArrowheads="1"/>
            </p:cNvSpPr>
            <p:nvPr/>
          </p:nvSpPr>
          <p:spPr bwMode="auto">
            <a:xfrm>
              <a:off x="624" y="297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s</a:t>
              </a:r>
              <a:endParaRPr lang="en-GB" sz="2000"/>
            </a:p>
          </p:txBody>
        </p:sp>
        <p:sp>
          <p:nvSpPr>
            <p:cNvPr id="1047636" name="Text Box 84"/>
            <p:cNvSpPr txBox="1">
              <a:spLocks noChangeArrowheads="1"/>
            </p:cNvSpPr>
            <p:nvPr/>
          </p:nvSpPr>
          <p:spPr bwMode="auto">
            <a:xfrm>
              <a:off x="2208" y="36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y</a:t>
              </a:r>
              <a:endParaRPr lang="en-GB" sz="2000"/>
            </a:p>
          </p:txBody>
        </p:sp>
        <p:sp>
          <p:nvSpPr>
            <p:cNvPr id="1047637" name="Text Box 85"/>
            <p:cNvSpPr txBox="1">
              <a:spLocks noChangeArrowheads="1"/>
            </p:cNvSpPr>
            <p:nvPr/>
          </p:nvSpPr>
          <p:spPr bwMode="auto">
            <a:xfrm>
              <a:off x="1440" y="36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x</a:t>
              </a:r>
              <a:endParaRPr lang="en-GB" sz="2000"/>
            </a:p>
          </p:txBody>
        </p:sp>
        <p:sp>
          <p:nvSpPr>
            <p:cNvPr id="1047638" name="Text Box 86"/>
            <p:cNvSpPr txBox="1">
              <a:spLocks noChangeArrowheads="1"/>
            </p:cNvSpPr>
            <p:nvPr/>
          </p:nvSpPr>
          <p:spPr bwMode="auto">
            <a:xfrm>
              <a:off x="1008" y="2640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10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39" name="Text Box 87"/>
            <p:cNvSpPr txBox="1">
              <a:spLocks noChangeArrowheads="1"/>
            </p:cNvSpPr>
            <p:nvPr/>
          </p:nvSpPr>
          <p:spPr bwMode="auto">
            <a:xfrm>
              <a:off x="1008" y="3264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5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40" name="Text Box 88"/>
            <p:cNvSpPr txBox="1">
              <a:spLocks noChangeArrowheads="1"/>
            </p:cNvSpPr>
            <p:nvPr/>
          </p:nvSpPr>
          <p:spPr bwMode="auto">
            <a:xfrm>
              <a:off x="1776" y="2496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41" name="Text Box 89"/>
            <p:cNvSpPr txBox="1">
              <a:spLocks noChangeArrowheads="1"/>
            </p:cNvSpPr>
            <p:nvPr/>
          </p:nvSpPr>
          <p:spPr bwMode="auto">
            <a:xfrm>
              <a:off x="1248" y="292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42" name="Text Box 90"/>
            <p:cNvSpPr txBox="1">
              <a:spLocks noChangeArrowheads="1"/>
            </p:cNvSpPr>
            <p:nvPr/>
          </p:nvSpPr>
          <p:spPr bwMode="auto">
            <a:xfrm>
              <a:off x="1632" y="292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3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43" name="Text Box 91"/>
            <p:cNvSpPr txBox="1">
              <a:spLocks noChangeArrowheads="1"/>
            </p:cNvSpPr>
            <p:nvPr/>
          </p:nvSpPr>
          <p:spPr bwMode="auto">
            <a:xfrm>
              <a:off x="1872" y="283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9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44" name="Text Box 92"/>
            <p:cNvSpPr txBox="1">
              <a:spLocks noChangeArrowheads="1"/>
            </p:cNvSpPr>
            <p:nvPr/>
          </p:nvSpPr>
          <p:spPr bwMode="auto">
            <a:xfrm>
              <a:off x="2016" y="302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4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45" name="Text Box 93"/>
            <p:cNvSpPr txBox="1">
              <a:spLocks noChangeArrowheads="1"/>
            </p:cNvSpPr>
            <p:nvPr/>
          </p:nvSpPr>
          <p:spPr bwMode="auto">
            <a:xfrm>
              <a:off x="2400" y="302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6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46" name="Text Box 94"/>
            <p:cNvSpPr txBox="1">
              <a:spLocks noChangeArrowheads="1"/>
            </p:cNvSpPr>
            <p:nvPr/>
          </p:nvSpPr>
          <p:spPr bwMode="auto">
            <a:xfrm>
              <a:off x="1824" y="312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7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47" name="Text Box 95"/>
            <p:cNvSpPr txBox="1">
              <a:spLocks noChangeArrowheads="1"/>
            </p:cNvSpPr>
            <p:nvPr/>
          </p:nvSpPr>
          <p:spPr bwMode="auto">
            <a:xfrm>
              <a:off x="1824" y="345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4800600" y="3657600"/>
            <a:ext cx="3124200" cy="2378075"/>
            <a:chOff x="3024" y="2304"/>
            <a:chExt cx="1968" cy="1498"/>
          </a:xfrm>
        </p:grpSpPr>
        <p:sp>
          <p:nvSpPr>
            <p:cNvPr id="1047649" name="Oval 97"/>
            <p:cNvSpPr>
              <a:spLocks noChangeArrowheads="1"/>
            </p:cNvSpPr>
            <p:nvPr/>
          </p:nvSpPr>
          <p:spPr bwMode="auto">
            <a:xfrm>
              <a:off x="3792" y="2544"/>
              <a:ext cx="288" cy="28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Symbol" pitchFamily="18" charset="2"/>
                </a:rPr>
                <a:t>8</a:t>
              </a:r>
              <a:endParaRPr lang="en-GB" sz="2400">
                <a:latin typeface="Symbol" pitchFamily="18" charset="2"/>
              </a:endParaRPr>
            </a:p>
          </p:txBody>
        </p:sp>
        <p:sp>
          <p:nvSpPr>
            <p:cNvPr id="1047650" name="Oval 98"/>
            <p:cNvSpPr>
              <a:spLocks noChangeArrowheads="1"/>
            </p:cNvSpPr>
            <p:nvPr/>
          </p:nvSpPr>
          <p:spPr bwMode="auto">
            <a:xfrm>
              <a:off x="4560" y="254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Symbol" pitchFamily="18" charset="2"/>
                </a:rPr>
                <a:t>13</a:t>
              </a:r>
              <a:endParaRPr lang="en-GB" sz="2400">
                <a:latin typeface="Symbol" pitchFamily="18" charset="2"/>
              </a:endParaRPr>
            </a:p>
          </p:txBody>
        </p:sp>
        <p:sp>
          <p:nvSpPr>
            <p:cNvPr id="1047651" name="Oval 99"/>
            <p:cNvSpPr>
              <a:spLocks noChangeArrowheads="1"/>
            </p:cNvSpPr>
            <p:nvPr/>
          </p:nvSpPr>
          <p:spPr bwMode="auto">
            <a:xfrm>
              <a:off x="3792" y="3312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5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047652" name="Oval 100"/>
            <p:cNvSpPr>
              <a:spLocks noChangeArrowheads="1"/>
            </p:cNvSpPr>
            <p:nvPr/>
          </p:nvSpPr>
          <p:spPr bwMode="auto">
            <a:xfrm>
              <a:off x="4560" y="3312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7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sp>
          <p:nvSpPr>
            <p:cNvPr id="1047653" name="Oval 101"/>
            <p:cNvSpPr>
              <a:spLocks noChangeArrowheads="1"/>
            </p:cNvSpPr>
            <p:nvPr/>
          </p:nvSpPr>
          <p:spPr bwMode="auto">
            <a:xfrm>
              <a:off x="3216" y="2928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  <a:latin typeface="Symbol" pitchFamily="18" charset="2"/>
                </a:rPr>
                <a:t>0</a:t>
              </a:r>
              <a:endParaRPr lang="en-GB" sz="2400">
                <a:solidFill>
                  <a:schemeClr val="bg1"/>
                </a:solidFill>
                <a:latin typeface="Symbol" pitchFamily="18" charset="2"/>
              </a:endParaRPr>
            </a:p>
          </p:txBody>
        </p:sp>
        <p:cxnSp>
          <p:nvCxnSpPr>
            <p:cNvPr id="1047654" name="AutoShape 102"/>
            <p:cNvCxnSpPr>
              <a:cxnSpLocks noChangeShapeType="1"/>
              <a:stCxn id="1047651" idx="7"/>
              <a:endCxn id="1047649" idx="5"/>
            </p:cNvCxnSpPr>
            <p:nvPr/>
          </p:nvCxnSpPr>
          <p:spPr bwMode="auto">
            <a:xfrm rot="16200000">
              <a:off x="3756" y="3072"/>
              <a:ext cx="564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7655" name="AutoShape 103"/>
            <p:cNvCxnSpPr>
              <a:cxnSpLocks noChangeShapeType="1"/>
              <a:stCxn id="1047649" idx="3"/>
              <a:endCxn id="1047651" idx="1"/>
            </p:cNvCxnSpPr>
            <p:nvPr/>
          </p:nvCxnSpPr>
          <p:spPr bwMode="auto">
            <a:xfrm rot="5400000">
              <a:off x="3552" y="3072"/>
              <a:ext cx="56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56" name="AutoShape 104"/>
            <p:cNvCxnSpPr>
              <a:cxnSpLocks noChangeShapeType="1"/>
              <a:stCxn id="1047649" idx="6"/>
              <a:endCxn id="1047650" idx="2"/>
            </p:cNvCxnSpPr>
            <p:nvPr/>
          </p:nvCxnSpPr>
          <p:spPr bwMode="auto">
            <a:xfrm>
              <a:off x="4080" y="2688"/>
              <a:ext cx="4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57" name="AutoShape 105"/>
            <p:cNvCxnSpPr>
              <a:cxnSpLocks noChangeShapeType="1"/>
              <a:stCxn id="1047651" idx="7"/>
              <a:endCxn id="1047650" idx="3"/>
            </p:cNvCxnSpPr>
            <p:nvPr/>
          </p:nvCxnSpPr>
          <p:spPr bwMode="auto">
            <a:xfrm flipV="1">
              <a:off x="4038" y="2790"/>
              <a:ext cx="564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58" name="AutoShape 106"/>
            <p:cNvCxnSpPr>
              <a:cxnSpLocks noChangeShapeType="1"/>
              <a:stCxn id="1047650" idx="3"/>
              <a:endCxn id="1047652" idx="1"/>
            </p:cNvCxnSpPr>
            <p:nvPr/>
          </p:nvCxnSpPr>
          <p:spPr bwMode="auto">
            <a:xfrm>
              <a:off x="4602" y="2790"/>
              <a:ext cx="0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59" name="AutoShape 107"/>
            <p:cNvCxnSpPr>
              <a:cxnSpLocks noChangeShapeType="1"/>
              <a:stCxn id="1047652" idx="7"/>
              <a:endCxn id="1047650" idx="5"/>
            </p:cNvCxnSpPr>
            <p:nvPr/>
          </p:nvCxnSpPr>
          <p:spPr bwMode="auto">
            <a:xfrm flipV="1">
              <a:off x="4806" y="2790"/>
              <a:ext cx="0" cy="564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7660" name="AutoShape 108"/>
            <p:cNvCxnSpPr>
              <a:cxnSpLocks noChangeShapeType="1"/>
              <a:stCxn id="1047651" idx="6"/>
              <a:endCxn id="1047652" idx="2"/>
            </p:cNvCxnSpPr>
            <p:nvPr/>
          </p:nvCxnSpPr>
          <p:spPr bwMode="auto">
            <a:xfrm>
              <a:off x="4080" y="3456"/>
              <a:ext cx="480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7661" name="AutoShape 109"/>
            <p:cNvCxnSpPr>
              <a:cxnSpLocks noChangeShapeType="1"/>
              <a:stCxn id="1047652" idx="1"/>
              <a:endCxn id="1047653" idx="6"/>
            </p:cNvCxnSpPr>
            <p:nvPr/>
          </p:nvCxnSpPr>
          <p:spPr bwMode="auto">
            <a:xfrm flipH="1" flipV="1">
              <a:off x="3504" y="3072"/>
              <a:ext cx="1098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cxnSp>
          <p:nvCxnSpPr>
            <p:cNvPr id="1047662" name="AutoShape 110"/>
            <p:cNvCxnSpPr>
              <a:cxnSpLocks noChangeShapeType="1"/>
              <a:stCxn id="1047653" idx="5"/>
              <a:endCxn id="1047651" idx="2"/>
            </p:cNvCxnSpPr>
            <p:nvPr/>
          </p:nvCxnSpPr>
          <p:spPr bwMode="auto">
            <a:xfrm>
              <a:off x="3462" y="3174"/>
              <a:ext cx="330" cy="28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ffectLst/>
          </p:spPr>
        </p:cxnSp>
        <p:cxnSp>
          <p:nvCxnSpPr>
            <p:cNvPr id="1047663" name="AutoShape 111"/>
            <p:cNvCxnSpPr>
              <a:cxnSpLocks noChangeShapeType="1"/>
              <a:stCxn id="1047653" idx="7"/>
              <a:endCxn id="1047649" idx="2"/>
            </p:cNvCxnSpPr>
            <p:nvPr/>
          </p:nvCxnSpPr>
          <p:spPr bwMode="auto">
            <a:xfrm flipV="1">
              <a:off x="3462" y="2688"/>
              <a:ext cx="330" cy="2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1047664" name="Text Box 112"/>
            <p:cNvSpPr txBox="1">
              <a:spLocks noChangeArrowheads="1"/>
            </p:cNvSpPr>
            <p:nvPr/>
          </p:nvSpPr>
          <p:spPr bwMode="auto">
            <a:xfrm>
              <a:off x="3024" y="292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s</a:t>
              </a:r>
              <a:endParaRPr lang="en-GB" sz="2000"/>
            </a:p>
          </p:txBody>
        </p:sp>
        <p:sp>
          <p:nvSpPr>
            <p:cNvPr id="1047665" name="Text Box 113"/>
            <p:cNvSpPr txBox="1">
              <a:spLocks noChangeArrowheads="1"/>
            </p:cNvSpPr>
            <p:nvPr/>
          </p:nvSpPr>
          <p:spPr bwMode="auto">
            <a:xfrm>
              <a:off x="3840" y="230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u</a:t>
              </a:r>
              <a:endParaRPr lang="en-GB" sz="2000"/>
            </a:p>
          </p:txBody>
        </p:sp>
        <p:sp>
          <p:nvSpPr>
            <p:cNvPr id="1047666" name="Text Box 114"/>
            <p:cNvSpPr txBox="1">
              <a:spLocks noChangeArrowheads="1"/>
            </p:cNvSpPr>
            <p:nvPr/>
          </p:nvSpPr>
          <p:spPr bwMode="auto">
            <a:xfrm>
              <a:off x="4608" y="230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v</a:t>
              </a:r>
              <a:endParaRPr lang="en-GB" sz="2000"/>
            </a:p>
          </p:txBody>
        </p:sp>
        <p:sp>
          <p:nvSpPr>
            <p:cNvPr id="1047667" name="Text Box 115"/>
            <p:cNvSpPr txBox="1">
              <a:spLocks noChangeArrowheads="1"/>
            </p:cNvSpPr>
            <p:nvPr/>
          </p:nvSpPr>
          <p:spPr bwMode="auto">
            <a:xfrm>
              <a:off x="4608" y="355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y</a:t>
              </a:r>
              <a:endParaRPr lang="en-GB" sz="2000"/>
            </a:p>
          </p:txBody>
        </p:sp>
        <p:sp>
          <p:nvSpPr>
            <p:cNvPr id="1047668" name="Text Box 116"/>
            <p:cNvSpPr txBox="1">
              <a:spLocks noChangeArrowheads="1"/>
            </p:cNvSpPr>
            <p:nvPr/>
          </p:nvSpPr>
          <p:spPr bwMode="auto">
            <a:xfrm>
              <a:off x="3840" y="355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x</a:t>
              </a:r>
              <a:endParaRPr lang="en-GB" sz="2000"/>
            </a:p>
          </p:txBody>
        </p:sp>
        <p:sp>
          <p:nvSpPr>
            <p:cNvPr id="1047669" name="Text Box 117"/>
            <p:cNvSpPr txBox="1">
              <a:spLocks noChangeArrowheads="1"/>
            </p:cNvSpPr>
            <p:nvPr/>
          </p:nvSpPr>
          <p:spPr bwMode="auto">
            <a:xfrm>
              <a:off x="3408" y="2592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10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70" name="Text Box 118"/>
            <p:cNvSpPr txBox="1">
              <a:spLocks noChangeArrowheads="1"/>
            </p:cNvSpPr>
            <p:nvPr/>
          </p:nvSpPr>
          <p:spPr bwMode="auto">
            <a:xfrm>
              <a:off x="3408" y="3216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5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71" name="Text Box 119"/>
            <p:cNvSpPr txBox="1">
              <a:spLocks noChangeArrowheads="1"/>
            </p:cNvSpPr>
            <p:nvPr/>
          </p:nvSpPr>
          <p:spPr bwMode="auto">
            <a:xfrm>
              <a:off x="4176" y="2448"/>
              <a:ext cx="28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1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72" name="Text Box 120"/>
            <p:cNvSpPr txBox="1">
              <a:spLocks noChangeArrowheads="1"/>
            </p:cNvSpPr>
            <p:nvPr/>
          </p:nvSpPr>
          <p:spPr bwMode="auto">
            <a:xfrm>
              <a:off x="3648" y="288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73" name="Text Box 121"/>
            <p:cNvSpPr txBox="1">
              <a:spLocks noChangeArrowheads="1"/>
            </p:cNvSpPr>
            <p:nvPr/>
          </p:nvSpPr>
          <p:spPr bwMode="auto">
            <a:xfrm>
              <a:off x="4032" y="288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3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74" name="Text Box 122"/>
            <p:cNvSpPr txBox="1">
              <a:spLocks noChangeArrowheads="1"/>
            </p:cNvSpPr>
            <p:nvPr/>
          </p:nvSpPr>
          <p:spPr bwMode="auto">
            <a:xfrm>
              <a:off x="4272" y="2784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9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75" name="Text Box 123"/>
            <p:cNvSpPr txBox="1">
              <a:spLocks noChangeArrowheads="1"/>
            </p:cNvSpPr>
            <p:nvPr/>
          </p:nvSpPr>
          <p:spPr bwMode="auto">
            <a:xfrm>
              <a:off x="4416" y="297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4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76" name="Text Box 124"/>
            <p:cNvSpPr txBox="1">
              <a:spLocks noChangeArrowheads="1"/>
            </p:cNvSpPr>
            <p:nvPr/>
          </p:nvSpPr>
          <p:spPr bwMode="auto">
            <a:xfrm>
              <a:off x="4800" y="2976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6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77" name="Text Box 125"/>
            <p:cNvSpPr txBox="1">
              <a:spLocks noChangeArrowheads="1"/>
            </p:cNvSpPr>
            <p:nvPr/>
          </p:nvSpPr>
          <p:spPr bwMode="auto">
            <a:xfrm>
              <a:off x="4224" y="3072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7</a:t>
              </a:r>
              <a:endParaRPr lang="en-GB" sz="2000">
                <a:solidFill>
                  <a:srgbClr val="777777"/>
                </a:solidFill>
              </a:endParaRPr>
            </a:p>
          </p:txBody>
        </p:sp>
        <p:sp>
          <p:nvSpPr>
            <p:cNvPr id="1047678" name="Text Box 126"/>
            <p:cNvSpPr txBox="1">
              <a:spLocks noChangeArrowheads="1"/>
            </p:cNvSpPr>
            <p:nvPr/>
          </p:nvSpPr>
          <p:spPr bwMode="auto">
            <a:xfrm>
              <a:off x="4224" y="340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777777"/>
                  </a:solidFill>
                </a:rPr>
                <a:t>2</a:t>
              </a:r>
              <a:endParaRPr lang="en-GB" sz="2000">
                <a:solidFill>
                  <a:srgbClr val="777777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On-screen Show (4:3)</PresentationFormat>
  <Paragraphs>267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Photo Editor Photo</vt:lpstr>
      <vt:lpstr>Shortest Path</vt:lpstr>
      <vt:lpstr>Shortest-Path Problems  </vt:lpstr>
      <vt:lpstr>Optimal Substructure</vt:lpstr>
      <vt:lpstr>Triangle Inequality</vt:lpstr>
      <vt:lpstr>Negative Weights and Cycles?</vt:lpstr>
      <vt:lpstr>Relaxation</vt:lpstr>
      <vt:lpstr>Dijkstra's Algorithm</vt:lpstr>
      <vt:lpstr>Dijkstra’s Pseudo Code</vt:lpstr>
      <vt:lpstr>Dijkstra’s Example</vt:lpstr>
      <vt:lpstr>Dijkstra’s Example (2)</vt:lpstr>
      <vt:lpstr>Dijkstra’s Correctness</vt:lpstr>
      <vt:lpstr>Dijkstra Correctness (2)</vt:lpstr>
      <vt:lpstr>Dijkstra Correctness (3)</vt:lpstr>
      <vt:lpstr>Dijkstra’s Running Time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</dc:title>
  <dc:creator/>
  <cp:lastModifiedBy>Naveen Garg</cp:lastModifiedBy>
  <cp:revision>1</cp:revision>
  <dcterms:created xsi:type="dcterms:W3CDTF">2006-08-16T00:00:00Z</dcterms:created>
  <dcterms:modified xsi:type="dcterms:W3CDTF">2012-04-30T08:23:05Z</dcterms:modified>
</cp:coreProperties>
</file>