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2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29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Graphs – Definition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600200"/>
            <a:ext cx="7772400" cy="2341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sz="2800" smtClean="0"/>
              <a:t>A</a:t>
            </a:r>
            <a:r>
              <a:rPr lang="da-DK" sz="2800" b="1" smtClean="0"/>
              <a:t> graph G </a:t>
            </a:r>
            <a:r>
              <a:rPr lang="da-DK" sz="2800" smtClean="0"/>
              <a:t>= </a:t>
            </a:r>
            <a:r>
              <a:rPr lang="da-DK" sz="2800" b="1" smtClean="0"/>
              <a:t>(</a:t>
            </a:r>
            <a:r>
              <a:rPr lang="da-DK" sz="2800" smtClean="0"/>
              <a:t>V,E</a:t>
            </a:r>
            <a:r>
              <a:rPr lang="da-DK" sz="2800" b="1" smtClean="0"/>
              <a:t>)</a:t>
            </a:r>
            <a:r>
              <a:rPr lang="da-DK" sz="2800" smtClean="0"/>
              <a:t> is composed of:</a:t>
            </a:r>
          </a:p>
          <a:p>
            <a:pPr lvl="1" eaLnBrk="1" hangingPunct="1">
              <a:lnSpc>
                <a:spcPct val="90000"/>
              </a:lnSpc>
            </a:pPr>
            <a:r>
              <a:rPr lang="da-DK" sz="2400" smtClean="0"/>
              <a:t>V: set of </a:t>
            </a:r>
            <a:r>
              <a:rPr lang="da-DK" sz="2400" b="1" smtClean="0"/>
              <a:t>vertices</a:t>
            </a:r>
          </a:p>
          <a:p>
            <a:pPr lvl="1" eaLnBrk="1" hangingPunct="1">
              <a:lnSpc>
                <a:spcPct val="90000"/>
              </a:lnSpc>
            </a:pPr>
            <a:r>
              <a:rPr lang="da-DK" sz="2400" smtClean="0"/>
              <a:t>E</a:t>
            </a:r>
            <a:r>
              <a:rPr lang="da-DK" sz="2400" smtClean="0">
                <a:latin typeface="Symbol" pitchFamily="18" charset="2"/>
              </a:rPr>
              <a:t>Ì </a:t>
            </a:r>
            <a:r>
              <a:rPr lang="da-DK" sz="2400" smtClean="0"/>
              <a:t>V</a:t>
            </a:r>
            <a:r>
              <a:rPr lang="da-DK" sz="2400" smtClean="0">
                <a:latin typeface="Symbol" pitchFamily="18" charset="2"/>
              </a:rPr>
              <a:t>´ </a:t>
            </a:r>
            <a:r>
              <a:rPr lang="da-DK" sz="2400" smtClean="0"/>
              <a:t>V: set of </a:t>
            </a:r>
            <a:r>
              <a:rPr lang="da-DK" sz="2400" b="1" smtClean="0"/>
              <a:t>edges</a:t>
            </a:r>
            <a:r>
              <a:rPr lang="da-DK" sz="2400" i="1" smtClean="0"/>
              <a:t> </a:t>
            </a:r>
            <a:r>
              <a:rPr lang="da-DK" sz="2400" smtClean="0"/>
              <a:t>connecting the </a:t>
            </a:r>
            <a:r>
              <a:rPr lang="da-DK" sz="2400" b="1" smtClean="0"/>
              <a:t>vertices</a:t>
            </a:r>
            <a:endParaRPr lang="da-DK" sz="2400" smtClean="0"/>
          </a:p>
          <a:p>
            <a:pPr eaLnBrk="1" hangingPunct="1">
              <a:lnSpc>
                <a:spcPct val="90000"/>
              </a:lnSpc>
            </a:pPr>
            <a:r>
              <a:rPr lang="da-DK" sz="2800" smtClean="0"/>
              <a:t>An</a:t>
            </a:r>
            <a:r>
              <a:rPr lang="da-DK" sz="2800" b="1" smtClean="0"/>
              <a:t> edge e </a:t>
            </a:r>
            <a:r>
              <a:rPr lang="da-DK" sz="2800" smtClean="0"/>
              <a:t>= (u,v) is a pair of vertices</a:t>
            </a:r>
          </a:p>
          <a:p>
            <a:pPr eaLnBrk="1" hangingPunct="1">
              <a:lnSpc>
                <a:spcPct val="90000"/>
              </a:lnSpc>
            </a:pPr>
            <a:r>
              <a:rPr lang="da-DK" sz="2800" smtClean="0"/>
              <a:t>(u,v) is ordered, if </a:t>
            </a:r>
            <a:r>
              <a:rPr lang="da-DK" sz="2800" b="1" smtClean="0"/>
              <a:t>G</a:t>
            </a:r>
            <a:r>
              <a:rPr lang="da-DK" sz="2800" smtClean="0"/>
              <a:t> is a </a:t>
            </a:r>
            <a:r>
              <a:rPr lang="da-DK" sz="2800" b="1" smtClean="0"/>
              <a:t>directed </a:t>
            </a:r>
            <a:r>
              <a:rPr lang="da-DK" sz="2800" smtClean="0"/>
              <a:t>graph</a:t>
            </a:r>
          </a:p>
        </p:txBody>
      </p:sp>
      <p:graphicFrame>
        <p:nvGraphicFramePr>
          <p:cNvPr id="41986" name="Object 4"/>
          <p:cNvGraphicFramePr>
            <a:graphicFrameLocks noChangeAspect="1"/>
          </p:cNvGraphicFramePr>
          <p:nvPr/>
        </p:nvGraphicFramePr>
        <p:xfrm>
          <a:off x="690563" y="3944938"/>
          <a:ext cx="5219700" cy="2335212"/>
        </p:xfrm>
        <a:graphic>
          <a:graphicData uri="http://schemas.openxmlformats.org/presentationml/2006/ole">
            <p:oleObj spid="_x0000_s1026" name="Photo Editor Photo" r:id="rId3" imgW="5219048" imgH="2828571" progId="MSPhotoEd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Adjacency List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600200"/>
            <a:ext cx="7772400" cy="1925638"/>
          </a:xfrm>
        </p:spPr>
        <p:txBody>
          <a:bodyPr/>
          <a:lstStyle/>
          <a:p>
            <a:pPr eaLnBrk="1" hangingPunct="1"/>
            <a:r>
              <a:rPr lang="da-DK" sz="2800" smtClean="0"/>
              <a:t>The </a:t>
            </a:r>
            <a:r>
              <a:rPr lang="da-DK" sz="2800" b="1" smtClean="0"/>
              <a:t>A</a:t>
            </a:r>
            <a:r>
              <a:rPr lang="en-US" sz="2800" b="1" smtClean="0"/>
              <a:t>djacency list</a:t>
            </a:r>
            <a:r>
              <a:rPr lang="en-US" sz="2800" smtClean="0"/>
              <a:t> of a vertex v:</a:t>
            </a:r>
            <a:r>
              <a:rPr lang="da-DK" sz="2800" smtClean="0"/>
              <a:t> a </a:t>
            </a:r>
            <a:r>
              <a:rPr lang="en-US" sz="2800" smtClean="0"/>
              <a:t>sequence of vertices adjacent to v</a:t>
            </a:r>
          </a:p>
          <a:p>
            <a:pPr eaLnBrk="1" hangingPunct="1"/>
            <a:r>
              <a:rPr lang="da-DK" sz="2800" smtClean="0"/>
              <a:t>R</a:t>
            </a:r>
            <a:r>
              <a:rPr lang="en-US" sz="2800" smtClean="0"/>
              <a:t>epresent the graph by the adjacency lists of all its</a:t>
            </a:r>
            <a:r>
              <a:rPr lang="da-DK" sz="2800" smtClean="0"/>
              <a:t> </a:t>
            </a:r>
            <a:r>
              <a:rPr lang="en-US" sz="2800" smtClean="0"/>
              <a:t>vertices</a:t>
            </a:r>
          </a:p>
        </p:txBody>
      </p:sp>
      <p:graphicFrame>
        <p:nvGraphicFramePr>
          <p:cNvPr id="51202" name="Object 4"/>
          <p:cNvGraphicFramePr>
            <a:graphicFrameLocks noChangeAspect="1"/>
          </p:cNvGraphicFramePr>
          <p:nvPr/>
        </p:nvGraphicFramePr>
        <p:xfrm>
          <a:off x="1416050" y="3617913"/>
          <a:ext cx="3078163" cy="1903412"/>
        </p:xfrm>
        <a:graphic>
          <a:graphicData uri="http://schemas.openxmlformats.org/presentationml/2006/ole">
            <p:oleObj spid="_x0000_s10242" name="Photo Editor Photo" r:id="rId3" imgW="2295238" imgH="1419048" progId="MSPhotoEd.3">
              <p:embed/>
            </p:oleObj>
          </a:graphicData>
        </a:graphic>
      </p:graphicFrame>
      <p:graphicFrame>
        <p:nvGraphicFramePr>
          <p:cNvPr id="51203" name="Object 5"/>
          <p:cNvGraphicFramePr>
            <a:graphicFrameLocks noChangeAspect="1"/>
          </p:cNvGraphicFramePr>
          <p:nvPr/>
        </p:nvGraphicFramePr>
        <p:xfrm>
          <a:off x="5222875" y="3130550"/>
          <a:ext cx="2711450" cy="2830513"/>
        </p:xfrm>
        <a:graphic>
          <a:graphicData uri="http://schemas.openxmlformats.org/presentationml/2006/ole">
            <p:oleObj spid="_x0000_s10243" name="Photo Editor Photo" r:id="rId4" imgW="2381582" imgH="2486372" progId="MSPhotoEd.3">
              <p:embed/>
            </p:oleObj>
          </a:graphicData>
        </a:graphic>
      </p:graphicFrame>
      <p:graphicFrame>
        <p:nvGraphicFramePr>
          <p:cNvPr id="51204" name="Object 6"/>
          <p:cNvGraphicFramePr>
            <a:graphicFrameLocks noChangeAspect="1"/>
          </p:cNvGraphicFramePr>
          <p:nvPr/>
        </p:nvGraphicFramePr>
        <p:xfrm>
          <a:off x="1054100" y="5895975"/>
          <a:ext cx="4800600" cy="531813"/>
        </p:xfrm>
        <a:graphic>
          <a:graphicData uri="http://schemas.openxmlformats.org/presentationml/2006/ole">
            <p:oleObj spid="_x0000_s10244" name="Equation" r:id="rId5" imgW="229860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1600200"/>
            <a:ext cx="7772400" cy="22082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sz="2800" smtClean="0"/>
              <a:t>Matrix M with entries for all pairs of vertices</a:t>
            </a:r>
          </a:p>
          <a:p>
            <a:pPr eaLnBrk="1" hangingPunct="1">
              <a:lnSpc>
                <a:spcPct val="90000"/>
              </a:lnSpc>
            </a:pPr>
            <a:r>
              <a:rPr lang="da-DK" sz="2800" smtClean="0"/>
              <a:t>M[i,j] = true – there is an edge (i,j) in the graph</a:t>
            </a:r>
          </a:p>
          <a:p>
            <a:pPr eaLnBrk="1" hangingPunct="1">
              <a:lnSpc>
                <a:spcPct val="90000"/>
              </a:lnSpc>
            </a:pPr>
            <a:r>
              <a:rPr lang="da-DK" sz="2800" smtClean="0"/>
              <a:t>M[i,j] = false – there is no edge (i,j) in the graph</a:t>
            </a:r>
          </a:p>
          <a:p>
            <a:pPr eaLnBrk="1" hangingPunct="1">
              <a:lnSpc>
                <a:spcPct val="90000"/>
              </a:lnSpc>
            </a:pPr>
            <a:r>
              <a:rPr lang="da-DK" sz="2800" smtClean="0"/>
              <a:t>Space = </a:t>
            </a:r>
            <a:r>
              <a:rPr lang="da-DK" sz="2800" i="1" smtClean="0"/>
              <a:t>O</a:t>
            </a:r>
            <a:r>
              <a:rPr lang="da-DK" sz="2800" smtClean="0"/>
              <a:t>(</a:t>
            </a:r>
            <a:r>
              <a:rPr lang="da-DK" sz="2800" b="1" i="1" smtClean="0"/>
              <a:t>n</a:t>
            </a:r>
            <a:r>
              <a:rPr lang="da-DK" sz="2800" b="1" baseline="30000" smtClean="0"/>
              <a:t>2</a:t>
            </a:r>
            <a:r>
              <a:rPr lang="da-DK" sz="2800" smtClean="0"/>
              <a:t>)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Adjacency Matrix</a:t>
            </a:r>
          </a:p>
        </p:txBody>
      </p:sp>
      <p:graphicFrame>
        <p:nvGraphicFramePr>
          <p:cNvPr id="52226" name="Object 4"/>
          <p:cNvGraphicFramePr>
            <a:graphicFrameLocks noChangeAspect="1"/>
          </p:cNvGraphicFramePr>
          <p:nvPr>
            <p:ph type="body" idx="1"/>
          </p:nvPr>
        </p:nvGraphicFramePr>
        <p:xfrm>
          <a:off x="2155825" y="3924300"/>
          <a:ext cx="5638800" cy="2179638"/>
        </p:xfrm>
        <a:graphic>
          <a:graphicData uri="http://schemas.openxmlformats.org/presentationml/2006/ole">
            <p:oleObj spid="_x0000_s11266" name="Photo Editor Photo" r:id="rId3" imgW="5571429" imgH="2352381" progId="MSPhotoEd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Graph Searching Algorithms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sz="2800" smtClean="0"/>
              <a:t>Systematic search of every edge and vertex of the graph</a:t>
            </a:r>
          </a:p>
          <a:p>
            <a:pPr eaLnBrk="1" hangingPunct="1">
              <a:lnSpc>
                <a:spcPct val="90000"/>
              </a:lnSpc>
            </a:pPr>
            <a:r>
              <a:rPr lang="da-DK" sz="2800" smtClean="0"/>
              <a:t>Graph G = (V,E) is either directed or undirected</a:t>
            </a:r>
          </a:p>
          <a:p>
            <a:pPr eaLnBrk="1" hangingPunct="1">
              <a:lnSpc>
                <a:spcPct val="90000"/>
              </a:lnSpc>
            </a:pPr>
            <a:r>
              <a:rPr lang="da-DK" sz="2800" smtClean="0"/>
              <a:t>Today's algorithms assume an adjacency list representation</a:t>
            </a:r>
          </a:p>
          <a:p>
            <a:pPr eaLnBrk="1" hangingPunct="1">
              <a:lnSpc>
                <a:spcPct val="90000"/>
              </a:lnSpc>
            </a:pPr>
            <a:r>
              <a:rPr lang="da-DK" sz="2800" smtClean="0"/>
              <a:t>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da-DK" sz="2400" smtClean="0"/>
              <a:t>Compilers</a:t>
            </a:r>
          </a:p>
          <a:p>
            <a:pPr lvl="1" eaLnBrk="1" hangingPunct="1">
              <a:lnSpc>
                <a:spcPct val="90000"/>
              </a:lnSpc>
            </a:pPr>
            <a:r>
              <a:rPr lang="da-DK" sz="2400" smtClean="0"/>
              <a:t>Graphics</a:t>
            </a:r>
          </a:p>
          <a:p>
            <a:pPr lvl="1" eaLnBrk="1" hangingPunct="1">
              <a:lnSpc>
                <a:spcPct val="90000"/>
              </a:lnSpc>
            </a:pPr>
            <a:r>
              <a:rPr lang="da-DK" sz="2400" smtClean="0"/>
              <a:t>Maze-solving</a:t>
            </a:r>
          </a:p>
          <a:p>
            <a:pPr lvl="1" eaLnBrk="1" hangingPunct="1">
              <a:lnSpc>
                <a:spcPct val="90000"/>
              </a:lnSpc>
            </a:pPr>
            <a:r>
              <a:rPr lang="da-DK" sz="2400" smtClean="0"/>
              <a:t>Mapping</a:t>
            </a:r>
          </a:p>
          <a:p>
            <a:pPr lvl="1" eaLnBrk="1" hangingPunct="1">
              <a:lnSpc>
                <a:spcPct val="90000"/>
              </a:lnSpc>
            </a:pPr>
            <a:r>
              <a:rPr lang="da-DK" sz="2400" smtClean="0"/>
              <a:t>Networks: routing, searching, clustering, etc.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Breadth First Search</a:t>
            </a:r>
            <a:endParaRPr lang="en-US" smtClean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sz="2800" smtClean="0"/>
              <a:t>A</a:t>
            </a:r>
            <a:r>
              <a:rPr lang="en-US" sz="2800" smtClean="0"/>
              <a:t> </a:t>
            </a:r>
            <a:r>
              <a:rPr lang="en-US" sz="2800" b="1" smtClean="0"/>
              <a:t>Breadth-First Search (BFS)</a:t>
            </a:r>
            <a:r>
              <a:rPr lang="en-US" sz="2800" smtClean="0"/>
              <a:t> traverses a</a:t>
            </a:r>
            <a:r>
              <a:rPr lang="da-DK" sz="2800" smtClean="0"/>
              <a:t> </a:t>
            </a:r>
            <a:r>
              <a:rPr lang="en-US" sz="2800" b="1" smtClean="0"/>
              <a:t>connected component</a:t>
            </a:r>
            <a:r>
              <a:rPr lang="en-US" sz="2800" smtClean="0"/>
              <a:t> of a graph, and in doing so</a:t>
            </a:r>
            <a:r>
              <a:rPr lang="da-DK" sz="2800" smtClean="0"/>
              <a:t> </a:t>
            </a:r>
            <a:r>
              <a:rPr lang="en-US" sz="2800" smtClean="0"/>
              <a:t>defines a </a:t>
            </a:r>
            <a:r>
              <a:rPr lang="en-US" sz="2800" b="1" smtClean="0"/>
              <a:t>spanning tree</a:t>
            </a:r>
            <a:r>
              <a:rPr lang="en-US" sz="2800" smtClean="0"/>
              <a:t> with several useful properties</a:t>
            </a:r>
          </a:p>
          <a:p>
            <a:pPr eaLnBrk="1" hangingPunct="1">
              <a:lnSpc>
                <a:spcPct val="90000"/>
              </a:lnSpc>
            </a:pPr>
            <a:r>
              <a:rPr lang="da-DK" sz="2800" smtClean="0"/>
              <a:t>BFS in an </a:t>
            </a:r>
            <a:r>
              <a:rPr lang="da-DK" sz="2800" b="1" smtClean="0"/>
              <a:t>undirected</a:t>
            </a:r>
            <a:r>
              <a:rPr lang="da-DK" sz="2800" smtClean="0"/>
              <a:t> graph G is like wandering in a labyrinth with a string.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starting vertex </a:t>
            </a:r>
            <a:r>
              <a:rPr lang="en-US" sz="2800" i="1" smtClean="0"/>
              <a:t>s</a:t>
            </a:r>
            <a:r>
              <a:rPr lang="en-US" sz="2800" smtClean="0"/>
              <a:t> is assigned a distance 0.</a:t>
            </a:r>
            <a:endParaRPr lang="en-US" sz="2800" i="1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the first round, the string is unrolled the length</a:t>
            </a:r>
            <a:r>
              <a:rPr lang="da-DK" sz="2800" smtClean="0"/>
              <a:t> </a:t>
            </a:r>
            <a:r>
              <a:rPr lang="en-US" sz="2800" smtClean="0"/>
              <a:t>of one edge, and all of the edges that are only one</a:t>
            </a:r>
            <a:r>
              <a:rPr lang="da-DK" sz="2800" smtClean="0"/>
              <a:t> </a:t>
            </a:r>
            <a:r>
              <a:rPr lang="en-US" sz="2800" smtClean="0"/>
              <a:t>edge away from the anchor are visited</a:t>
            </a:r>
            <a:r>
              <a:rPr lang="da-DK" sz="2800" smtClean="0"/>
              <a:t> (</a:t>
            </a:r>
            <a:r>
              <a:rPr lang="da-DK" sz="2800" b="1" smtClean="0"/>
              <a:t>discovered</a:t>
            </a:r>
            <a:r>
              <a:rPr lang="da-DK" sz="2800" smtClean="0"/>
              <a:t>), and assigned distances of 1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Breadth-First Search (2)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600200"/>
            <a:ext cx="7772400" cy="3290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 the second round, all the new edges that can be</a:t>
            </a:r>
            <a:r>
              <a:rPr lang="da-DK" sz="2800" smtClean="0"/>
              <a:t> </a:t>
            </a:r>
            <a:r>
              <a:rPr lang="en-US" sz="2800" smtClean="0"/>
              <a:t>reached by unrolling the string 2 edges are visited</a:t>
            </a:r>
            <a:r>
              <a:rPr lang="da-DK" sz="2800" smtClean="0"/>
              <a:t> </a:t>
            </a:r>
            <a:r>
              <a:rPr lang="en-US" sz="2800" smtClean="0"/>
              <a:t>and assigned a distance of 2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This continues until every vertex has been</a:t>
            </a:r>
            <a:r>
              <a:rPr lang="da-DK" sz="2800" smtClean="0"/>
              <a:t> </a:t>
            </a:r>
            <a:r>
              <a:rPr lang="en-US" sz="2800" smtClean="0"/>
              <a:t>assigned a level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label of any vertex </a:t>
            </a:r>
            <a:r>
              <a:rPr lang="en-US" sz="2800" i="1" smtClean="0"/>
              <a:t>v </a:t>
            </a:r>
            <a:r>
              <a:rPr lang="en-US" sz="2800" smtClean="0"/>
              <a:t>corresponds to the length</a:t>
            </a:r>
            <a:r>
              <a:rPr lang="da-DK" sz="2800" smtClean="0"/>
              <a:t> </a:t>
            </a:r>
            <a:r>
              <a:rPr lang="en-US" sz="2800" smtClean="0"/>
              <a:t>of the shortest path (in terms of edges) from </a:t>
            </a:r>
            <a:r>
              <a:rPr lang="en-US" sz="2800" i="1" smtClean="0"/>
              <a:t>s </a:t>
            </a:r>
            <a:r>
              <a:rPr lang="en-US" sz="2800" smtClean="0"/>
              <a:t>to </a:t>
            </a:r>
            <a:r>
              <a:rPr lang="en-US" sz="2800" i="1" smtClean="0"/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BFS Example</a:t>
            </a:r>
          </a:p>
        </p:txBody>
      </p:sp>
      <p:sp>
        <p:nvSpPr>
          <p:cNvPr id="147459" name="Oval 3"/>
          <p:cNvSpPr>
            <a:spLocks noChangeArrowheads="1"/>
          </p:cNvSpPr>
          <p:nvPr/>
        </p:nvSpPr>
        <p:spPr bwMode="auto">
          <a:xfrm>
            <a:off x="1538288" y="1905000"/>
            <a:ext cx="3048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460" name="Oval 4"/>
          <p:cNvSpPr>
            <a:spLocks noChangeArrowheads="1"/>
          </p:cNvSpPr>
          <p:nvPr/>
        </p:nvSpPr>
        <p:spPr bwMode="auto">
          <a:xfrm>
            <a:off x="2147888" y="1895475"/>
            <a:ext cx="304800" cy="2968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1524000" y="1830388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latin typeface="Symbol" pitchFamily="18" charset="2"/>
              </a:rPr>
              <a:t>0</a:t>
            </a:r>
            <a:endParaRPr lang="en-US" sz="2000">
              <a:latin typeface="Symbol" pitchFamily="18" charset="2"/>
            </a:endParaRP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900113" y="1830388"/>
            <a:ext cx="3921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Symbol" pitchFamily="18" charset="2"/>
              </a:rPr>
              <a:t>¥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885825" y="2514600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Symbol" pitchFamily="18" charset="2"/>
              </a:rPr>
              <a:t>¥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1524000" y="2516188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Symbol" pitchFamily="18" charset="2"/>
              </a:rPr>
              <a:t>¥</a:t>
            </a:r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2133600" y="2516188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Symbol" pitchFamily="18" charset="2"/>
              </a:rPr>
              <a:t>¥</a:t>
            </a: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2743200" y="2516188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Symbol" pitchFamily="18" charset="2"/>
              </a:rPr>
              <a:t>¥</a:t>
            </a:r>
          </a:p>
        </p:txBody>
      </p:sp>
      <p:sp>
        <p:nvSpPr>
          <p:cNvPr id="147467" name="Oval 11"/>
          <p:cNvSpPr>
            <a:spLocks noChangeArrowheads="1"/>
          </p:cNvSpPr>
          <p:nvPr/>
        </p:nvSpPr>
        <p:spPr bwMode="auto">
          <a:xfrm>
            <a:off x="914400" y="1905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914400" y="15240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r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1538288" y="15240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s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7470" name="Oval 14"/>
          <p:cNvSpPr>
            <a:spLocks noChangeArrowheads="1"/>
          </p:cNvSpPr>
          <p:nvPr/>
        </p:nvSpPr>
        <p:spPr bwMode="auto">
          <a:xfrm>
            <a:off x="2757488" y="1895475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2757488" y="15240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u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2724150" y="1828800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Symbol" pitchFamily="18" charset="2"/>
              </a:rPr>
              <a:t>¥</a:t>
            </a:r>
          </a:p>
        </p:txBody>
      </p:sp>
      <p:sp>
        <p:nvSpPr>
          <p:cNvPr id="147473" name="Text Box 17"/>
          <p:cNvSpPr txBox="1">
            <a:spLocks noChangeArrowheads="1"/>
          </p:cNvSpPr>
          <p:nvPr/>
        </p:nvSpPr>
        <p:spPr bwMode="auto">
          <a:xfrm>
            <a:off x="2147888" y="15240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t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7474" name="Text Box 18"/>
          <p:cNvSpPr txBox="1">
            <a:spLocks noChangeArrowheads="1"/>
          </p:cNvSpPr>
          <p:nvPr/>
        </p:nvSpPr>
        <p:spPr bwMode="auto">
          <a:xfrm>
            <a:off x="2114550" y="1828800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Symbol" pitchFamily="18" charset="2"/>
              </a:rPr>
              <a:t>¥</a:t>
            </a:r>
          </a:p>
        </p:txBody>
      </p:sp>
      <p:sp>
        <p:nvSpPr>
          <p:cNvPr id="147475" name="Oval 19"/>
          <p:cNvSpPr>
            <a:spLocks noChangeArrowheads="1"/>
          </p:cNvSpPr>
          <p:nvPr/>
        </p:nvSpPr>
        <p:spPr bwMode="auto">
          <a:xfrm>
            <a:off x="1538288" y="25908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476" name="Text Box 20"/>
          <p:cNvSpPr txBox="1">
            <a:spLocks noChangeArrowheads="1"/>
          </p:cNvSpPr>
          <p:nvPr/>
        </p:nvSpPr>
        <p:spPr bwMode="auto">
          <a:xfrm>
            <a:off x="1524000" y="28956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w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7477" name="Oval 21"/>
          <p:cNvSpPr>
            <a:spLocks noChangeArrowheads="1"/>
          </p:cNvSpPr>
          <p:nvPr/>
        </p:nvSpPr>
        <p:spPr bwMode="auto">
          <a:xfrm>
            <a:off x="914400" y="25908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478" name="Text Box 22"/>
          <p:cNvSpPr txBox="1">
            <a:spLocks noChangeArrowheads="1"/>
          </p:cNvSpPr>
          <p:nvPr/>
        </p:nvSpPr>
        <p:spPr bwMode="auto">
          <a:xfrm>
            <a:off x="914400" y="28956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v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7479" name="Oval 23"/>
          <p:cNvSpPr>
            <a:spLocks noChangeArrowheads="1"/>
          </p:cNvSpPr>
          <p:nvPr/>
        </p:nvSpPr>
        <p:spPr bwMode="auto">
          <a:xfrm>
            <a:off x="2757488" y="25908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480" name="Text Box 24"/>
          <p:cNvSpPr txBox="1">
            <a:spLocks noChangeArrowheads="1"/>
          </p:cNvSpPr>
          <p:nvPr/>
        </p:nvSpPr>
        <p:spPr bwMode="auto">
          <a:xfrm>
            <a:off x="2743200" y="28956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y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7481" name="Oval 25"/>
          <p:cNvSpPr>
            <a:spLocks noChangeArrowheads="1"/>
          </p:cNvSpPr>
          <p:nvPr/>
        </p:nvSpPr>
        <p:spPr bwMode="auto">
          <a:xfrm>
            <a:off x="2147888" y="25908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482" name="Text Box 26"/>
          <p:cNvSpPr txBox="1">
            <a:spLocks noChangeArrowheads="1"/>
          </p:cNvSpPr>
          <p:nvPr/>
        </p:nvSpPr>
        <p:spPr bwMode="auto">
          <a:xfrm>
            <a:off x="2133600" y="28956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x</a:t>
            </a:r>
            <a:endParaRPr lang="en-US" sz="1800">
              <a:latin typeface="Times New Roman" pitchFamily="18" charset="0"/>
            </a:endParaRPr>
          </a:p>
        </p:txBody>
      </p:sp>
      <p:cxnSp>
        <p:nvCxnSpPr>
          <p:cNvPr id="147483" name="AutoShape 27"/>
          <p:cNvCxnSpPr>
            <a:cxnSpLocks noChangeShapeType="1"/>
            <a:stCxn id="147477" idx="0"/>
            <a:endCxn id="147467" idx="4"/>
          </p:cNvCxnSpPr>
          <p:nvPr/>
        </p:nvCxnSpPr>
        <p:spPr bwMode="auto">
          <a:xfrm flipV="1">
            <a:off x="1066800" y="2209800"/>
            <a:ext cx="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7484" name="AutoShape 28"/>
          <p:cNvCxnSpPr>
            <a:cxnSpLocks noChangeShapeType="1"/>
            <a:stCxn id="147475" idx="0"/>
            <a:endCxn id="147459" idx="4"/>
          </p:cNvCxnSpPr>
          <p:nvPr/>
        </p:nvCxnSpPr>
        <p:spPr bwMode="auto">
          <a:xfrm flipV="1">
            <a:off x="1690688" y="2209800"/>
            <a:ext cx="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7485" name="AutoShape 29"/>
          <p:cNvCxnSpPr>
            <a:cxnSpLocks noChangeShapeType="1"/>
            <a:stCxn id="147481" idx="0"/>
            <a:endCxn id="147460" idx="4"/>
          </p:cNvCxnSpPr>
          <p:nvPr/>
        </p:nvCxnSpPr>
        <p:spPr bwMode="auto">
          <a:xfrm flipV="1">
            <a:off x="2300288" y="2192338"/>
            <a:ext cx="0" cy="398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7486" name="AutoShape 30"/>
          <p:cNvCxnSpPr>
            <a:cxnSpLocks noChangeShapeType="1"/>
            <a:stCxn id="147479" idx="0"/>
            <a:endCxn id="147470" idx="4"/>
          </p:cNvCxnSpPr>
          <p:nvPr/>
        </p:nvCxnSpPr>
        <p:spPr bwMode="auto">
          <a:xfrm flipV="1">
            <a:off x="2909888" y="2200275"/>
            <a:ext cx="0" cy="390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7487" name="AutoShape 31"/>
          <p:cNvCxnSpPr>
            <a:cxnSpLocks noChangeShapeType="1"/>
            <a:stCxn id="147467" idx="6"/>
            <a:endCxn id="147459" idx="2"/>
          </p:cNvCxnSpPr>
          <p:nvPr/>
        </p:nvCxnSpPr>
        <p:spPr bwMode="auto">
          <a:xfrm>
            <a:off x="1219200" y="2057400"/>
            <a:ext cx="3190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7488" name="AutoShape 32"/>
          <p:cNvCxnSpPr>
            <a:cxnSpLocks noChangeShapeType="1"/>
            <a:stCxn id="147475" idx="6"/>
            <a:endCxn id="147481" idx="2"/>
          </p:cNvCxnSpPr>
          <p:nvPr/>
        </p:nvCxnSpPr>
        <p:spPr bwMode="auto">
          <a:xfrm>
            <a:off x="1843088" y="2743200"/>
            <a:ext cx="304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7489" name="AutoShape 33"/>
          <p:cNvCxnSpPr>
            <a:cxnSpLocks noChangeShapeType="1"/>
            <a:stCxn id="147481" idx="6"/>
            <a:endCxn id="147479" idx="2"/>
          </p:cNvCxnSpPr>
          <p:nvPr/>
        </p:nvCxnSpPr>
        <p:spPr bwMode="auto">
          <a:xfrm>
            <a:off x="2452688" y="2743200"/>
            <a:ext cx="304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7490" name="AutoShape 34"/>
          <p:cNvCxnSpPr>
            <a:cxnSpLocks noChangeShapeType="1"/>
            <a:stCxn id="147460" idx="6"/>
            <a:endCxn id="147470" idx="2"/>
          </p:cNvCxnSpPr>
          <p:nvPr/>
        </p:nvCxnSpPr>
        <p:spPr bwMode="auto">
          <a:xfrm>
            <a:off x="2452688" y="2044700"/>
            <a:ext cx="304800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7491" name="AutoShape 35"/>
          <p:cNvCxnSpPr>
            <a:cxnSpLocks noChangeShapeType="1"/>
            <a:stCxn id="147460" idx="3"/>
            <a:endCxn id="147475" idx="7"/>
          </p:cNvCxnSpPr>
          <p:nvPr/>
        </p:nvCxnSpPr>
        <p:spPr bwMode="auto">
          <a:xfrm flipH="1">
            <a:off x="1798638" y="2149475"/>
            <a:ext cx="393700" cy="4857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147492" name="Rectangle 36"/>
          <p:cNvSpPr>
            <a:spLocks noChangeArrowheads="1"/>
          </p:cNvSpPr>
          <p:nvPr/>
        </p:nvSpPr>
        <p:spPr bwMode="auto">
          <a:xfrm>
            <a:off x="3581400" y="2566988"/>
            <a:ext cx="393700" cy="395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0</a:t>
            </a:r>
            <a:endParaRPr lang="en-US" sz="2800"/>
          </a:p>
        </p:txBody>
      </p:sp>
      <p:sp>
        <p:nvSpPr>
          <p:cNvPr id="147493" name="Rectangle 37"/>
          <p:cNvSpPr>
            <a:spLocks noChangeArrowheads="1"/>
          </p:cNvSpPr>
          <p:nvPr/>
        </p:nvSpPr>
        <p:spPr bwMode="auto">
          <a:xfrm>
            <a:off x="3581400" y="2171700"/>
            <a:ext cx="393700" cy="395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s</a:t>
            </a:r>
            <a:endParaRPr lang="en-US" sz="2800"/>
          </a:p>
        </p:txBody>
      </p:sp>
      <p:sp>
        <p:nvSpPr>
          <p:cNvPr id="147494" name="Line 38"/>
          <p:cNvSpPr>
            <a:spLocks noChangeShapeType="1"/>
          </p:cNvSpPr>
          <p:nvPr/>
        </p:nvSpPr>
        <p:spPr bwMode="auto">
          <a:xfrm>
            <a:off x="3581400" y="2171700"/>
            <a:ext cx="3937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7495" name="Line 39"/>
          <p:cNvSpPr>
            <a:spLocks noChangeShapeType="1"/>
          </p:cNvSpPr>
          <p:nvPr/>
        </p:nvSpPr>
        <p:spPr bwMode="auto">
          <a:xfrm>
            <a:off x="3581400" y="2962275"/>
            <a:ext cx="393700" cy="0"/>
          </a:xfrm>
          <a:prstGeom prst="line">
            <a:avLst/>
          </a:prstGeom>
          <a:noFill/>
          <a:ln w="12700" cap="sq">
            <a:noFill/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7496" name="Line 40"/>
          <p:cNvSpPr>
            <a:spLocks noChangeShapeType="1"/>
          </p:cNvSpPr>
          <p:nvPr/>
        </p:nvSpPr>
        <p:spPr bwMode="auto">
          <a:xfrm>
            <a:off x="3581400" y="2171700"/>
            <a:ext cx="0" cy="3952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7497" name="Line 41"/>
          <p:cNvSpPr>
            <a:spLocks noChangeShapeType="1"/>
          </p:cNvSpPr>
          <p:nvPr/>
        </p:nvSpPr>
        <p:spPr bwMode="auto">
          <a:xfrm>
            <a:off x="3975100" y="2171700"/>
            <a:ext cx="0" cy="3952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7498" name="Line 42"/>
          <p:cNvSpPr>
            <a:spLocks noChangeShapeType="1"/>
          </p:cNvSpPr>
          <p:nvPr/>
        </p:nvSpPr>
        <p:spPr bwMode="auto">
          <a:xfrm>
            <a:off x="3581400" y="2566988"/>
            <a:ext cx="3937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47499" name="Line 43"/>
          <p:cNvSpPr>
            <a:spLocks noChangeShapeType="1"/>
          </p:cNvSpPr>
          <p:nvPr/>
        </p:nvSpPr>
        <p:spPr bwMode="auto">
          <a:xfrm>
            <a:off x="3581400" y="2566988"/>
            <a:ext cx="0" cy="395287"/>
          </a:xfrm>
          <a:prstGeom prst="line">
            <a:avLst/>
          </a:prstGeom>
          <a:noFill/>
          <a:ln w="12700" cap="sq">
            <a:noFill/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7500" name="Line 44"/>
          <p:cNvSpPr>
            <a:spLocks noChangeShapeType="1"/>
          </p:cNvSpPr>
          <p:nvPr/>
        </p:nvSpPr>
        <p:spPr bwMode="auto">
          <a:xfrm>
            <a:off x="3975100" y="2566988"/>
            <a:ext cx="0" cy="395287"/>
          </a:xfrm>
          <a:prstGeom prst="line">
            <a:avLst/>
          </a:prstGeom>
          <a:noFill/>
          <a:ln w="12700" cap="sq">
            <a:noFill/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7501" name="Text Box 45"/>
          <p:cNvSpPr txBox="1">
            <a:spLocks noChangeArrowheads="1"/>
          </p:cNvSpPr>
          <p:nvPr/>
        </p:nvSpPr>
        <p:spPr bwMode="auto">
          <a:xfrm>
            <a:off x="3162300" y="21463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b="1">
                <a:latin typeface="Times New Roman" pitchFamily="18" charset="0"/>
              </a:rPr>
              <a:t>Q</a:t>
            </a:r>
            <a:endParaRPr lang="en-US" b="1">
              <a:latin typeface="Times New Roman" pitchFamily="18" charset="0"/>
            </a:endParaRPr>
          </a:p>
        </p:txBody>
      </p:sp>
      <p:sp>
        <p:nvSpPr>
          <p:cNvPr id="147502" name="Oval 46"/>
          <p:cNvSpPr>
            <a:spLocks noChangeArrowheads="1"/>
          </p:cNvSpPr>
          <p:nvPr/>
        </p:nvSpPr>
        <p:spPr bwMode="auto">
          <a:xfrm>
            <a:off x="5653088" y="2514600"/>
            <a:ext cx="3048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503" name="Oval 47"/>
          <p:cNvSpPr>
            <a:spLocks noChangeArrowheads="1"/>
          </p:cNvSpPr>
          <p:nvPr/>
        </p:nvSpPr>
        <p:spPr bwMode="auto">
          <a:xfrm>
            <a:off x="5029200" y="1828800"/>
            <a:ext cx="3048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504" name="Oval 48"/>
          <p:cNvSpPr>
            <a:spLocks noChangeArrowheads="1"/>
          </p:cNvSpPr>
          <p:nvPr/>
        </p:nvSpPr>
        <p:spPr bwMode="auto">
          <a:xfrm>
            <a:off x="5653088" y="1828800"/>
            <a:ext cx="3048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505" name="Oval 49"/>
          <p:cNvSpPr>
            <a:spLocks noChangeArrowheads="1"/>
          </p:cNvSpPr>
          <p:nvPr/>
        </p:nvSpPr>
        <p:spPr bwMode="auto">
          <a:xfrm>
            <a:off x="6262688" y="1819275"/>
            <a:ext cx="304800" cy="2968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506" name="Text Box 50"/>
          <p:cNvSpPr txBox="1">
            <a:spLocks noChangeArrowheads="1"/>
          </p:cNvSpPr>
          <p:nvPr/>
        </p:nvSpPr>
        <p:spPr bwMode="auto">
          <a:xfrm>
            <a:off x="5653088" y="1752600"/>
            <a:ext cx="3921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solidFill>
                  <a:schemeClr val="bg1"/>
                </a:solidFill>
                <a:latin typeface="Symbol" pitchFamily="18" charset="2"/>
              </a:rPr>
              <a:t>0</a:t>
            </a:r>
            <a:endParaRPr lang="en-US" sz="20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47507" name="Text Box 51"/>
          <p:cNvSpPr txBox="1">
            <a:spLocks noChangeArrowheads="1"/>
          </p:cNvSpPr>
          <p:nvPr/>
        </p:nvSpPr>
        <p:spPr bwMode="auto">
          <a:xfrm>
            <a:off x="5014913" y="1754188"/>
            <a:ext cx="3921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latin typeface="Symbol" pitchFamily="18" charset="2"/>
              </a:rPr>
              <a:t>1</a:t>
            </a:r>
            <a:endParaRPr lang="en-US" sz="2000">
              <a:latin typeface="Symbol" pitchFamily="18" charset="2"/>
            </a:endParaRPr>
          </a:p>
        </p:txBody>
      </p:sp>
      <p:sp>
        <p:nvSpPr>
          <p:cNvPr id="147508" name="Text Box 52"/>
          <p:cNvSpPr txBox="1">
            <a:spLocks noChangeArrowheads="1"/>
          </p:cNvSpPr>
          <p:nvPr/>
        </p:nvSpPr>
        <p:spPr bwMode="auto">
          <a:xfrm>
            <a:off x="5000625" y="2438400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Symbol" pitchFamily="18" charset="2"/>
              </a:rPr>
              <a:t>¥</a:t>
            </a:r>
          </a:p>
        </p:txBody>
      </p:sp>
      <p:sp>
        <p:nvSpPr>
          <p:cNvPr id="147509" name="Text Box 53"/>
          <p:cNvSpPr txBox="1">
            <a:spLocks noChangeArrowheads="1"/>
          </p:cNvSpPr>
          <p:nvPr/>
        </p:nvSpPr>
        <p:spPr bwMode="auto">
          <a:xfrm>
            <a:off x="5638800" y="2439988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latin typeface="Symbol" pitchFamily="18" charset="2"/>
              </a:rPr>
              <a:t>1</a:t>
            </a:r>
            <a:endParaRPr lang="en-US" sz="2000">
              <a:latin typeface="Symbol" pitchFamily="18" charset="2"/>
            </a:endParaRPr>
          </a:p>
        </p:txBody>
      </p:sp>
      <p:sp>
        <p:nvSpPr>
          <p:cNvPr id="147510" name="Text Box 54"/>
          <p:cNvSpPr txBox="1">
            <a:spLocks noChangeArrowheads="1"/>
          </p:cNvSpPr>
          <p:nvPr/>
        </p:nvSpPr>
        <p:spPr bwMode="auto">
          <a:xfrm>
            <a:off x="6248400" y="2439988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Symbol" pitchFamily="18" charset="2"/>
              </a:rPr>
              <a:t>¥</a:t>
            </a:r>
          </a:p>
        </p:txBody>
      </p:sp>
      <p:sp>
        <p:nvSpPr>
          <p:cNvPr id="147511" name="Text Box 55"/>
          <p:cNvSpPr txBox="1">
            <a:spLocks noChangeArrowheads="1"/>
          </p:cNvSpPr>
          <p:nvPr/>
        </p:nvSpPr>
        <p:spPr bwMode="auto">
          <a:xfrm>
            <a:off x="6858000" y="2439988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Symbol" pitchFamily="18" charset="2"/>
              </a:rPr>
              <a:t>¥</a:t>
            </a:r>
          </a:p>
        </p:txBody>
      </p:sp>
      <p:sp>
        <p:nvSpPr>
          <p:cNvPr id="147512" name="Text Box 56"/>
          <p:cNvSpPr txBox="1">
            <a:spLocks noChangeArrowheads="1"/>
          </p:cNvSpPr>
          <p:nvPr/>
        </p:nvSpPr>
        <p:spPr bwMode="auto">
          <a:xfrm>
            <a:off x="5029200" y="14478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r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7513" name="Text Box 57"/>
          <p:cNvSpPr txBox="1">
            <a:spLocks noChangeArrowheads="1"/>
          </p:cNvSpPr>
          <p:nvPr/>
        </p:nvSpPr>
        <p:spPr bwMode="auto">
          <a:xfrm>
            <a:off x="5653088" y="14478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s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7514" name="Oval 58"/>
          <p:cNvSpPr>
            <a:spLocks noChangeArrowheads="1"/>
          </p:cNvSpPr>
          <p:nvPr/>
        </p:nvSpPr>
        <p:spPr bwMode="auto">
          <a:xfrm>
            <a:off x="6872288" y="1819275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515" name="Text Box 59"/>
          <p:cNvSpPr txBox="1">
            <a:spLocks noChangeArrowheads="1"/>
          </p:cNvSpPr>
          <p:nvPr/>
        </p:nvSpPr>
        <p:spPr bwMode="auto">
          <a:xfrm>
            <a:off x="6872288" y="14478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u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7516" name="Text Box 60"/>
          <p:cNvSpPr txBox="1">
            <a:spLocks noChangeArrowheads="1"/>
          </p:cNvSpPr>
          <p:nvPr/>
        </p:nvSpPr>
        <p:spPr bwMode="auto">
          <a:xfrm>
            <a:off x="6838950" y="1752600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Symbol" pitchFamily="18" charset="2"/>
              </a:rPr>
              <a:t>¥</a:t>
            </a:r>
          </a:p>
        </p:txBody>
      </p:sp>
      <p:sp>
        <p:nvSpPr>
          <p:cNvPr id="147517" name="Text Box 61"/>
          <p:cNvSpPr txBox="1">
            <a:spLocks noChangeArrowheads="1"/>
          </p:cNvSpPr>
          <p:nvPr/>
        </p:nvSpPr>
        <p:spPr bwMode="auto">
          <a:xfrm>
            <a:off x="6262688" y="14478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t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7518" name="Text Box 62"/>
          <p:cNvSpPr txBox="1">
            <a:spLocks noChangeArrowheads="1"/>
          </p:cNvSpPr>
          <p:nvPr/>
        </p:nvSpPr>
        <p:spPr bwMode="auto">
          <a:xfrm>
            <a:off x="6229350" y="1752600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Symbol" pitchFamily="18" charset="2"/>
              </a:rPr>
              <a:t>¥</a:t>
            </a:r>
          </a:p>
        </p:txBody>
      </p:sp>
      <p:sp>
        <p:nvSpPr>
          <p:cNvPr id="147519" name="Text Box 63"/>
          <p:cNvSpPr txBox="1">
            <a:spLocks noChangeArrowheads="1"/>
          </p:cNvSpPr>
          <p:nvPr/>
        </p:nvSpPr>
        <p:spPr bwMode="auto">
          <a:xfrm>
            <a:off x="5638800" y="28194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w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7520" name="Oval 64"/>
          <p:cNvSpPr>
            <a:spLocks noChangeArrowheads="1"/>
          </p:cNvSpPr>
          <p:nvPr/>
        </p:nvSpPr>
        <p:spPr bwMode="auto">
          <a:xfrm>
            <a:off x="5029200" y="25146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521" name="Text Box 65"/>
          <p:cNvSpPr txBox="1">
            <a:spLocks noChangeArrowheads="1"/>
          </p:cNvSpPr>
          <p:nvPr/>
        </p:nvSpPr>
        <p:spPr bwMode="auto">
          <a:xfrm>
            <a:off x="5029200" y="28194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v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7522" name="Oval 66"/>
          <p:cNvSpPr>
            <a:spLocks noChangeArrowheads="1"/>
          </p:cNvSpPr>
          <p:nvPr/>
        </p:nvSpPr>
        <p:spPr bwMode="auto">
          <a:xfrm>
            <a:off x="6872288" y="25146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523" name="Text Box 67"/>
          <p:cNvSpPr txBox="1">
            <a:spLocks noChangeArrowheads="1"/>
          </p:cNvSpPr>
          <p:nvPr/>
        </p:nvSpPr>
        <p:spPr bwMode="auto">
          <a:xfrm>
            <a:off x="6858000" y="28194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y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7524" name="Oval 68"/>
          <p:cNvSpPr>
            <a:spLocks noChangeArrowheads="1"/>
          </p:cNvSpPr>
          <p:nvPr/>
        </p:nvSpPr>
        <p:spPr bwMode="auto">
          <a:xfrm>
            <a:off x="6262688" y="25146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525" name="Text Box 69"/>
          <p:cNvSpPr txBox="1">
            <a:spLocks noChangeArrowheads="1"/>
          </p:cNvSpPr>
          <p:nvPr/>
        </p:nvSpPr>
        <p:spPr bwMode="auto">
          <a:xfrm>
            <a:off x="6248400" y="28194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x</a:t>
            </a:r>
            <a:endParaRPr lang="en-US" sz="1800">
              <a:latin typeface="Times New Roman" pitchFamily="18" charset="0"/>
            </a:endParaRPr>
          </a:p>
        </p:txBody>
      </p:sp>
      <p:cxnSp>
        <p:nvCxnSpPr>
          <p:cNvPr id="147526" name="AutoShape 70"/>
          <p:cNvCxnSpPr>
            <a:cxnSpLocks noChangeShapeType="1"/>
            <a:stCxn id="147520" idx="0"/>
            <a:endCxn id="147503" idx="4"/>
          </p:cNvCxnSpPr>
          <p:nvPr/>
        </p:nvCxnSpPr>
        <p:spPr bwMode="auto">
          <a:xfrm flipV="1">
            <a:off x="5181600" y="2133600"/>
            <a:ext cx="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7527" name="AutoShape 71"/>
          <p:cNvCxnSpPr>
            <a:cxnSpLocks noChangeShapeType="1"/>
            <a:stCxn id="147502" idx="0"/>
            <a:endCxn id="147504" idx="4"/>
          </p:cNvCxnSpPr>
          <p:nvPr/>
        </p:nvCxnSpPr>
        <p:spPr bwMode="auto">
          <a:xfrm flipV="1">
            <a:off x="5805488" y="2133600"/>
            <a:ext cx="0" cy="38100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7528" name="AutoShape 72"/>
          <p:cNvCxnSpPr>
            <a:cxnSpLocks noChangeShapeType="1"/>
            <a:stCxn id="147524" idx="0"/>
            <a:endCxn id="147505" idx="4"/>
          </p:cNvCxnSpPr>
          <p:nvPr/>
        </p:nvCxnSpPr>
        <p:spPr bwMode="auto">
          <a:xfrm flipV="1">
            <a:off x="6415088" y="2116138"/>
            <a:ext cx="0" cy="398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7529" name="AutoShape 73"/>
          <p:cNvCxnSpPr>
            <a:cxnSpLocks noChangeShapeType="1"/>
            <a:stCxn id="147522" idx="0"/>
            <a:endCxn id="147514" idx="4"/>
          </p:cNvCxnSpPr>
          <p:nvPr/>
        </p:nvCxnSpPr>
        <p:spPr bwMode="auto">
          <a:xfrm flipV="1">
            <a:off x="7024688" y="2124075"/>
            <a:ext cx="0" cy="390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7530" name="AutoShape 74"/>
          <p:cNvCxnSpPr>
            <a:cxnSpLocks noChangeShapeType="1"/>
            <a:stCxn id="147503" idx="6"/>
            <a:endCxn id="147504" idx="2"/>
          </p:cNvCxnSpPr>
          <p:nvPr/>
        </p:nvCxnSpPr>
        <p:spPr bwMode="auto">
          <a:xfrm>
            <a:off x="5334000" y="1981200"/>
            <a:ext cx="319088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7531" name="AutoShape 75"/>
          <p:cNvCxnSpPr>
            <a:cxnSpLocks noChangeShapeType="1"/>
            <a:stCxn id="147502" idx="6"/>
            <a:endCxn id="147524" idx="2"/>
          </p:cNvCxnSpPr>
          <p:nvPr/>
        </p:nvCxnSpPr>
        <p:spPr bwMode="auto">
          <a:xfrm>
            <a:off x="5957888" y="2667000"/>
            <a:ext cx="304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7532" name="AutoShape 76"/>
          <p:cNvCxnSpPr>
            <a:cxnSpLocks noChangeShapeType="1"/>
            <a:stCxn id="147524" idx="6"/>
            <a:endCxn id="147522" idx="2"/>
          </p:cNvCxnSpPr>
          <p:nvPr/>
        </p:nvCxnSpPr>
        <p:spPr bwMode="auto">
          <a:xfrm>
            <a:off x="6567488" y="2667000"/>
            <a:ext cx="304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7533" name="AutoShape 77"/>
          <p:cNvCxnSpPr>
            <a:cxnSpLocks noChangeShapeType="1"/>
            <a:stCxn id="147505" idx="6"/>
            <a:endCxn id="147514" idx="2"/>
          </p:cNvCxnSpPr>
          <p:nvPr/>
        </p:nvCxnSpPr>
        <p:spPr bwMode="auto">
          <a:xfrm>
            <a:off x="6567488" y="1968500"/>
            <a:ext cx="304800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7534" name="AutoShape 78"/>
          <p:cNvCxnSpPr>
            <a:cxnSpLocks noChangeShapeType="1"/>
            <a:stCxn id="147505" idx="3"/>
            <a:endCxn id="147502" idx="7"/>
          </p:cNvCxnSpPr>
          <p:nvPr/>
        </p:nvCxnSpPr>
        <p:spPr bwMode="auto">
          <a:xfrm flipH="1">
            <a:off x="5913438" y="2073275"/>
            <a:ext cx="393700" cy="4857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147535" name="Rectangle 79"/>
          <p:cNvSpPr>
            <a:spLocks noChangeArrowheads="1"/>
          </p:cNvSpPr>
          <p:nvPr/>
        </p:nvSpPr>
        <p:spPr bwMode="auto">
          <a:xfrm>
            <a:off x="7620000" y="2490788"/>
            <a:ext cx="393700" cy="395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1</a:t>
            </a:r>
            <a:endParaRPr lang="en-US" sz="2800"/>
          </a:p>
        </p:txBody>
      </p:sp>
      <p:sp>
        <p:nvSpPr>
          <p:cNvPr id="147536" name="Rectangle 80"/>
          <p:cNvSpPr>
            <a:spLocks noChangeArrowheads="1"/>
          </p:cNvSpPr>
          <p:nvPr/>
        </p:nvSpPr>
        <p:spPr bwMode="auto">
          <a:xfrm>
            <a:off x="7620000" y="2095500"/>
            <a:ext cx="393700" cy="395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w</a:t>
            </a:r>
            <a:endParaRPr lang="en-US" sz="2800"/>
          </a:p>
        </p:txBody>
      </p:sp>
      <p:sp>
        <p:nvSpPr>
          <p:cNvPr id="147537" name="Rectangle 81"/>
          <p:cNvSpPr>
            <a:spLocks noChangeArrowheads="1"/>
          </p:cNvSpPr>
          <p:nvPr/>
        </p:nvSpPr>
        <p:spPr bwMode="auto">
          <a:xfrm>
            <a:off x="8013700" y="2490788"/>
            <a:ext cx="393700" cy="395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1</a:t>
            </a:r>
            <a:endParaRPr lang="en-US" sz="2800"/>
          </a:p>
        </p:txBody>
      </p:sp>
      <p:sp>
        <p:nvSpPr>
          <p:cNvPr id="147538" name="Rectangle 82"/>
          <p:cNvSpPr>
            <a:spLocks noChangeArrowheads="1"/>
          </p:cNvSpPr>
          <p:nvPr/>
        </p:nvSpPr>
        <p:spPr bwMode="auto">
          <a:xfrm>
            <a:off x="8013700" y="2095500"/>
            <a:ext cx="393700" cy="395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r</a:t>
            </a:r>
            <a:endParaRPr lang="en-US" sz="2800"/>
          </a:p>
        </p:txBody>
      </p:sp>
      <p:sp>
        <p:nvSpPr>
          <p:cNvPr id="147539" name="Line 83"/>
          <p:cNvSpPr>
            <a:spLocks noChangeShapeType="1"/>
          </p:cNvSpPr>
          <p:nvPr/>
        </p:nvSpPr>
        <p:spPr bwMode="auto">
          <a:xfrm>
            <a:off x="7620000" y="2095500"/>
            <a:ext cx="787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7540" name="Line 84"/>
          <p:cNvSpPr>
            <a:spLocks noChangeShapeType="1"/>
          </p:cNvSpPr>
          <p:nvPr/>
        </p:nvSpPr>
        <p:spPr bwMode="auto">
          <a:xfrm>
            <a:off x="7620000" y="2886075"/>
            <a:ext cx="787400" cy="0"/>
          </a:xfrm>
          <a:prstGeom prst="line">
            <a:avLst/>
          </a:prstGeom>
          <a:noFill/>
          <a:ln w="12700" cap="sq">
            <a:noFill/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7541" name="Line 85"/>
          <p:cNvSpPr>
            <a:spLocks noChangeShapeType="1"/>
          </p:cNvSpPr>
          <p:nvPr/>
        </p:nvSpPr>
        <p:spPr bwMode="auto">
          <a:xfrm>
            <a:off x="7620000" y="2095500"/>
            <a:ext cx="0" cy="3952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7542" name="Line 86"/>
          <p:cNvSpPr>
            <a:spLocks noChangeShapeType="1"/>
          </p:cNvSpPr>
          <p:nvPr/>
        </p:nvSpPr>
        <p:spPr bwMode="auto">
          <a:xfrm>
            <a:off x="8407400" y="2095500"/>
            <a:ext cx="0" cy="3952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7543" name="Line 87"/>
          <p:cNvSpPr>
            <a:spLocks noChangeShapeType="1"/>
          </p:cNvSpPr>
          <p:nvPr/>
        </p:nvSpPr>
        <p:spPr bwMode="auto">
          <a:xfrm>
            <a:off x="7620000" y="2490788"/>
            <a:ext cx="787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47544" name="Line 88"/>
          <p:cNvSpPr>
            <a:spLocks noChangeShapeType="1"/>
          </p:cNvSpPr>
          <p:nvPr/>
        </p:nvSpPr>
        <p:spPr bwMode="auto">
          <a:xfrm>
            <a:off x="7620000" y="2490788"/>
            <a:ext cx="0" cy="395287"/>
          </a:xfrm>
          <a:prstGeom prst="line">
            <a:avLst/>
          </a:prstGeom>
          <a:noFill/>
          <a:ln w="12700" cap="sq">
            <a:noFill/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7545" name="Line 89"/>
          <p:cNvSpPr>
            <a:spLocks noChangeShapeType="1"/>
          </p:cNvSpPr>
          <p:nvPr/>
        </p:nvSpPr>
        <p:spPr bwMode="auto">
          <a:xfrm>
            <a:off x="8407400" y="2490788"/>
            <a:ext cx="0" cy="395287"/>
          </a:xfrm>
          <a:prstGeom prst="line">
            <a:avLst/>
          </a:prstGeom>
          <a:noFill/>
          <a:ln w="12700" cap="sq">
            <a:noFill/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7546" name="Line 90"/>
          <p:cNvSpPr>
            <a:spLocks noChangeShapeType="1"/>
          </p:cNvSpPr>
          <p:nvPr/>
        </p:nvSpPr>
        <p:spPr bwMode="auto">
          <a:xfrm>
            <a:off x="8013700" y="2095500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47547" name="Text Box 91"/>
          <p:cNvSpPr txBox="1">
            <a:spLocks noChangeArrowheads="1"/>
          </p:cNvSpPr>
          <p:nvPr/>
        </p:nvSpPr>
        <p:spPr bwMode="auto">
          <a:xfrm>
            <a:off x="7253288" y="2057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b="1">
                <a:latin typeface="Times New Roman" pitchFamily="18" charset="0"/>
              </a:rPr>
              <a:t>Q</a:t>
            </a:r>
            <a:endParaRPr lang="en-US" b="1">
              <a:latin typeface="Times New Roman" pitchFamily="18" charset="0"/>
            </a:endParaRPr>
          </a:p>
        </p:txBody>
      </p:sp>
      <p:sp>
        <p:nvSpPr>
          <p:cNvPr id="147548" name="Oval 92"/>
          <p:cNvSpPr>
            <a:spLocks noChangeArrowheads="1"/>
          </p:cNvSpPr>
          <p:nvPr/>
        </p:nvSpPr>
        <p:spPr bwMode="auto">
          <a:xfrm>
            <a:off x="2147888" y="4876800"/>
            <a:ext cx="3048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549" name="Oval 93"/>
          <p:cNvSpPr>
            <a:spLocks noChangeArrowheads="1"/>
          </p:cNvSpPr>
          <p:nvPr/>
        </p:nvSpPr>
        <p:spPr bwMode="auto">
          <a:xfrm>
            <a:off x="1538288" y="4876800"/>
            <a:ext cx="3048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550" name="Oval 94"/>
          <p:cNvSpPr>
            <a:spLocks noChangeArrowheads="1"/>
          </p:cNvSpPr>
          <p:nvPr/>
        </p:nvSpPr>
        <p:spPr bwMode="auto">
          <a:xfrm>
            <a:off x="914400" y="4191000"/>
            <a:ext cx="3048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551" name="Oval 95"/>
          <p:cNvSpPr>
            <a:spLocks noChangeArrowheads="1"/>
          </p:cNvSpPr>
          <p:nvPr/>
        </p:nvSpPr>
        <p:spPr bwMode="auto">
          <a:xfrm>
            <a:off x="1538288" y="4191000"/>
            <a:ext cx="3048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552" name="Oval 96"/>
          <p:cNvSpPr>
            <a:spLocks noChangeArrowheads="1"/>
          </p:cNvSpPr>
          <p:nvPr/>
        </p:nvSpPr>
        <p:spPr bwMode="auto">
          <a:xfrm>
            <a:off x="2147888" y="4181475"/>
            <a:ext cx="304800" cy="296863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553" name="Text Box 97"/>
          <p:cNvSpPr txBox="1">
            <a:spLocks noChangeArrowheads="1"/>
          </p:cNvSpPr>
          <p:nvPr/>
        </p:nvSpPr>
        <p:spPr bwMode="auto">
          <a:xfrm>
            <a:off x="1538288" y="4114800"/>
            <a:ext cx="3921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solidFill>
                  <a:schemeClr val="bg1"/>
                </a:solidFill>
                <a:latin typeface="Symbol" pitchFamily="18" charset="2"/>
              </a:rPr>
              <a:t>0</a:t>
            </a:r>
            <a:endParaRPr lang="en-US" sz="20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47554" name="Text Box 98"/>
          <p:cNvSpPr txBox="1">
            <a:spLocks noChangeArrowheads="1"/>
          </p:cNvSpPr>
          <p:nvPr/>
        </p:nvSpPr>
        <p:spPr bwMode="auto">
          <a:xfrm>
            <a:off x="900113" y="4116388"/>
            <a:ext cx="3921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latin typeface="Symbol" pitchFamily="18" charset="2"/>
              </a:rPr>
              <a:t>1</a:t>
            </a:r>
            <a:endParaRPr lang="en-US" sz="2000">
              <a:latin typeface="Symbol" pitchFamily="18" charset="2"/>
            </a:endParaRPr>
          </a:p>
        </p:txBody>
      </p:sp>
      <p:sp>
        <p:nvSpPr>
          <p:cNvPr id="147555" name="Text Box 99"/>
          <p:cNvSpPr txBox="1">
            <a:spLocks noChangeArrowheads="1"/>
          </p:cNvSpPr>
          <p:nvPr/>
        </p:nvSpPr>
        <p:spPr bwMode="auto">
          <a:xfrm>
            <a:off x="885825" y="4800600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Symbol" pitchFamily="18" charset="2"/>
              </a:rPr>
              <a:t>¥</a:t>
            </a:r>
          </a:p>
        </p:txBody>
      </p:sp>
      <p:sp>
        <p:nvSpPr>
          <p:cNvPr id="147556" name="Text Box 100"/>
          <p:cNvSpPr txBox="1">
            <a:spLocks noChangeArrowheads="1"/>
          </p:cNvSpPr>
          <p:nvPr/>
        </p:nvSpPr>
        <p:spPr bwMode="auto">
          <a:xfrm>
            <a:off x="1524000" y="4802188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solidFill>
                  <a:schemeClr val="bg1"/>
                </a:solidFill>
                <a:latin typeface="Symbol" pitchFamily="18" charset="2"/>
              </a:rPr>
              <a:t>1</a:t>
            </a:r>
            <a:endParaRPr lang="en-US" sz="20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47557" name="Text Box 101"/>
          <p:cNvSpPr txBox="1">
            <a:spLocks noChangeArrowheads="1"/>
          </p:cNvSpPr>
          <p:nvPr/>
        </p:nvSpPr>
        <p:spPr bwMode="auto">
          <a:xfrm>
            <a:off x="2133600" y="4802188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latin typeface="Symbol" pitchFamily="18" charset="2"/>
              </a:rPr>
              <a:t>2</a:t>
            </a:r>
            <a:endParaRPr lang="en-US" sz="2000">
              <a:latin typeface="Symbol" pitchFamily="18" charset="2"/>
            </a:endParaRPr>
          </a:p>
        </p:txBody>
      </p:sp>
      <p:sp>
        <p:nvSpPr>
          <p:cNvPr id="147558" name="Text Box 102"/>
          <p:cNvSpPr txBox="1">
            <a:spLocks noChangeArrowheads="1"/>
          </p:cNvSpPr>
          <p:nvPr/>
        </p:nvSpPr>
        <p:spPr bwMode="auto">
          <a:xfrm>
            <a:off x="2743200" y="4802188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Symbol" pitchFamily="18" charset="2"/>
              </a:rPr>
              <a:t>¥</a:t>
            </a:r>
          </a:p>
        </p:txBody>
      </p:sp>
      <p:sp>
        <p:nvSpPr>
          <p:cNvPr id="147559" name="Text Box 103"/>
          <p:cNvSpPr txBox="1">
            <a:spLocks noChangeArrowheads="1"/>
          </p:cNvSpPr>
          <p:nvPr/>
        </p:nvSpPr>
        <p:spPr bwMode="auto">
          <a:xfrm>
            <a:off x="914400" y="38100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r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7560" name="Text Box 104"/>
          <p:cNvSpPr txBox="1">
            <a:spLocks noChangeArrowheads="1"/>
          </p:cNvSpPr>
          <p:nvPr/>
        </p:nvSpPr>
        <p:spPr bwMode="auto">
          <a:xfrm>
            <a:off x="1538288" y="38100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s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7561" name="Oval 105"/>
          <p:cNvSpPr>
            <a:spLocks noChangeArrowheads="1"/>
          </p:cNvSpPr>
          <p:nvPr/>
        </p:nvSpPr>
        <p:spPr bwMode="auto">
          <a:xfrm>
            <a:off x="2757488" y="4181475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562" name="Text Box 106"/>
          <p:cNvSpPr txBox="1">
            <a:spLocks noChangeArrowheads="1"/>
          </p:cNvSpPr>
          <p:nvPr/>
        </p:nvSpPr>
        <p:spPr bwMode="auto">
          <a:xfrm>
            <a:off x="2757488" y="38100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u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7563" name="Text Box 107"/>
          <p:cNvSpPr txBox="1">
            <a:spLocks noChangeArrowheads="1"/>
          </p:cNvSpPr>
          <p:nvPr/>
        </p:nvSpPr>
        <p:spPr bwMode="auto">
          <a:xfrm>
            <a:off x="2724150" y="4114800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Symbol" pitchFamily="18" charset="2"/>
              </a:rPr>
              <a:t>¥</a:t>
            </a:r>
          </a:p>
        </p:txBody>
      </p:sp>
      <p:sp>
        <p:nvSpPr>
          <p:cNvPr id="147564" name="Text Box 108"/>
          <p:cNvSpPr txBox="1">
            <a:spLocks noChangeArrowheads="1"/>
          </p:cNvSpPr>
          <p:nvPr/>
        </p:nvSpPr>
        <p:spPr bwMode="auto">
          <a:xfrm>
            <a:off x="2147888" y="38100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t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7565" name="Text Box 109"/>
          <p:cNvSpPr txBox="1">
            <a:spLocks noChangeArrowheads="1"/>
          </p:cNvSpPr>
          <p:nvPr/>
        </p:nvSpPr>
        <p:spPr bwMode="auto">
          <a:xfrm>
            <a:off x="2114550" y="4114800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latin typeface="Symbol" pitchFamily="18" charset="2"/>
              </a:rPr>
              <a:t>2</a:t>
            </a:r>
            <a:endParaRPr lang="en-US" sz="2000">
              <a:latin typeface="Symbol" pitchFamily="18" charset="2"/>
            </a:endParaRPr>
          </a:p>
        </p:txBody>
      </p:sp>
      <p:sp>
        <p:nvSpPr>
          <p:cNvPr id="147566" name="Text Box 110"/>
          <p:cNvSpPr txBox="1">
            <a:spLocks noChangeArrowheads="1"/>
          </p:cNvSpPr>
          <p:nvPr/>
        </p:nvSpPr>
        <p:spPr bwMode="auto">
          <a:xfrm>
            <a:off x="1524000" y="51816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w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7567" name="Oval 111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568" name="Text Box 112"/>
          <p:cNvSpPr txBox="1">
            <a:spLocks noChangeArrowheads="1"/>
          </p:cNvSpPr>
          <p:nvPr/>
        </p:nvSpPr>
        <p:spPr bwMode="auto">
          <a:xfrm>
            <a:off x="914400" y="51816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v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7569" name="Oval 113"/>
          <p:cNvSpPr>
            <a:spLocks noChangeArrowheads="1"/>
          </p:cNvSpPr>
          <p:nvPr/>
        </p:nvSpPr>
        <p:spPr bwMode="auto">
          <a:xfrm>
            <a:off x="2757488" y="48768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570" name="Text Box 114"/>
          <p:cNvSpPr txBox="1">
            <a:spLocks noChangeArrowheads="1"/>
          </p:cNvSpPr>
          <p:nvPr/>
        </p:nvSpPr>
        <p:spPr bwMode="auto">
          <a:xfrm>
            <a:off x="2743200" y="51816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y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7571" name="Text Box 115"/>
          <p:cNvSpPr txBox="1">
            <a:spLocks noChangeArrowheads="1"/>
          </p:cNvSpPr>
          <p:nvPr/>
        </p:nvSpPr>
        <p:spPr bwMode="auto">
          <a:xfrm>
            <a:off x="2133600" y="51816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x</a:t>
            </a:r>
            <a:endParaRPr lang="en-US" sz="1800">
              <a:latin typeface="Times New Roman" pitchFamily="18" charset="0"/>
            </a:endParaRPr>
          </a:p>
        </p:txBody>
      </p:sp>
      <p:cxnSp>
        <p:nvCxnSpPr>
          <p:cNvPr id="147572" name="AutoShape 116"/>
          <p:cNvCxnSpPr>
            <a:cxnSpLocks noChangeShapeType="1"/>
            <a:stCxn id="147567" idx="0"/>
            <a:endCxn id="147550" idx="4"/>
          </p:cNvCxnSpPr>
          <p:nvPr/>
        </p:nvCxnSpPr>
        <p:spPr bwMode="auto">
          <a:xfrm flipV="1">
            <a:off x="1066800" y="4495800"/>
            <a:ext cx="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7573" name="AutoShape 117"/>
          <p:cNvCxnSpPr>
            <a:cxnSpLocks noChangeShapeType="1"/>
            <a:stCxn id="147549" idx="0"/>
            <a:endCxn id="147551" idx="4"/>
          </p:cNvCxnSpPr>
          <p:nvPr/>
        </p:nvCxnSpPr>
        <p:spPr bwMode="auto">
          <a:xfrm flipV="1">
            <a:off x="1690688" y="4495800"/>
            <a:ext cx="0" cy="38100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7574" name="AutoShape 118"/>
          <p:cNvCxnSpPr>
            <a:cxnSpLocks noChangeShapeType="1"/>
            <a:stCxn id="147548" idx="0"/>
            <a:endCxn id="147552" idx="4"/>
          </p:cNvCxnSpPr>
          <p:nvPr/>
        </p:nvCxnSpPr>
        <p:spPr bwMode="auto">
          <a:xfrm flipV="1">
            <a:off x="2300288" y="4478338"/>
            <a:ext cx="0" cy="398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7575" name="AutoShape 119"/>
          <p:cNvCxnSpPr>
            <a:cxnSpLocks noChangeShapeType="1"/>
            <a:stCxn id="147569" idx="0"/>
            <a:endCxn id="147561" idx="4"/>
          </p:cNvCxnSpPr>
          <p:nvPr/>
        </p:nvCxnSpPr>
        <p:spPr bwMode="auto">
          <a:xfrm flipV="1">
            <a:off x="2909888" y="4486275"/>
            <a:ext cx="0" cy="390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7576" name="AutoShape 120"/>
          <p:cNvCxnSpPr>
            <a:cxnSpLocks noChangeShapeType="1"/>
            <a:stCxn id="147550" idx="6"/>
            <a:endCxn id="147551" idx="2"/>
          </p:cNvCxnSpPr>
          <p:nvPr/>
        </p:nvCxnSpPr>
        <p:spPr bwMode="auto">
          <a:xfrm>
            <a:off x="1219200" y="4343400"/>
            <a:ext cx="319088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7577" name="AutoShape 121"/>
          <p:cNvCxnSpPr>
            <a:cxnSpLocks noChangeShapeType="1"/>
            <a:stCxn id="147549" idx="6"/>
            <a:endCxn id="147548" idx="2"/>
          </p:cNvCxnSpPr>
          <p:nvPr/>
        </p:nvCxnSpPr>
        <p:spPr bwMode="auto">
          <a:xfrm>
            <a:off x="1843088" y="50292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7578" name="AutoShape 122"/>
          <p:cNvCxnSpPr>
            <a:cxnSpLocks noChangeShapeType="1"/>
            <a:stCxn id="147548" idx="6"/>
            <a:endCxn id="147569" idx="2"/>
          </p:cNvCxnSpPr>
          <p:nvPr/>
        </p:nvCxnSpPr>
        <p:spPr bwMode="auto">
          <a:xfrm>
            <a:off x="2452688" y="5029200"/>
            <a:ext cx="304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7579" name="AutoShape 123"/>
          <p:cNvCxnSpPr>
            <a:cxnSpLocks noChangeShapeType="1"/>
            <a:stCxn id="147552" idx="6"/>
            <a:endCxn id="147561" idx="2"/>
          </p:cNvCxnSpPr>
          <p:nvPr/>
        </p:nvCxnSpPr>
        <p:spPr bwMode="auto">
          <a:xfrm>
            <a:off x="2452688" y="4330700"/>
            <a:ext cx="304800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7580" name="AutoShape 124"/>
          <p:cNvCxnSpPr>
            <a:cxnSpLocks noChangeShapeType="1"/>
            <a:stCxn id="147552" idx="3"/>
            <a:endCxn id="147549" idx="7"/>
          </p:cNvCxnSpPr>
          <p:nvPr/>
        </p:nvCxnSpPr>
        <p:spPr bwMode="auto">
          <a:xfrm flipH="1">
            <a:off x="1798638" y="4435475"/>
            <a:ext cx="393700" cy="485775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sp>
        <p:nvSpPr>
          <p:cNvPr id="147581" name="Rectangle 125"/>
          <p:cNvSpPr>
            <a:spLocks noChangeArrowheads="1"/>
          </p:cNvSpPr>
          <p:nvPr/>
        </p:nvSpPr>
        <p:spPr bwMode="auto">
          <a:xfrm>
            <a:off x="3898900" y="4852988"/>
            <a:ext cx="393700" cy="395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2</a:t>
            </a:r>
            <a:endParaRPr lang="en-US" sz="2800"/>
          </a:p>
        </p:txBody>
      </p:sp>
      <p:sp>
        <p:nvSpPr>
          <p:cNvPr id="147582" name="Rectangle 126"/>
          <p:cNvSpPr>
            <a:spLocks noChangeArrowheads="1"/>
          </p:cNvSpPr>
          <p:nvPr/>
        </p:nvSpPr>
        <p:spPr bwMode="auto">
          <a:xfrm>
            <a:off x="3898900" y="4457700"/>
            <a:ext cx="393700" cy="395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t</a:t>
            </a:r>
            <a:endParaRPr lang="en-US" sz="2800"/>
          </a:p>
        </p:txBody>
      </p:sp>
      <p:sp>
        <p:nvSpPr>
          <p:cNvPr id="147583" name="Rectangle 127"/>
          <p:cNvSpPr>
            <a:spLocks noChangeArrowheads="1"/>
          </p:cNvSpPr>
          <p:nvPr/>
        </p:nvSpPr>
        <p:spPr bwMode="auto">
          <a:xfrm>
            <a:off x="3505200" y="4852988"/>
            <a:ext cx="393700" cy="395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1</a:t>
            </a:r>
            <a:endParaRPr lang="en-US" sz="2800"/>
          </a:p>
        </p:txBody>
      </p:sp>
      <p:sp>
        <p:nvSpPr>
          <p:cNvPr id="147584" name="Rectangle 128"/>
          <p:cNvSpPr>
            <a:spLocks noChangeArrowheads="1"/>
          </p:cNvSpPr>
          <p:nvPr/>
        </p:nvSpPr>
        <p:spPr bwMode="auto">
          <a:xfrm>
            <a:off x="3505200" y="4457700"/>
            <a:ext cx="393700" cy="395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r</a:t>
            </a:r>
            <a:endParaRPr lang="en-US" sz="2800"/>
          </a:p>
        </p:txBody>
      </p:sp>
      <p:sp>
        <p:nvSpPr>
          <p:cNvPr id="147585" name="Rectangle 129"/>
          <p:cNvSpPr>
            <a:spLocks noChangeArrowheads="1"/>
          </p:cNvSpPr>
          <p:nvPr/>
        </p:nvSpPr>
        <p:spPr bwMode="auto">
          <a:xfrm>
            <a:off x="4292600" y="4852988"/>
            <a:ext cx="393700" cy="395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2</a:t>
            </a:r>
            <a:endParaRPr lang="en-US" sz="2800"/>
          </a:p>
        </p:txBody>
      </p:sp>
      <p:sp>
        <p:nvSpPr>
          <p:cNvPr id="147586" name="Rectangle 130"/>
          <p:cNvSpPr>
            <a:spLocks noChangeArrowheads="1"/>
          </p:cNvSpPr>
          <p:nvPr/>
        </p:nvSpPr>
        <p:spPr bwMode="auto">
          <a:xfrm>
            <a:off x="4292600" y="4457700"/>
            <a:ext cx="393700" cy="395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x</a:t>
            </a:r>
            <a:endParaRPr lang="en-US" sz="2800"/>
          </a:p>
        </p:txBody>
      </p:sp>
      <p:sp>
        <p:nvSpPr>
          <p:cNvPr id="147587" name="Line 131"/>
          <p:cNvSpPr>
            <a:spLocks noChangeShapeType="1"/>
          </p:cNvSpPr>
          <p:nvPr/>
        </p:nvSpPr>
        <p:spPr bwMode="auto">
          <a:xfrm>
            <a:off x="3505200" y="4457700"/>
            <a:ext cx="11811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7588" name="Line 132"/>
          <p:cNvSpPr>
            <a:spLocks noChangeShapeType="1"/>
          </p:cNvSpPr>
          <p:nvPr/>
        </p:nvSpPr>
        <p:spPr bwMode="auto">
          <a:xfrm>
            <a:off x="3505200" y="5248275"/>
            <a:ext cx="1181100" cy="0"/>
          </a:xfrm>
          <a:prstGeom prst="line">
            <a:avLst/>
          </a:prstGeom>
          <a:noFill/>
          <a:ln w="12700" cap="sq">
            <a:noFill/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7589" name="Line 133"/>
          <p:cNvSpPr>
            <a:spLocks noChangeShapeType="1"/>
          </p:cNvSpPr>
          <p:nvPr/>
        </p:nvSpPr>
        <p:spPr bwMode="auto">
          <a:xfrm>
            <a:off x="3505200" y="4457700"/>
            <a:ext cx="0" cy="3952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7590" name="Line 134"/>
          <p:cNvSpPr>
            <a:spLocks noChangeShapeType="1"/>
          </p:cNvSpPr>
          <p:nvPr/>
        </p:nvSpPr>
        <p:spPr bwMode="auto">
          <a:xfrm>
            <a:off x="4686300" y="4457700"/>
            <a:ext cx="0" cy="3952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7591" name="Line 135"/>
          <p:cNvSpPr>
            <a:spLocks noChangeShapeType="1"/>
          </p:cNvSpPr>
          <p:nvPr/>
        </p:nvSpPr>
        <p:spPr bwMode="auto">
          <a:xfrm>
            <a:off x="3505200" y="4852988"/>
            <a:ext cx="11811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47592" name="Line 136"/>
          <p:cNvSpPr>
            <a:spLocks noChangeShapeType="1"/>
          </p:cNvSpPr>
          <p:nvPr/>
        </p:nvSpPr>
        <p:spPr bwMode="auto">
          <a:xfrm>
            <a:off x="3505200" y="4852988"/>
            <a:ext cx="0" cy="395287"/>
          </a:xfrm>
          <a:prstGeom prst="line">
            <a:avLst/>
          </a:prstGeom>
          <a:noFill/>
          <a:ln w="12700" cap="sq">
            <a:noFill/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7593" name="Line 137"/>
          <p:cNvSpPr>
            <a:spLocks noChangeShapeType="1"/>
          </p:cNvSpPr>
          <p:nvPr/>
        </p:nvSpPr>
        <p:spPr bwMode="auto">
          <a:xfrm>
            <a:off x="4686300" y="4852988"/>
            <a:ext cx="0" cy="395287"/>
          </a:xfrm>
          <a:prstGeom prst="line">
            <a:avLst/>
          </a:prstGeom>
          <a:noFill/>
          <a:ln w="12700" cap="sq">
            <a:noFill/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7594" name="Line 138"/>
          <p:cNvSpPr>
            <a:spLocks noChangeShapeType="1"/>
          </p:cNvSpPr>
          <p:nvPr/>
        </p:nvSpPr>
        <p:spPr bwMode="auto">
          <a:xfrm>
            <a:off x="3898900" y="4457700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47595" name="Line 139"/>
          <p:cNvSpPr>
            <a:spLocks noChangeShapeType="1"/>
          </p:cNvSpPr>
          <p:nvPr/>
        </p:nvSpPr>
        <p:spPr bwMode="auto">
          <a:xfrm>
            <a:off x="4292600" y="4457700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47596" name="Text Box 140"/>
          <p:cNvSpPr txBox="1">
            <a:spLocks noChangeArrowheads="1"/>
          </p:cNvSpPr>
          <p:nvPr/>
        </p:nvSpPr>
        <p:spPr bwMode="auto">
          <a:xfrm>
            <a:off x="3138488" y="44196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b="1">
                <a:latin typeface="Times New Roman" pitchFamily="18" charset="0"/>
              </a:rPr>
              <a:t>Q</a:t>
            </a:r>
            <a:endParaRPr lang="en-US" b="1">
              <a:latin typeface="Times New Roman" pitchFamily="18" charset="0"/>
            </a:endParaRPr>
          </a:p>
        </p:txBody>
      </p:sp>
      <p:sp>
        <p:nvSpPr>
          <p:cNvPr id="147597" name="Oval 141"/>
          <p:cNvSpPr>
            <a:spLocks noChangeArrowheads="1"/>
          </p:cNvSpPr>
          <p:nvPr/>
        </p:nvSpPr>
        <p:spPr bwMode="auto">
          <a:xfrm>
            <a:off x="5029200" y="4800600"/>
            <a:ext cx="3048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598" name="Oval 142"/>
          <p:cNvSpPr>
            <a:spLocks noChangeArrowheads="1"/>
          </p:cNvSpPr>
          <p:nvPr/>
        </p:nvSpPr>
        <p:spPr bwMode="auto">
          <a:xfrm>
            <a:off x="6262688" y="4800600"/>
            <a:ext cx="3048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599" name="Oval 143"/>
          <p:cNvSpPr>
            <a:spLocks noChangeArrowheads="1"/>
          </p:cNvSpPr>
          <p:nvPr/>
        </p:nvSpPr>
        <p:spPr bwMode="auto">
          <a:xfrm>
            <a:off x="5653088" y="4800600"/>
            <a:ext cx="3048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600" name="Oval 144"/>
          <p:cNvSpPr>
            <a:spLocks noChangeArrowheads="1"/>
          </p:cNvSpPr>
          <p:nvPr/>
        </p:nvSpPr>
        <p:spPr bwMode="auto">
          <a:xfrm>
            <a:off x="5029200" y="4114800"/>
            <a:ext cx="3048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601" name="Oval 145"/>
          <p:cNvSpPr>
            <a:spLocks noChangeArrowheads="1"/>
          </p:cNvSpPr>
          <p:nvPr/>
        </p:nvSpPr>
        <p:spPr bwMode="auto">
          <a:xfrm>
            <a:off x="5653088" y="4114800"/>
            <a:ext cx="3048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602" name="Oval 146"/>
          <p:cNvSpPr>
            <a:spLocks noChangeArrowheads="1"/>
          </p:cNvSpPr>
          <p:nvPr/>
        </p:nvSpPr>
        <p:spPr bwMode="auto">
          <a:xfrm>
            <a:off x="6262688" y="4105275"/>
            <a:ext cx="304800" cy="296863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603" name="Text Box 147"/>
          <p:cNvSpPr txBox="1">
            <a:spLocks noChangeArrowheads="1"/>
          </p:cNvSpPr>
          <p:nvPr/>
        </p:nvSpPr>
        <p:spPr bwMode="auto">
          <a:xfrm>
            <a:off x="5653088" y="4038600"/>
            <a:ext cx="3921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solidFill>
                  <a:schemeClr val="bg1"/>
                </a:solidFill>
                <a:latin typeface="Symbol" pitchFamily="18" charset="2"/>
              </a:rPr>
              <a:t>0</a:t>
            </a:r>
            <a:endParaRPr lang="en-US" sz="20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47604" name="Text Box 148"/>
          <p:cNvSpPr txBox="1">
            <a:spLocks noChangeArrowheads="1"/>
          </p:cNvSpPr>
          <p:nvPr/>
        </p:nvSpPr>
        <p:spPr bwMode="auto">
          <a:xfrm>
            <a:off x="5014913" y="4040188"/>
            <a:ext cx="3921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solidFill>
                  <a:schemeClr val="bg1"/>
                </a:solidFill>
                <a:latin typeface="Symbol" pitchFamily="18" charset="2"/>
              </a:rPr>
              <a:t>1</a:t>
            </a:r>
            <a:endParaRPr lang="en-US" sz="20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47605" name="Text Box 149"/>
          <p:cNvSpPr txBox="1">
            <a:spLocks noChangeArrowheads="1"/>
          </p:cNvSpPr>
          <p:nvPr/>
        </p:nvSpPr>
        <p:spPr bwMode="auto">
          <a:xfrm>
            <a:off x="5000625" y="4724400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latin typeface="Symbol" pitchFamily="18" charset="2"/>
              </a:rPr>
              <a:t>2</a:t>
            </a:r>
            <a:endParaRPr lang="en-US" sz="2000">
              <a:latin typeface="Symbol" pitchFamily="18" charset="2"/>
            </a:endParaRPr>
          </a:p>
        </p:txBody>
      </p:sp>
      <p:sp>
        <p:nvSpPr>
          <p:cNvPr id="147606" name="Text Box 150"/>
          <p:cNvSpPr txBox="1">
            <a:spLocks noChangeArrowheads="1"/>
          </p:cNvSpPr>
          <p:nvPr/>
        </p:nvSpPr>
        <p:spPr bwMode="auto">
          <a:xfrm>
            <a:off x="5638800" y="4725988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solidFill>
                  <a:schemeClr val="bg1"/>
                </a:solidFill>
                <a:latin typeface="Symbol" pitchFamily="18" charset="2"/>
              </a:rPr>
              <a:t>1</a:t>
            </a:r>
            <a:endParaRPr lang="en-US" sz="20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47607" name="Text Box 151"/>
          <p:cNvSpPr txBox="1">
            <a:spLocks noChangeArrowheads="1"/>
          </p:cNvSpPr>
          <p:nvPr/>
        </p:nvSpPr>
        <p:spPr bwMode="auto">
          <a:xfrm>
            <a:off x="6248400" y="4725988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latin typeface="Symbol" pitchFamily="18" charset="2"/>
              </a:rPr>
              <a:t>2</a:t>
            </a:r>
            <a:endParaRPr lang="en-US" sz="2000">
              <a:latin typeface="Symbol" pitchFamily="18" charset="2"/>
            </a:endParaRPr>
          </a:p>
        </p:txBody>
      </p:sp>
      <p:sp>
        <p:nvSpPr>
          <p:cNvPr id="147608" name="Text Box 152"/>
          <p:cNvSpPr txBox="1">
            <a:spLocks noChangeArrowheads="1"/>
          </p:cNvSpPr>
          <p:nvPr/>
        </p:nvSpPr>
        <p:spPr bwMode="auto">
          <a:xfrm>
            <a:off x="6858000" y="4725988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Symbol" pitchFamily="18" charset="2"/>
              </a:rPr>
              <a:t>¥</a:t>
            </a:r>
          </a:p>
        </p:txBody>
      </p:sp>
      <p:sp>
        <p:nvSpPr>
          <p:cNvPr id="147609" name="Text Box 153"/>
          <p:cNvSpPr txBox="1">
            <a:spLocks noChangeArrowheads="1"/>
          </p:cNvSpPr>
          <p:nvPr/>
        </p:nvSpPr>
        <p:spPr bwMode="auto">
          <a:xfrm>
            <a:off x="5029200" y="37338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r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7610" name="Text Box 154"/>
          <p:cNvSpPr txBox="1">
            <a:spLocks noChangeArrowheads="1"/>
          </p:cNvSpPr>
          <p:nvPr/>
        </p:nvSpPr>
        <p:spPr bwMode="auto">
          <a:xfrm>
            <a:off x="5653088" y="37338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s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7611" name="Oval 155"/>
          <p:cNvSpPr>
            <a:spLocks noChangeArrowheads="1"/>
          </p:cNvSpPr>
          <p:nvPr/>
        </p:nvSpPr>
        <p:spPr bwMode="auto">
          <a:xfrm>
            <a:off x="6872288" y="4105275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612" name="Text Box 156"/>
          <p:cNvSpPr txBox="1">
            <a:spLocks noChangeArrowheads="1"/>
          </p:cNvSpPr>
          <p:nvPr/>
        </p:nvSpPr>
        <p:spPr bwMode="auto">
          <a:xfrm>
            <a:off x="6872288" y="37338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u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7613" name="Text Box 157"/>
          <p:cNvSpPr txBox="1">
            <a:spLocks noChangeArrowheads="1"/>
          </p:cNvSpPr>
          <p:nvPr/>
        </p:nvSpPr>
        <p:spPr bwMode="auto">
          <a:xfrm>
            <a:off x="6838950" y="4038600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Symbol" pitchFamily="18" charset="2"/>
              </a:rPr>
              <a:t>¥</a:t>
            </a:r>
          </a:p>
        </p:txBody>
      </p:sp>
      <p:sp>
        <p:nvSpPr>
          <p:cNvPr id="147614" name="Text Box 158"/>
          <p:cNvSpPr txBox="1">
            <a:spLocks noChangeArrowheads="1"/>
          </p:cNvSpPr>
          <p:nvPr/>
        </p:nvSpPr>
        <p:spPr bwMode="auto">
          <a:xfrm>
            <a:off x="6262688" y="37338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t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7615" name="Text Box 159"/>
          <p:cNvSpPr txBox="1">
            <a:spLocks noChangeArrowheads="1"/>
          </p:cNvSpPr>
          <p:nvPr/>
        </p:nvSpPr>
        <p:spPr bwMode="auto">
          <a:xfrm>
            <a:off x="6229350" y="4038600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latin typeface="Symbol" pitchFamily="18" charset="2"/>
              </a:rPr>
              <a:t>2</a:t>
            </a:r>
            <a:endParaRPr lang="en-US" sz="2000">
              <a:latin typeface="Symbol" pitchFamily="18" charset="2"/>
            </a:endParaRPr>
          </a:p>
        </p:txBody>
      </p:sp>
      <p:sp>
        <p:nvSpPr>
          <p:cNvPr id="147616" name="Text Box 160"/>
          <p:cNvSpPr txBox="1">
            <a:spLocks noChangeArrowheads="1"/>
          </p:cNvSpPr>
          <p:nvPr/>
        </p:nvSpPr>
        <p:spPr bwMode="auto">
          <a:xfrm>
            <a:off x="5638800" y="51054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w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7617" name="Text Box 161"/>
          <p:cNvSpPr txBox="1">
            <a:spLocks noChangeArrowheads="1"/>
          </p:cNvSpPr>
          <p:nvPr/>
        </p:nvSpPr>
        <p:spPr bwMode="auto">
          <a:xfrm>
            <a:off x="5029200" y="51054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v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7618" name="Oval 162"/>
          <p:cNvSpPr>
            <a:spLocks noChangeArrowheads="1"/>
          </p:cNvSpPr>
          <p:nvPr/>
        </p:nvSpPr>
        <p:spPr bwMode="auto">
          <a:xfrm>
            <a:off x="6872288" y="48006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7619" name="Text Box 163"/>
          <p:cNvSpPr txBox="1">
            <a:spLocks noChangeArrowheads="1"/>
          </p:cNvSpPr>
          <p:nvPr/>
        </p:nvSpPr>
        <p:spPr bwMode="auto">
          <a:xfrm>
            <a:off x="6858000" y="51054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y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7620" name="Text Box 164"/>
          <p:cNvSpPr txBox="1">
            <a:spLocks noChangeArrowheads="1"/>
          </p:cNvSpPr>
          <p:nvPr/>
        </p:nvSpPr>
        <p:spPr bwMode="auto">
          <a:xfrm>
            <a:off x="6248400" y="51054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x</a:t>
            </a:r>
            <a:endParaRPr lang="en-US" sz="1800">
              <a:latin typeface="Times New Roman" pitchFamily="18" charset="0"/>
            </a:endParaRPr>
          </a:p>
        </p:txBody>
      </p:sp>
      <p:cxnSp>
        <p:nvCxnSpPr>
          <p:cNvPr id="147621" name="AutoShape 165"/>
          <p:cNvCxnSpPr>
            <a:cxnSpLocks noChangeShapeType="1"/>
            <a:stCxn id="147597" idx="0"/>
            <a:endCxn id="147600" idx="4"/>
          </p:cNvCxnSpPr>
          <p:nvPr/>
        </p:nvCxnSpPr>
        <p:spPr bwMode="auto">
          <a:xfrm flipV="1">
            <a:off x="5181600" y="4419600"/>
            <a:ext cx="0" cy="38100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7622" name="AutoShape 166"/>
          <p:cNvCxnSpPr>
            <a:cxnSpLocks noChangeShapeType="1"/>
            <a:stCxn id="147599" idx="0"/>
            <a:endCxn id="147601" idx="4"/>
          </p:cNvCxnSpPr>
          <p:nvPr/>
        </p:nvCxnSpPr>
        <p:spPr bwMode="auto">
          <a:xfrm flipV="1">
            <a:off x="5805488" y="4419600"/>
            <a:ext cx="0" cy="38100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7623" name="AutoShape 167"/>
          <p:cNvCxnSpPr>
            <a:cxnSpLocks noChangeShapeType="1"/>
            <a:stCxn id="147598" idx="0"/>
            <a:endCxn id="147602" idx="4"/>
          </p:cNvCxnSpPr>
          <p:nvPr/>
        </p:nvCxnSpPr>
        <p:spPr bwMode="auto">
          <a:xfrm flipV="1">
            <a:off x="6415088" y="4402138"/>
            <a:ext cx="0" cy="398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7624" name="AutoShape 168"/>
          <p:cNvCxnSpPr>
            <a:cxnSpLocks noChangeShapeType="1"/>
            <a:stCxn id="147618" idx="0"/>
            <a:endCxn id="147611" idx="4"/>
          </p:cNvCxnSpPr>
          <p:nvPr/>
        </p:nvCxnSpPr>
        <p:spPr bwMode="auto">
          <a:xfrm flipV="1">
            <a:off x="7024688" y="4410075"/>
            <a:ext cx="0" cy="390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7625" name="AutoShape 169"/>
          <p:cNvCxnSpPr>
            <a:cxnSpLocks noChangeShapeType="1"/>
            <a:stCxn id="147600" idx="6"/>
            <a:endCxn id="147601" idx="2"/>
          </p:cNvCxnSpPr>
          <p:nvPr/>
        </p:nvCxnSpPr>
        <p:spPr bwMode="auto">
          <a:xfrm>
            <a:off x="5334000" y="4267200"/>
            <a:ext cx="319088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7626" name="AutoShape 170"/>
          <p:cNvCxnSpPr>
            <a:cxnSpLocks noChangeShapeType="1"/>
            <a:stCxn id="147599" idx="6"/>
            <a:endCxn id="147598" idx="2"/>
          </p:cNvCxnSpPr>
          <p:nvPr/>
        </p:nvCxnSpPr>
        <p:spPr bwMode="auto">
          <a:xfrm>
            <a:off x="5957888" y="49530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7627" name="AutoShape 171"/>
          <p:cNvCxnSpPr>
            <a:cxnSpLocks noChangeShapeType="1"/>
            <a:stCxn id="147598" idx="6"/>
            <a:endCxn id="147618" idx="2"/>
          </p:cNvCxnSpPr>
          <p:nvPr/>
        </p:nvCxnSpPr>
        <p:spPr bwMode="auto">
          <a:xfrm>
            <a:off x="6567488" y="4953000"/>
            <a:ext cx="304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7628" name="AutoShape 172"/>
          <p:cNvCxnSpPr>
            <a:cxnSpLocks noChangeShapeType="1"/>
            <a:stCxn id="147602" idx="6"/>
            <a:endCxn id="147611" idx="2"/>
          </p:cNvCxnSpPr>
          <p:nvPr/>
        </p:nvCxnSpPr>
        <p:spPr bwMode="auto">
          <a:xfrm>
            <a:off x="6567488" y="4254500"/>
            <a:ext cx="304800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7629" name="AutoShape 173"/>
          <p:cNvCxnSpPr>
            <a:cxnSpLocks noChangeShapeType="1"/>
            <a:stCxn id="147602" idx="3"/>
            <a:endCxn id="147599" idx="7"/>
          </p:cNvCxnSpPr>
          <p:nvPr/>
        </p:nvCxnSpPr>
        <p:spPr bwMode="auto">
          <a:xfrm flipH="1">
            <a:off x="5913438" y="4359275"/>
            <a:ext cx="393700" cy="485775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sp>
        <p:nvSpPr>
          <p:cNvPr id="147630" name="Rectangle 174"/>
          <p:cNvSpPr>
            <a:spLocks noChangeArrowheads="1"/>
          </p:cNvSpPr>
          <p:nvPr/>
        </p:nvSpPr>
        <p:spPr bwMode="auto">
          <a:xfrm>
            <a:off x="8013700" y="4776788"/>
            <a:ext cx="393700" cy="395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2</a:t>
            </a:r>
            <a:endParaRPr lang="en-US" sz="2800"/>
          </a:p>
        </p:txBody>
      </p:sp>
      <p:sp>
        <p:nvSpPr>
          <p:cNvPr id="147631" name="Rectangle 175"/>
          <p:cNvSpPr>
            <a:spLocks noChangeArrowheads="1"/>
          </p:cNvSpPr>
          <p:nvPr/>
        </p:nvSpPr>
        <p:spPr bwMode="auto">
          <a:xfrm>
            <a:off x="8013700" y="4381500"/>
            <a:ext cx="393700" cy="395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x</a:t>
            </a:r>
            <a:endParaRPr lang="en-US" sz="2800"/>
          </a:p>
        </p:txBody>
      </p:sp>
      <p:sp>
        <p:nvSpPr>
          <p:cNvPr id="147632" name="Rectangle 176"/>
          <p:cNvSpPr>
            <a:spLocks noChangeArrowheads="1"/>
          </p:cNvSpPr>
          <p:nvPr/>
        </p:nvSpPr>
        <p:spPr bwMode="auto">
          <a:xfrm>
            <a:off x="7620000" y="4776788"/>
            <a:ext cx="393700" cy="395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2</a:t>
            </a:r>
            <a:endParaRPr lang="en-US" sz="2800"/>
          </a:p>
        </p:txBody>
      </p:sp>
      <p:sp>
        <p:nvSpPr>
          <p:cNvPr id="147633" name="Rectangle 177"/>
          <p:cNvSpPr>
            <a:spLocks noChangeArrowheads="1"/>
          </p:cNvSpPr>
          <p:nvPr/>
        </p:nvSpPr>
        <p:spPr bwMode="auto">
          <a:xfrm>
            <a:off x="7620000" y="4381500"/>
            <a:ext cx="393700" cy="395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t</a:t>
            </a:r>
            <a:endParaRPr lang="en-US" sz="2800"/>
          </a:p>
        </p:txBody>
      </p:sp>
      <p:sp>
        <p:nvSpPr>
          <p:cNvPr id="147634" name="Rectangle 178"/>
          <p:cNvSpPr>
            <a:spLocks noChangeArrowheads="1"/>
          </p:cNvSpPr>
          <p:nvPr/>
        </p:nvSpPr>
        <p:spPr bwMode="auto">
          <a:xfrm>
            <a:off x="8407400" y="4776788"/>
            <a:ext cx="393700" cy="395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2</a:t>
            </a:r>
            <a:endParaRPr lang="en-US" sz="2800"/>
          </a:p>
        </p:txBody>
      </p:sp>
      <p:sp>
        <p:nvSpPr>
          <p:cNvPr id="147635" name="Rectangle 179"/>
          <p:cNvSpPr>
            <a:spLocks noChangeArrowheads="1"/>
          </p:cNvSpPr>
          <p:nvPr/>
        </p:nvSpPr>
        <p:spPr bwMode="auto">
          <a:xfrm>
            <a:off x="8407400" y="4381500"/>
            <a:ext cx="393700" cy="395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v</a:t>
            </a:r>
            <a:endParaRPr lang="en-US" sz="2800"/>
          </a:p>
        </p:txBody>
      </p:sp>
      <p:sp>
        <p:nvSpPr>
          <p:cNvPr id="147636" name="Line 180"/>
          <p:cNvSpPr>
            <a:spLocks noChangeShapeType="1"/>
          </p:cNvSpPr>
          <p:nvPr/>
        </p:nvSpPr>
        <p:spPr bwMode="auto">
          <a:xfrm>
            <a:off x="7620000" y="4381500"/>
            <a:ext cx="11811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7637" name="Line 181"/>
          <p:cNvSpPr>
            <a:spLocks noChangeShapeType="1"/>
          </p:cNvSpPr>
          <p:nvPr/>
        </p:nvSpPr>
        <p:spPr bwMode="auto">
          <a:xfrm>
            <a:off x="7620000" y="5172075"/>
            <a:ext cx="1181100" cy="0"/>
          </a:xfrm>
          <a:prstGeom prst="line">
            <a:avLst/>
          </a:prstGeom>
          <a:noFill/>
          <a:ln w="12700" cap="sq">
            <a:noFill/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7638" name="Line 182"/>
          <p:cNvSpPr>
            <a:spLocks noChangeShapeType="1"/>
          </p:cNvSpPr>
          <p:nvPr/>
        </p:nvSpPr>
        <p:spPr bwMode="auto">
          <a:xfrm>
            <a:off x="7620000" y="4381500"/>
            <a:ext cx="0" cy="3952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7639" name="Line 183"/>
          <p:cNvSpPr>
            <a:spLocks noChangeShapeType="1"/>
          </p:cNvSpPr>
          <p:nvPr/>
        </p:nvSpPr>
        <p:spPr bwMode="auto">
          <a:xfrm>
            <a:off x="8801100" y="4381500"/>
            <a:ext cx="0" cy="3952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7640" name="Line 184"/>
          <p:cNvSpPr>
            <a:spLocks noChangeShapeType="1"/>
          </p:cNvSpPr>
          <p:nvPr/>
        </p:nvSpPr>
        <p:spPr bwMode="auto">
          <a:xfrm>
            <a:off x="7620000" y="4776788"/>
            <a:ext cx="11811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47641" name="Line 185"/>
          <p:cNvSpPr>
            <a:spLocks noChangeShapeType="1"/>
          </p:cNvSpPr>
          <p:nvPr/>
        </p:nvSpPr>
        <p:spPr bwMode="auto">
          <a:xfrm>
            <a:off x="7620000" y="4776788"/>
            <a:ext cx="0" cy="395287"/>
          </a:xfrm>
          <a:prstGeom prst="line">
            <a:avLst/>
          </a:prstGeom>
          <a:noFill/>
          <a:ln w="12700" cap="sq">
            <a:noFill/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7642" name="Line 186"/>
          <p:cNvSpPr>
            <a:spLocks noChangeShapeType="1"/>
          </p:cNvSpPr>
          <p:nvPr/>
        </p:nvSpPr>
        <p:spPr bwMode="auto">
          <a:xfrm>
            <a:off x="8801100" y="4776788"/>
            <a:ext cx="0" cy="395287"/>
          </a:xfrm>
          <a:prstGeom prst="line">
            <a:avLst/>
          </a:prstGeom>
          <a:noFill/>
          <a:ln w="12700" cap="sq">
            <a:noFill/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7643" name="Line 187"/>
          <p:cNvSpPr>
            <a:spLocks noChangeShapeType="1"/>
          </p:cNvSpPr>
          <p:nvPr/>
        </p:nvSpPr>
        <p:spPr bwMode="auto">
          <a:xfrm>
            <a:off x="8013700" y="4381500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47644" name="Line 188"/>
          <p:cNvSpPr>
            <a:spLocks noChangeShapeType="1"/>
          </p:cNvSpPr>
          <p:nvPr/>
        </p:nvSpPr>
        <p:spPr bwMode="auto">
          <a:xfrm>
            <a:off x="8407400" y="4381500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47645" name="Text Box 189"/>
          <p:cNvSpPr txBox="1">
            <a:spLocks noChangeArrowheads="1"/>
          </p:cNvSpPr>
          <p:nvPr/>
        </p:nvSpPr>
        <p:spPr bwMode="auto">
          <a:xfrm>
            <a:off x="7253288" y="4343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b="1">
                <a:latin typeface="Times New Roman" pitchFamily="18" charset="0"/>
              </a:rPr>
              <a:t>Q</a:t>
            </a:r>
            <a:endParaRPr lang="en-US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BFS Example</a:t>
            </a:r>
          </a:p>
        </p:txBody>
      </p:sp>
      <p:sp>
        <p:nvSpPr>
          <p:cNvPr id="148483" name="Oval 3"/>
          <p:cNvSpPr>
            <a:spLocks noChangeArrowheads="1"/>
          </p:cNvSpPr>
          <p:nvPr/>
        </p:nvSpPr>
        <p:spPr bwMode="auto">
          <a:xfrm>
            <a:off x="866775" y="2743200"/>
            <a:ext cx="3048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484" name="Oval 4"/>
          <p:cNvSpPr>
            <a:spLocks noChangeArrowheads="1"/>
          </p:cNvSpPr>
          <p:nvPr/>
        </p:nvSpPr>
        <p:spPr bwMode="auto">
          <a:xfrm>
            <a:off x="2100263" y="2743200"/>
            <a:ext cx="3048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485" name="Oval 5"/>
          <p:cNvSpPr>
            <a:spLocks noChangeArrowheads="1"/>
          </p:cNvSpPr>
          <p:nvPr/>
        </p:nvSpPr>
        <p:spPr bwMode="auto">
          <a:xfrm>
            <a:off x="1490663" y="2743200"/>
            <a:ext cx="3048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486" name="Oval 6"/>
          <p:cNvSpPr>
            <a:spLocks noChangeArrowheads="1"/>
          </p:cNvSpPr>
          <p:nvPr/>
        </p:nvSpPr>
        <p:spPr bwMode="auto">
          <a:xfrm>
            <a:off x="866775" y="2057400"/>
            <a:ext cx="3048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487" name="Oval 7"/>
          <p:cNvSpPr>
            <a:spLocks noChangeArrowheads="1"/>
          </p:cNvSpPr>
          <p:nvPr/>
        </p:nvSpPr>
        <p:spPr bwMode="auto">
          <a:xfrm>
            <a:off x="1490663" y="2057400"/>
            <a:ext cx="3048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488" name="Oval 8"/>
          <p:cNvSpPr>
            <a:spLocks noChangeArrowheads="1"/>
          </p:cNvSpPr>
          <p:nvPr/>
        </p:nvSpPr>
        <p:spPr bwMode="auto">
          <a:xfrm>
            <a:off x="2100263" y="2047875"/>
            <a:ext cx="304800" cy="2968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489" name="Text Box 9"/>
          <p:cNvSpPr txBox="1">
            <a:spLocks noChangeArrowheads="1"/>
          </p:cNvSpPr>
          <p:nvPr/>
        </p:nvSpPr>
        <p:spPr bwMode="auto">
          <a:xfrm>
            <a:off x="1490663" y="1981200"/>
            <a:ext cx="3921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solidFill>
                  <a:schemeClr val="bg1"/>
                </a:solidFill>
                <a:latin typeface="Symbol" pitchFamily="18" charset="2"/>
              </a:rPr>
              <a:t>0</a:t>
            </a:r>
            <a:endParaRPr lang="en-US" sz="20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852488" y="1982788"/>
            <a:ext cx="3921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solidFill>
                  <a:schemeClr val="bg1"/>
                </a:solidFill>
                <a:latin typeface="Symbol" pitchFamily="18" charset="2"/>
              </a:rPr>
              <a:t>1</a:t>
            </a:r>
            <a:endParaRPr lang="en-US" sz="20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48491" name="Text Box 11"/>
          <p:cNvSpPr txBox="1">
            <a:spLocks noChangeArrowheads="1"/>
          </p:cNvSpPr>
          <p:nvPr/>
        </p:nvSpPr>
        <p:spPr bwMode="auto">
          <a:xfrm>
            <a:off x="838200" y="2667000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latin typeface="Symbol" pitchFamily="18" charset="2"/>
              </a:rPr>
              <a:t>2</a:t>
            </a:r>
            <a:endParaRPr lang="en-US" sz="2000">
              <a:latin typeface="Symbol" pitchFamily="18" charset="2"/>
            </a:endParaRPr>
          </a:p>
        </p:txBody>
      </p:sp>
      <p:sp>
        <p:nvSpPr>
          <p:cNvPr id="148492" name="Text Box 12"/>
          <p:cNvSpPr txBox="1">
            <a:spLocks noChangeArrowheads="1"/>
          </p:cNvSpPr>
          <p:nvPr/>
        </p:nvSpPr>
        <p:spPr bwMode="auto">
          <a:xfrm>
            <a:off x="1476375" y="2668588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solidFill>
                  <a:schemeClr val="bg1"/>
                </a:solidFill>
                <a:latin typeface="Symbol" pitchFamily="18" charset="2"/>
              </a:rPr>
              <a:t>1</a:t>
            </a:r>
            <a:endParaRPr lang="en-US" sz="20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48493" name="Text Box 13"/>
          <p:cNvSpPr txBox="1">
            <a:spLocks noChangeArrowheads="1"/>
          </p:cNvSpPr>
          <p:nvPr/>
        </p:nvSpPr>
        <p:spPr bwMode="auto">
          <a:xfrm>
            <a:off x="2085975" y="2668588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latin typeface="Symbol" pitchFamily="18" charset="2"/>
              </a:rPr>
              <a:t>2</a:t>
            </a:r>
            <a:endParaRPr lang="en-US" sz="2000">
              <a:latin typeface="Symbol" pitchFamily="18" charset="2"/>
            </a:endParaRPr>
          </a:p>
        </p:txBody>
      </p:sp>
      <p:sp>
        <p:nvSpPr>
          <p:cNvPr id="148494" name="Text Box 14"/>
          <p:cNvSpPr txBox="1">
            <a:spLocks noChangeArrowheads="1"/>
          </p:cNvSpPr>
          <p:nvPr/>
        </p:nvSpPr>
        <p:spPr bwMode="auto">
          <a:xfrm>
            <a:off x="2695575" y="2668588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Symbol" pitchFamily="18" charset="2"/>
              </a:rPr>
              <a:t>¥</a:t>
            </a:r>
          </a:p>
        </p:txBody>
      </p:sp>
      <p:sp>
        <p:nvSpPr>
          <p:cNvPr id="148495" name="Text Box 15"/>
          <p:cNvSpPr txBox="1">
            <a:spLocks noChangeArrowheads="1"/>
          </p:cNvSpPr>
          <p:nvPr/>
        </p:nvSpPr>
        <p:spPr bwMode="auto">
          <a:xfrm>
            <a:off x="866775" y="16764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r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8496" name="Text Box 16"/>
          <p:cNvSpPr txBox="1">
            <a:spLocks noChangeArrowheads="1"/>
          </p:cNvSpPr>
          <p:nvPr/>
        </p:nvSpPr>
        <p:spPr bwMode="auto">
          <a:xfrm>
            <a:off x="1490663" y="16764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s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8497" name="Oval 17"/>
          <p:cNvSpPr>
            <a:spLocks noChangeArrowheads="1"/>
          </p:cNvSpPr>
          <p:nvPr/>
        </p:nvSpPr>
        <p:spPr bwMode="auto">
          <a:xfrm>
            <a:off x="2709863" y="2047875"/>
            <a:ext cx="3048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498" name="Text Box 18"/>
          <p:cNvSpPr txBox="1">
            <a:spLocks noChangeArrowheads="1"/>
          </p:cNvSpPr>
          <p:nvPr/>
        </p:nvSpPr>
        <p:spPr bwMode="auto">
          <a:xfrm>
            <a:off x="2709863" y="16764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u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8499" name="Text Box 19"/>
          <p:cNvSpPr txBox="1">
            <a:spLocks noChangeArrowheads="1"/>
          </p:cNvSpPr>
          <p:nvPr/>
        </p:nvSpPr>
        <p:spPr bwMode="auto">
          <a:xfrm>
            <a:off x="2676525" y="1981200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latin typeface="Symbol" pitchFamily="18" charset="2"/>
              </a:rPr>
              <a:t>3</a:t>
            </a:r>
            <a:endParaRPr lang="en-US" sz="2000">
              <a:latin typeface="Symbol" pitchFamily="18" charset="2"/>
            </a:endParaRPr>
          </a:p>
        </p:txBody>
      </p:sp>
      <p:sp>
        <p:nvSpPr>
          <p:cNvPr id="148500" name="Text Box 20"/>
          <p:cNvSpPr txBox="1">
            <a:spLocks noChangeArrowheads="1"/>
          </p:cNvSpPr>
          <p:nvPr/>
        </p:nvSpPr>
        <p:spPr bwMode="auto">
          <a:xfrm>
            <a:off x="2100263" y="16764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t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8501" name="Text Box 21"/>
          <p:cNvSpPr txBox="1">
            <a:spLocks noChangeArrowheads="1"/>
          </p:cNvSpPr>
          <p:nvPr/>
        </p:nvSpPr>
        <p:spPr bwMode="auto">
          <a:xfrm>
            <a:off x="2066925" y="1981200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solidFill>
                  <a:schemeClr val="bg1"/>
                </a:solidFill>
                <a:latin typeface="Symbol" pitchFamily="18" charset="2"/>
              </a:rPr>
              <a:t>2</a:t>
            </a:r>
            <a:endParaRPr lang="en-US" sz="20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48502" name="Text Box 22"/>
          <p:cNvSpPr txBox="1">
            <a:spLocks noChangeArrowheads="1"/>
          </p:cNvSpPr>
          <p:nvPr/>
        </p:nvSpPr>
        <p:spPr bwMode="auto">
          <a:xfrm>
            <a:off x="1476375" y="30480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w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8503" name="Text Box 23"/>
          <p:cNvSpPr txBox="1">
            <a:spLocks noChangeArrowheads="1"/>
          </p:cNvSpPr>
          <p:nvPr/>
        </p:nvSpPr>
        <p:spPr bwMode="auto">
          <a:xfrm>
            <a:off x="866775" y="30480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v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8504" name="Oval 24"/>
          <p:cNvSpPr>
            <a:spLocks noChangeArrowheads="1"/>
          </p:cNvSpPr>
          <p:nvPr/>
        </p:nvSpPr>
        <p:spPr bwMode="auto">
          <a:xfrm>
            <a:off x="2709863" y="27432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505" name="Text Box 25"/>
          <p:cNvSpPr txBox="1">
            <a:spLocks noChangeArrowheads="1"/>
          </p:cNvSpPr>
          <p:nvPr/>
        </p:nvSpPr>
        <p:spPr bwMode="auto">
          <a:xfrm>
            <a:off x="2695575" y="30480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y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8506" name="Text Box 26"/>
          <p:cNvSpPr txBox="1">
            <a:spLocks noChangeArrowheads="1"/>
          </p:cNvSpPr>
          <p:nvPr/>
        </p:nvSpPr>
        <p:spPr bwMode="auto">
          <a:xfrm>
            <a:off x="2085975" y="30480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x</a:t>
            </a:r>
            <a:endParaRPr lang="en-US" sz="1800">
              <a:latin typeface="Times New Roman" pitchFamily="18" charset="0"/>
            </a:endParaRPr>
          </a:p>
        </p:txBody>
      </p:sp>
      <p:cxnSp>
        <p:nvCxnSpPr>
          <p:cNvPr id="148507" name="AutoShape 27"/>
          <p:cNvCxnSpPr>
            <a:cxnSpLocks noChangeShapeType="1"/>
            <a:stCxn id="148483" idx="0"/>
            <a:endCxn id="148486" idx="4"/>
          </p:cNvCxnSpPr>
          <p:nvPr/>
        </p:nvCxnSpPr>
        <p:spPr bwMode="auto">
          <a:xfrm flipV="1">
            <a:off x="1019175" y="2362200"/>
            <a:ext cx="0" cy="38100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8508" name="AutoShape 28"/>
          <p:cNvCxnSpPr>
            <a:cxnSpLocks noChangeShapeType="1"/>
            <a:stCxn id="148485" idx="0"/>
            <a:endCxn id="148487" idx="4"/>
          </p:cNvCxnSpPr>
          <p:nvPr/>
        </p:nvCxnSpPr>
        <p:spPr bwMode="auto">
          <a:xfrm flipV="1">
            <a:off x="1643063" y="2362200"/>
            <a:ext cx="0" cy="38100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8509" name="AutoShape 29"/>
          <p:cNvCxnSpPr>
            <a:cxnSpLocks noChangeShapeType="1"/>
            <a:stCxn id="148484" idx="0"/>
            <a:endCxn id="148488" idx="4"/>
          </p:cNvCxnSpPr>
          <p:nvPr/>
        </p:nvCxnSpPr>
        <p:spPr bwMode="auto">
          <a:xfrm flipV="1">
            <a:off x="2252663" y="2344738"/>
            <a:ext cx="0" cy="398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8510" name="AutoShape 30"/>
          <p:cNvCxnSpPr>
            <a:cxnSpLocks noChangeShapeType="1"/>
            <a:stCxn id="148504" idx="0"/>
            <a:endCxn id="148497" idx="4"/>
          </p:cNvCxnSpPr>
          <p:nvPr/>
        </p:nvCxnSpPr>
        <p:spPr bwMode="auto">
          <a:xfrm flipV="1">
            <a:off x="2862263" y="2352675"/>
            <a:ext cx="0" cy="390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8511" name="AutoShape 31"/>
          <p:cNvCxnSpPr>
            <a:cxnSpLocks noChangeShapeType="1"/>
            <a:stCxn id="148486" idx="6"/>
            <a:endCxn id="148487" idx="2"/>
          </p:cNvCxnSpPr>
          <p:nvPr/>
        </p:nvCxnSpPr>
        <p:spPr bwMode="auto">
          <a:xfrm>
            <a:off x="1171575" y="2209800"/>
            <a:ext cx="319088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8512" name="AutoShape 32"/>
          <p:cNvCxnSpPr>
            <a:cxnSpLocks noChangeShapeType="1"/>
            <a:stCxn id="148485" idx="6"/>
            <a:endCxn id="148484" idx="2"/>
          </p:cNvCxnSpPr>
          <p:nvPr/>
        </p:nvCxnSpPr>
        <p:spPr bwMode="auto">
          <a:xfrm>
            <a:off x="1795463" y="28956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8513" name="AutoShape 33"/>
          <p:cNvCxnSpPr>
            <a:cxnSpLocks noChangeShapeType="1"/>
            <a:stCxn id="148484" idx="6"/>
            <a:endCxn id="148504" idx="2"/>
          </p:cNvCxnSpPr>
          <p:nvPr/>
        </p:nvCxnSpPr>
        <p:spPr bwMode="auto">
          <a:xfrm>
            <a:off x="2405063" y="2895600"/>
            <a:ext cx="304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8514" name="AutoShape 34"/>
          <p:cNvCxnSpPr>
            <a:cxnSpLocks noChangeShapeType="1"/>
            <a:stCxn id="148488" idx="6"/>
            <a:endCxn id="148497" idx="2"/>
          </p:cNvCxnSpPr>
          <p:nvPr/>
        </p:nvCxnSpPr>
        <p:spPr bwMode="auto">
          <a:xfrm>
            <a:off x="2405063" y="2197100"/>
            <a:ext cx="304800" cy="3175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8515" name="AutoShape 35"/>
          <p:cNvCxnSpPr>
            <a:cxnSpLocks noChangeShapeType="1"/>
            <a:stCxn id="148488" idx="3"/>
            <a:endCxn id="148485" idx="7"/>
          </p:cNvCxnSpPr>
          <p:nvPr/>
        </p:nvCxnSpPr>
        <p:spPr bwMode="auto">
          <a:xfrm flipH="1">
            <a:off x="1751013" y="2301875"/>
            <a:ext cx="393700" cy="485775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sp>
        <p:nvSpPr>
          <p:cNvPr id="148516" name="Rectangle 36"/>
          <p:cNvSpPr>
            <a:spLocks noChangeArrowheads="1"/>
          </p:cNvSpPr>
          <p:nvPr/>
        </p:nvSpPr>
        <p:spPr bwMode="auto">
          <a:xfrm>
            <a:off x="3851275" y="2719388"/>
            <a:ext cx="393700" cy="395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2</a:t>
            </a:r>
            <a:endParaRPr lang="en-US" sz="2800"/>
          </a:p>
        </p:txBody>
      </p:sp>
      <p:sp>
        <p:nvSpPr>
          <p:cNvPr id="148517" name="Rectangle 37"/>
          <p:cNvSpPr>
            <a:spLocks noChangeArrowheads="1"/>
          </p:cNvSpPr>
          <p:nvPr/>
        </p:nvSpPr>
        <p:spPr bwMode="auto">
          <a:xfrm>
            <a:off x="3851275" y="2324100"/>
            <a:ext cx="393700" cy="395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v</a:t>
            </a:r>
            <a:endParaRPr lang="en-US" sz="2800"/>
          </a:p>
        </p:txBody>
      </p:sp>
      <p:sp>
        <p:nvSpPr>
          <p:cNvPr id="148518" name="Rectangle 38"/>
          <p:cNvSpPr>
            <a:spLocks noChangeArrowheads="1"/>
          </p:cNvSpPr>
          <p:nvPr/>
        </p:nvSpPr>
        <p:spPr bwMode="auto">
          <a:xfrm>
            <a:off x="3457575" y="2719388"/>
            <a:ext cx="393700" cy="395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2</a:t>
            </a:r>
            <a:endParaRPr lang="en-US" sz="2800"/>
          </a:p>
        </p:txBody>
      </p:sp>
      <p:sp>
        <p:nvSpPr>
          <p:cNvPr id="148519" name="Rectangle 39"/>
          <p:cNvSpPr>
            <a:spLocks noChangeArrowheads="1"/>
          </p:cNvSpPr>
          <p:nvPr/>
        </p:nvSpPr>
        <p:spPr bwMode="auto">
          <a:xfrm>
            <a:off x="3457575" y="2324100"/>
            <a:ext cx="393700" cy="395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x</a:t>
            </a:r>
            <a:endParaRPr lang="en-US" sz="2800"/>
          </a:p>
        </p:txBody>
      </p:sp>
      <p:sp>
        <p:nvSpPr>
          <p:cNvPr id="148520" name="Rectangle 40"/>
          <p:cNvSpPr>
            <a:spLocks noChangeArrowheads="1"/>
          </p:cNvSpPr>
          <p:nvPr/>
        </p:nvSpPr>
        <p:spPr bwMode="auto">
          <a:xfrm>
            <a:off x="4244975" y="2719388"/>
            <a:ext cx="393700" cy="395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3</a:t>
            </a:r>
            <a:endParaRPr lang="en-US" sz="2800"/>
          </a:p>
        </p:txBody>
      </p:sp>
      <p:sp>
        <p:nvSpPr>
          <p:cNvPr id="148521" name="Rectangle 41"/>
          <p:cNvSpPr>
            <a:spLocks noChangeArrowheads="1"/>
          </p:cNvSpPr>
          <p:nvPr/>
        </p:nvSpPr>
        <p:spPr bwMode="auto">
          <a:xfrm>
            <a:off x="4244975" y="2324100"/>
            <a:ext cx="393700" cy="395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u</a:t>
            </a:r>
            <a:endParaRPr lang="en-US" sz="2800"/>
          </a:p>
        </p:txBody>
      </p:sp>
      <p:sp>
        <p:nvSpPr>
          <p:cNvPr id="148522" name="Line 42"/>
          <p:cNvSpPr>
            <a:spLocks noChangeShapeType="1"/>
          </p:cNvSpPr>
          <p:nvPr/>
        </p:nvSpPr>
        <p:spPr bwMode="auto">
          <a:xfrm>
            <a:off x="3457575" y="2324100"/>
            <a:ext cx="11811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8523" name="Line 43"/>
          <p:cNvSpPr>
            <a:spLocks noChangeShapeType="1"/>
          </p:cNvSpPr>
          <p:nvPr/>
        </p:nvSpPr>
        <p:spPr bwMode="auto">
          <a:xfrm>
            <a:off x="3457575" y="3114675"/>
            <a:ext cx="1181100" cy="0"/>
          </a:xfrm>
          <a:prstGeom prst="line">
            <a:avLst/>
          </a:prstGeom>
          <a:noFill/>
          <a:ln w="12700" cap="sq">
            <a:noFill/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8524" name="Line 44"/>
          <p:cNvSpPr>
            <a:spLocks noChangeShapeType="1"/>
          </p:cNvSpPr>
          <p:nvPr/>
        </p:nvSpPr>
        <p:spPr bwMode="auto">
          <a:xfrm>
            <a:off x="3457575" y="2324100"/>
            <a:ext cx="0" cy="3952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8525" name="Line 45"/>
          <p:cNvSpPr>
            <a:spLocks noChangeShapeType="1"/>
          </p:cNvSpPr>
          <p:nvPr/>
        </p:nvSpPr>
        <p:spPr bwMode="auto">
          <a:xfrm>
            <a:off x="4638675" y="2324100"/>
            <a:ext cx="0" cy="3952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8526" name="Line 46"/>
          <p:cNvSpPr>
            <a:spLocks noChangeShapeType="1"/>
          </p:cNvSpPr>
          <p:nvPr/>
        </p:nvSpPr>
        <p:spPr bwMode="auto">
          <a:xfrm>
            <a:off x="3457575" y="2719388"/>
            <a:ext cx="11811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48527" name="Line 47"/>
          <p:cNvSpPr>
            <a:spLocks noChangeShapeType="1"/>
          </p:cNvSpPr>
          <p:nvPr/>
        </p:nvSpPr>
        <p:spPr bwMode="auto">
          <a:xfrm>
            <a:off x="3457575" y="2719388"/>
            <a:ext cx="0" cy="395287"/>
          </a:xfrm>
          <a:prstGeom prst="line">
            <a:avLst/>
          </a:prstGeom>
          <a:noFill/>
          <a:ln w="12700" cap="sq">
            <a:noFill/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8528" name="Line 48"/>
          <p:cNvSpPr>
            <a:spLocks noChangeShapeType="1"/>
          </p:cNvSpPr>
          <p:nvPr/>
        </p:nvSpPr>
        <p:spPr bwMode="auto">
          <a:xfrm>
            <a:off x="4638675" y="2719388"/>
            <a:ext cx="0" cy="395287"/>
          </a:xfrm>
          <a:prstGeom prst="line">
            <a:avLst/>
          </a:prstGeom>
          <a:noFill/>
          <a:ln w="12700" cap="sq">
            <a:noFill/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8529" name="Line 49"/>
          <p:cNvSpPr>
            <a:spLocks noChangeShapeType="1"/>
          </p:cNvSpPr>
          <p:nvPr/>
        </p:nvSpPr>
        <p:spPr bwMode="auto">
          <a:xfrm>
            <a:off x="3851275" y="2324100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48530" name="Line 50"/>
          <p:cNvSpPr>
            <a:spLocks noChangeShapeType="1"/>
          </p:cNvSpPr>
          <p:nvPr/>
        </p:nvSpPr>
        <p:spPr bwMode="auto">
          <a:xfrm>
            <a:off x="4244975" y="2324100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48531" name="Text Box 51"/>
          <p:cNvSpPr txBox="1">
            <a:spLocks noChangeArrowheads="1"/>
          </p:cNvSpPr>
          <p:nvPr/>
        </p:nvSpPr>
        <p:spPr bwMode="auto">
          <a:xfrm>
            <a:off x="3090863" y="2286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b="1">
                <a:latin typeface="Times New Roman" pitchFamily="18" charset="0"/>
              </a:rPr>
              <a:t>Q</a:t>
            </a:r>
            <a:endParaRPr lang="en-US" b="1">
              <a:latin typeface="Times New Roman" pitchFamily="18" charset="0"/>
            </a:endParaRPr>
          </a:p>
        </p:txBody>
      </p:sp>
      <p:sp>
        <p:nvSpPr>
          <p:cNvPr id="148532" name="Oval 52"/>
          <p:cNvSpPr>
            <a:spLocks noChangeArrowheads="1"/>
          </p:cNvSpPr>
          <p:nvPr/>
        </p:nvSpPr>
        <p:spPr bwMode="auto">
          <a:xfrm>
            <a:off x="6934200" y="2743200"/>
            <a:ext cx="3048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533" name="Oval 53"/>
          <p:cNvSpPr>
            <a:spLocks noChangeArrowheads="1"/>
          </p:cNvSpPr>
          <p:nvPr/>
        </p:nvSpPr>
        <p:spPr bwMode="auto">
          <a:xfrm>
            <a:off x="5091113" y="2743200"/>
            <a:ext cx="3048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534" name="Oval 54"/>
          <p:cNvSpPr>
            <a:spLocks noChangeArrowheads="1"/>
          </p:cNvSpPr>
          <p:nvPr/>
        </p:nvSpPr>
        <p:spPr bwMode="auto">
          <a:xfrm>
            <a:off x="6324600" y="2743200"/>
            <a:ext cx="3048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535" name="Oval 55"/>
          <p:cNvSpPr>
            <a:spLocks noChangeArrowheads="1"/>
          </p:cNvSpPr>
          <p:nvPr/>
        </p:nvSpPr>
        <p:spPr bwMode="auto">
          <a:xfrm>
            <a:off x="5715000" y="2743200"/>
            <a:ext cx="3048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536" name="Oval 56"/>
          <p:cNvSpPr>
            <a:spLocks noChangeArrowheads="1"/>
          </p:cNvSpPr>
          <p:nvPr/>
        </p:nvSpPr>
        <p:spPr bwMode="auto">
          <a:xfrm>
            <a:off x="5091113" y="2057400"/>
            <a:ext cx="3048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537" name="Oval 57"/>
          <p:cNvSpPr>
            <a:spLocks noChangeArrowheads="1"/>
          </p:cNvSpPr>
          <p:nvPr/>
        </p:nvSpPr>
        <p:spPr bwMode="auto">
          <a:xfrm>
            <a:off x="5715000" y="2057400"/>
            <a:ext cx="3048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538" name="Oval 58"/>
          <p:cNvSpPr>
            <a:spLocks noChangeArrowheads="1"/>
          </p:cNvSpPr>
          <p:nvPr/>
        </p:nvSpPr>
        <p:spPr bwMode="auto">
          <a:xfrm>
            <a:off x="6324600" y="2047875"/>
            <a:ext cx="304800" cy="2968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539" name="Text Box 59"/>
          <p:cNvSpPr txBox="1">
            <a:spLocks noChangeArrowheads="1"/>
          </p:cNvSpPr>
          <p:nvPr/>
        </p:nvSpPr>
        <p:spPr bwMode="auto">
          <a:xfrm>
            <a:off x="5715000" y="1981200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solidFill>
                  <a:schemeClr val="bg1"/>
                </a:solidFill>
                <a:latin typeface="Symbol" pitchFamily="18" charset="2"/>
              </a:rPr>
              <a:t>0</a:t>
            </a:r>
            <a:endParaRPr lang="en-US" sz="20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48540" name="Text Box 60"/>
          <p:cNvSpPr txBox="1">
            <a:spLocks noChangeArrowheads="1"/>
          </p:cNvSpPr>
          <p:nvPr/>
        </p:nvSpPr>
        <p:spPr bwMode="auto">
          <a:xfrm>
            <a:off x="5076825" y="1982788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solidFill>
                  <a:schemeClr val="bg1"/>
                </a:solidFill>
                <a:latin typeface="Symbol" pitchFamily="18" charset="2"/>
              </a:rPr>
              <a:t>1</a:t>
            </a:r>
            <a:endParaRPr lang="en-US" sz="20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48541" name="Text Box 61"/>
          <p:cNvSpPr txBox="1">
            <a:spLocks noChangeArrowheads="1"/>
          </p:cNvSpPr>
          <p:nvPr/>
        </p:nvSpPr>
        <p:spPr bwMode="auto">
          <a:xfrm>
            <a:off x="5062538" y="2667000"/>
            <a:ext cx="3921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latin typeface="Symbol" pitchFamily="18" charset="2"/>
              </a:rPr>
              <a:t>2</a:t>
            </a:r>
            <a:endParaRPr lang="en-US" sz="2000">
              <a:latin typeface="Symbol" pitchFamily="18" charset="2"/>
            </a:endParaRPr>
          </a:p>
        </p:txBody>
      </p:sp>
      <p:sp>
        <p:nvSpPr>
          <p:cNvPr id="148542" name="Text Box 62"/>
          <p:cNvSpPr txBox="1">
            <a:spLocks noChangeArrowheads="1"/>
          </p:cNvSpPr>
          <p:nvPr/>
        </p:nvSpPr>
        <p:spPr bwMode="auto">
          <a:xfrm>
            <a:off x="5700713" y="2668588"/>
            <a:ext cx="3921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solidFill>
                  <a:schemeClr val="bg1"/>
                </a:solidFill>
                <a:latin typeface="Symbol" pitchFamily="18" charset="2"/>
              </a:rPr>
              <a:t>1</a:t>
            </a:r>
            <a:endParaRPr lang="en-US" sz="20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48543" name="Text Box 63"/>
          <p:cNvSpPr txBox="1">
            <a:spLocks noChangeArrowheads="1"/>
          </p:cNvSpPr>
          <p:nvPr/>
        </p:nvSpPr>
        <p:spPr bwMode="auto">
          <a:xfrm>
            <a:off x="6310313" y="2668588"/>
            <a:ext cx="3921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solidFill>
                  <a:schemeClr val="bg1"/>
                </a:solidFill>
                <a:latin typeface="Symbol" pitchFamily="18" charset="2"/>
              </a:rPr>
              <a:t>2</a:t>
            </a:r>
            <a:endParaRPr lang="en-US" sz="20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48544" name="Text Box 64"/>
          <p:cNvSpPr txBox="1">
            <a:spLocks noChangeArrowheads="1"/>
          </p:cNvSpPr>
          <p:nvPr/>
        </p:nvSpPr>
        <p:spPr bwMode="auto">
          <a:xfrm>
            <a:off x="6919913" y="2668588"/>
            <a:ext cx="3921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latin typeface="Symbol" pitchFamily="18" charset="2"/>
              </a:rPr>
              <a:t>3</a:t>
            </a:r>
            <a:endParaRPr lang="en-US" sz="2000">
              <a:latin typeface="Symbol" pitchFamily="18" charset="2"/>
            </a:endParaRPr>
          </a:p>
        </p:txBody>
      </p:sp>
      <p:sp>
        <p:nvSpPr>
          <p:cNvPr id="148545" name="Text Box 65"/>
          <p:cNvSpPr txBox="1">
            <a:spLocks noChangeArrowheads="1"/>
          </p:cNvSpPr>
          <p:nvPr/>
        </p:nvSpPr>
        <p:spPr bwMode="auto">
          <a:xfrm>
            <a:off x="5091113" y="16764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r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8546" name="Text Box 66"/>
          <p:cNvSpPr txBox="1">
            <a:spLocks noChangeArrowheads="1"/>
          </p:cNvSpPr>
          <p:nvPr/>
        </p:nvSpPr>
        <p:spPr bwMode="auto">
          <a:xfrm>
            <a:off x="5715000" y="16764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s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8547" name="Oval 67"/>
          <p:cNvSpPr>
            <a:spLocks noChangeArrowheads="1"/>
          </p:cNvSpPr>
          <p:nvPr/>
        </p:nvSpPr>
        <p:spPr bwMode="auto">
          <a:xfrm>
            <a:off x="6934200" y="2047875"/>
            <a:ext cx="3048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548" name="Text Box 68"/>
          <p:cNvSpPr txBox="1">
            <a:spLocks noChangeArrowheads="1"/>
          </p:cNvSpPr>
          <p:nvPr/>
        </p:nvSpPr>
        <p:spPr bwMode="auto">
          <a:xfrm>
            <a:off x="6934200" y="16764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u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8549" name="Text Box 69"/>
          <p:cNvSpPr txBox="1">
            <a:spLocks noChangeArrowheads="1"/>
          </p:cNvSpPr>
          <p:nvPr/>
        </p:nvSpPr>
        <p:spPr bwMode="auto">
          <a:xfrm>
            <a:off x="6900863" y="1981200"/>
            <a:ext cx="3921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latin typeface="Symbol" pitchFamily="18" charset="2"/>
              </a:rPr>
              <a:t>3</a:t>
            </a:r>
            <a:endParaRPr lang="en-US" sz="2000">
              <a:latin typeface="Symbol" pitchFamily="18" charset="2"/>
            </a:endParaRPr>
          </a:p>
        </p:txBody>
      </p:sp>
      <p:sp>
        <p:nvSpPr>
          <p:cNvPr id="148550" name="Text Box 70"/>
          <p:cNvSpPr txBox="1">
            <a:spLocks noChangeArrowheads="1"/>
          </p:cNvSpPr>
          <p:nvPr/>
        </p:nvSpPr>
        <p:spPr bwMode="auto">
          <a:xfrm>
            <a:off x="6324600" y="16764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t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8551" name="Text Box 71"/>
          <p:cNvSpPr txBox="1">
            <a:spLocks noChangeArrowheads="1"/>
          </p:cNvSpPr>
          <p:nvPr/>
        </p:nvSpPr>
        <p:spPr bwMode="auto">
          <a:xfrm>
            <a:off x="6291263" y="1981200"/>
            <a:ext cx="3921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solidFill>
                  <a:schemeClr val="bg1"/>
                </a:solidFill>
                <a:latin typeface="Symbol" pitchFamily="18" charset="2"/>
              </a:rPr>
              <a:t>2</a:t>
            </a:r>
            <a:endParaRPr lang="en-US" sz="20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48552" name="Text Box 72"/>
          <p:cNvSpPr txBox="1">
            <a:spLocks noChangeArrowheads="1"/>
          </p:cNvSpPr>
          <p:nvPr/>
        </p:nvSpPr>
        <p:spPr bwMode="auto">
          <a:xfrm>
            <a:off x="5700713" y="30480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w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8553" name="Text Box 73"/>
          <p:cNvSpPr txBox="1">
            <a:spLocks noChangeArrowheads="1"/>
          </p:cNvSpPr>
          <p:nvPr/>
        </p:nvSpPr>
        <p:spPr bwMode="auto">
          <a:xfrm>
            <a:off x="5091113" y="30480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v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8554" name="Text Box 74"/>
          <p:cNvSpPr txBox="1">
            <a:spLocks noChangeArrowheads="1"/>
          </p:cNvSpPr>
          <p:nvPr/>
        </p:nvSpPr>
        <p:spPr bwMode="auto">
          <a:xfrm>
            <a:off x="6919913" y="30480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y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8555" name="Text Box 75"/>
          <p:cNvSpPr txBox="1">
            <a:spLocks noChangeArrowheads="1"/>
          </p:cNvSpPr>
          <p:nvPr/>
        </p:nvSpPr>
        <p:spPr bwMode="auto">
          <a:xfrm>
            <a:off x="6310313" y="30480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x</a:t>
            </a:r>
            <a:endParaRPr lang="en-US" sz="1800">
              <a:latin typeface="Times New Roman" pitchFamily="18" charset="0"/>
            </a:endParaRPr>
          </a:p>
        </p:txBody>
      </p:sp>
      <p:cxnSp>
        <p:nvCxnSpPr>
          <p:cNvPr id="148556" name="AutoShape 76"/>
          <p:cNvCxnSpPr>
            <a:cxnSpLocks noChangeShapeType="1"/>
            <a:stCxn id="148533" idx="0"/>
            <a:endCxn id="148536" idx="4"/>
          </p:cNvCxnSpPr>
          <p:nvPr/>
        </p:nvCxnSpPr>
        <p:spPr bwMode="auto">
          <a:xfrm flipV="1">
            <a:off x="5243513" y="2362200"/>
            <a:ext cx="0" cy="38100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8557" name="AutoShape 77"/>
          <p:cNvCxnSpPr>
            <a:cxnSpLocks noChangeShapeType="1"/>
            <a:stCxn id="148535" idx="0"/>
            <a:endCxn id="148537" idx="4"/>
          </p:cNvCxnSpPr>
          <p:nvPr/>
        </p:nvCxnSpPr>
        <p:spPr bwMode="auto">
          <a:xfrm flipV="1">
            <a:off x="5867400" y="2362200"/>
            <a:ext cx="0" cy="38100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8558" name="AutoShape 78"/>
          <p:cNvCxnSpPr>
            <a:cxnSpLocks noChangeShapeType="1"/>
            <a:stCxn id="148534" idx="0"/>
            <a:endCxn id="148538" idx="4"/>
          </p:cNvCxnSpPr>
          <p:nvPr/>
        </p:nvCxnSpPr>
        <p:spPr bwMode="auto">
          <a:xfrm flipV="1">
            <a:off x="6477000" y="2344738"/>
            <a:ext cx="0" cy="398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8559" name="AutoShape 79"/>
          <p:cNvCxnSpPr>
            <a:cxnSpLocks noChangeShapeType="1"/>
            <a:stCxn id="148532" idx="0"/>
            <a:endCxn id="148547" idx="4"/>
          </p:cNvCxnSpPr>
          <p:nvPr/>
        </p:nvCxnSpPr>
        <p:spPr bwMode="auto">
          <a:xfrm flipV="1">
            <a:off x="7086600" y="2352675"/>
            <a:ext cx="0" cy="390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8560" name="AutoShape 80"/>
          <p:cNvCxnSpPr>
            <a:cxnSpLocks noChangeShapeType="1"/>
            <a:stCxn id="148536" idx="6"/>
            <a:endCxn id="148537" idx="2"/>
          </p:cNvCxnSpPr>
          <p:nvPr/>
        </p:nvCxnSpPr>
        <p:spPr bwMode="auto">
          <a:xfrm>
            <a:off x="5395913" y="2209800"/>
            <a:ext cx="319087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8561" name="AutoShape 81"/>
          <p:cNvCxnSpPr>
            <a:cxnSpLocks noChangeShapeType="1"/>
            <a:stCxn id="148535" idx="6"/>
            <a:endCxn id="148534" idx="2"/>
          </p:cNvCxnSpPr>
          <p:nvPr/>
        </p:nvCxnSpPr>
        <p:spPr bwMode="auto">
          <a:xfrm>
            <a:off x="6019800" y="28956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8562" name="AutoShape 82"/>
          <p:cNvCxnSpPr>
            <a:cxnSpLocks noChangeShapeType="1"/>
            <a:stCxn id="148534" idx="6"/>
            <a:endCxn id="148532" idx="2"/>
          </p:cNvCxnSpPr>
          <p:nvPr/>
        </p:nvCxnSpPr>
        <p:spPr bwMode="auto">
          <a:xfrm>
            <a:off x="6629400" y="28956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8563" name="AutoShape 83"/>
          <p:cNvCxnSpPr>
            <a:cxnSpLocks noChangeShapeType="1"/>
            <a:stCxn id="148538" idx="6"/>
            <a:endCxn id="148547" idx="2"/>
          </p:cNvCxnSpPr>
          <p:nvPr/>
        </p:nvCxnSpPr>
        <p:spPr bwMode="auto">
          <a:xfrm>
            <a:off x="6629400" y="2197100"/>
            <a:ext cx="304800" cy="3175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8564" name="AutoShape 84"/>
          <p:cNvCxnSpPr>
            <a:cxnSpLocks noChangeShapeType="1"/>
            <a:stCxn id="148538" idx="3"/>
            <a:endCxn id="148535" idx="7"/>
          </p:cNvCxnSpPr>
          <p:nvPr/>
        </p:nvCxnSpPr>
        <p:spPr bwMode="auto">
          <a:xfrm flipH="1">
            <a:off x="5975350" y="2301875"/>
            <a:ext cx="393700" cy="485775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sp>
        <p:nvSpPr>
          <p:cNvPr id="148565" name="Rectangle 85"/>
          <p:cNvSpPr>
            <a:spLocks noChangeArrowheads="1"/>
          </p:cNvSpPr>
          <p:nvPr/>
        </p:nvSpPr>
        <p:spPr bwMode="auto">
          <a:xfrm>
            <a:off x="8075613" y="2719388"/>
            <a:ext cx="393700" cy="395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3</a:t>
            </a:r>
            <a:endParaRPr lang="en-US" sz="2800"/>
          </a:p>
        </p:txBody>
      </p:sp>
      <p:sp>
        <p:nvSpPr>
          <p:cNvPr id="148566" name="Rectangle 86"/>
          <p:cNvSpPr>
            <a:spLocks noChangeArrowheads="1"/>
          </p:cNvSpPr>
          <p:nvPr/>
        </p:nvSpPr>
        <p:spPr bwMode="auto">
          <a:xfrm>
            <a:off x="8075613" y="2324100"/>
            <a:ext cx="393700" cy="395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u</a:t>
            </a:r>
            <a:endParaRPr lang="en-US" sz="2800"/>
          </a:p>
        </p:txBody>
      </p:sp>
      <p:sp>
        <p:nvSpPr>
          <p:cNvPr id="148567" name="Rectangle 87"/>
          <p:cNvSpPr>
            <a:spLocks noChangeArrowheads="1"/>
          </p:cNvSpPr>
          <p:nvPr/>
        </p:nvSpPr>
        <p:spPr bwMode="auto">
          <a:xfrm>
            <a:off x="7681913" y="2719388"/>
            <a:ext cx="393700" cy="395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2</a:t>
            </a:r>
            <a:endParaRPr lang="en-US" sz="2800"/>
          </a:p>
        </p:txBody>
      </p:sp>
      <p:sp>
        <p:nvSpPr>
          <p:cNvPr id="148568" name="Rectangle 88"/>
          <p:cNvSpPr>
            <a:spLocks noChangeArrowheads="1"/>
          </p:cNvSpPr>
          <p:nvPr/>
        </p:nvSpPr>
        <p:spPr bwMode="auto">
          <a:xfrm>
            <a:off x="7681913" y="2324100"/>
            <a:ext cx="393700" cy="395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v</a:t>
            </a:r>
            <a:endParaRPr lang="en-US" sz="2800"/>
          </a:p>
        </p:txBody>
      </p:sp>
      <p:sp>
        <p:nvSpPr>
          <p:cNvPr id="148569" name="Rectangle 89"/>
          <p:cNvSpPr>
            <a:spLocks noChangeArrowheads="1"/>
          </p:cNvSpPr>
          <p:nvPr/>
        </p:nvSpPr>
        <p:spPr bwMode="auto">
          <a:xfrm>
            <a:off x="8469313" y="2719388"/>
            <a:ext cx="393700" cy="395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3</a:t>
            </a:r>
            <a:endParaRPr lang="en-US" sz="2800"/>
          </a:p>
        </p:txBody>
      </p:sp>
      <p:sp>
        <p:nvSpPr>
          <p:cNvPr id="148570" name="Rectangle 90"/>
          <p:cNvSpPr>
            <a:spLocks noChangeArrowheads="1"/>
          </p:cNvSpPr>
          <p:nvPr/>
        </p:nvSpPr>
        <p:spPr bwMode="auto">
          <a:xfrm>
            <a:off x="8469313" y="2324100"/>
            <a:ext cx="393700" cy="395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y</a:t>
            </a:r>
            <a:endParaRPr lang="en-US" sz="2800"/>
          </a:p>
        </p:txBody>
      </p:sp>
      <p:sp>
        <p:nvSpPr>
          <p:cNvPr id="148571" name="Line 91"/>
          <p:cNvSpPr>
            <a:spLocks noChangeShapeType="1"/>
          </p:cNvSpPr>
          <p:nvPr/>
        </p:nvSpPr>
        <p:spPr bwMode="auto">
          <a:xfrm>
            <a:off x="7681913" y="2324100"/>
            <a:ext cx="11811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8572" name="Line 92"/>
          <p:cNvSpPr>
            <a:spLocks noChangeShapeType="1"/>
          </p:cNvSpPr>
          <p:nvPr/>
        </p:nvSpPr>
        <p:spPr bwMode="auto">
          <a:xfrm>
            <a:off x="7681913" y="3114675"/>
            <a:ext cx="1181100" cy="0"/>
          </a:xfrm>
          <a:prstGeom prst="line">
            <a:avLst/>
          </a:prstGeom>
          <a:noFill/>
          <a:ln w="12700" cap="sq">
            <a:noFill/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8573" name="Line 93"/>
          <p:cNvSpPr>
            <a:spLocks noChangeShapeType="1"/>
          </p:cNvSpPr>
          <p:nvPr/>
        </p:nvSpPr>
        <p:spPr bwMode="auto">
          <a:xfrm>
            <a:off x="7681913" y="2324100"/>
            <a:ext cx="0" cy="3952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8574" name="Line 94"/>
          <p:cNvSpPr>
            <a:spLocks noChangeShapeType="1"/>
          </p:cNvSpPr>
          <p:nvPr/>
        </p:nvSpPr>
        <p:spPr bwMode="auto">
          <a:xfrm>
            <a:off x="8863013" y="2324100"/>
            <a:ext cx="0" cy="3952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8575" name="Line 95"/>
          <p:cNvSpPr>
            <a:spLocks noChangeShapeType="1"/>
          </p:cNvSpPr>
          <p:nvPr/>
        </p:nvSpPr>
        <p:spPr bwMode="auto">
          <a:xfrm>
            <a:off x="7681913" y="2719388"/>
            <a:ext cx="11811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48576" name="Line 96"/>
          <p:cNvSpPr>
            <a:spLocks noChangeShapeType="1"/>
          </p:cNvSpPr>
          <p:nvPr/>
        </p:nvSpPr>
        <p:spPr bwMode="auto">
          <a:xfrm>
            <a:off x="7681913" y="2719388"/>
            <a:ext cx="0" cy="395287"/>
          </a:xfrm>
          <a:prstGeom prst="line">
            <a:avLst/>
          </a:prstGeom>
          <a:noFill/>
          <a:ln w="12700" cap="sq">
            <a:noFill/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8577" name="Line 97"/>
          <p:cNvSpPr>
            <a:spLocks noChangeShapeType="1"/>
          </p:cNvSpPr>
          <p:nvPr/>
        </p:nvSpPr>
        <p:spPr bwMode="auto">
          <a:xfrm>
            <a:off x="8863013" y="2719388"/>
            <a:ext cx="0" cy="395287"/>
          </a:xfrm>
          <a:prstGeom prst="line">
            <a:avLst/>
          </a:prstGeom>
          <a:noFill/>
          <a:ln w="12700" cap="sq">
            <a:noFill/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8578" name="Line 98"/>
          <p:cNvSpPr>
            <a:spLocks noChangeShapeType="1"/>
          </p:cNvSpPr>
          <p:nvPr/>
        </p:nvSpPr>
        <p:spPr bwMode="auto">
          <a:xfrm>
            <a:off x="8075613" y="2324100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48579" name="Line 99"/>
          <p:cNvSpPr>
            <a:spLocks noChangeShapeType="1"/>
          </p:cNvSpPr>
          <p:nvPr/>
        </p:nvSpPr>
        <p:spPr bwMode="auto">
          <a:xfrm>
            <a:off x="8469313" y="2324100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48580" name="Text Box 100"/>
          <p:cNvSpPr txBox="1">
            <a:spLocks noChangeArrowheads="1"/>
          </p:cNvSpPr>
          <p:nvPr/>
        </p:nvSpPr>
        <p:spPr bwMode="auto">
          <a:xfrm>
            <a:off x="7315200" y="2286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b="1">
                <a:latin typeface="Times New Roman" pitchFamily="18" charset="0"/>
              </a:rPr>
              <a:t>Q</a:t>
            </a:r>
            <a:endParaRPr lang="en-US" b="1">
              <a:latin typeface="Times New Roman" pitchFamily="18" charset="0"/>
            </a:endParaRPr>
          </a:p>
        </p:txBody>
      </p:sp>
      <p:sp>
        <p:nvSpPr>
          <p:cNvPr id="148581" name="Line 101"/>
          <p:cNvSpPr>
            <a:spLocks noChangeShapeType="1"/>
          </p:cNvSpPr>
          <p:nvPr/>
        </p:nvSpPr>
        <p:spPr bwMode="auto">
          <a:xfrm>
            <a:off x="3414713" y="4943475"/>
            <a:ext cx="787400" cy="0"/>
          </a:xfrm>
          <a:prstGeom prst="line">
            <a:avLst/>
          </a:prstGeom>
          <a:noFill/>
          <a:ln w="12700" cap="sq">
            <a:noFill/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8582" name="Line 102"/>
          <p:cNvSpPr>
            <a:spLocks noChangeShapeType="1"/>
          </p:cNvSpPr>
          <p:nvPr/>
        </p:nvSpPr>
        <p:spPr bwMode="auto">
          <a:xfrm>
            <a:off x="3414713" y="4548188"/>
            <a:ext cx="0" cy="395287"/>
          </a:xfrm>
          <a:prstGeom prst="line">
            <a:avLst/>
          </a:prstGeom>
          <a:noFill/>
          <a:ln w="12700" cap="sq">
            <a:noFill/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8583" name="Line 103"/>
          <p:cNvSpPr>
            <a:spLocks noChangeShapeType="1"/>
          </p:cNvSpPr>
          <p:nvPr/>
        </p:nvSpPr>
        <p:spPr bwMode="auto">
          <a:xfrm>
            <a:off x="4202113" y="4548188"/>
            <a:ext cx="0" cy="395287"/>
          </a:xfrm>
          <a:prstGeom prst="line">
            <a:avLst/>
          </a:prstGeom>
          <a:noFill/>
          <a:ln w="12700" cap="sq">
            <a:noFill/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8584" name="Oval 104"/>
          <p:cNvSpPr>
            <a:spLocks noChangeArrowheads="1"/>
          </p:cNvSpPr>
          <p:nvPr/>
        </p:nvSpPr>
        <p:spPr bwMode="auto">
          <a:xfrm>
            <a:off x="2709863" y="5105400"/>
            <a:ext cx="3048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585" name="Oval 105"/>
          <p:cNvSpPr>
            <a:spLocks noChangeArrowheads="1"/>
          </p:cNvSpPr>
          <p:nvPr/>
        </p:nvSpPr>
        <p:spPr bwMode="auto">
          <a:xfrm>
            <a:off x="866775" y="5105400"/>
            <a:ext cx="3048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586" name="Oval 106"/>
          <p:cNvSpPr>
            <a:spLocks noChangeArrowheads="1"/>
          </p:cNvSpPr>
          <p:nvPr/>
        </p:nvSpPr>
        <p:spPr bwMode="auto">
          <a:xfrm>
            <a:off x="2100263" y="5105400"/>
            <a:ext cx="3048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587" name="Oval 107"/>
          <p:cNvSpPr>
            <a:spLocks noChangeArrowheads="1"/>
          </p:cNvSpPr>
          <p:nvPr/>
        </p:nvSpPr>
        <p:spPr bwMode="auto">
          <a:xfrm>
            <a:off x="1490663" y="5105400"/>
            <a:ext cx="3048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588" name="Oval 108"/>
          <p:cNvSpPr>
            <a:spLocks noChangeArrowheads="1"/>
          </p:cNvSpPr>
          <p:nvPr/>
        </p:nvSpPr>
        <p:spPr bwMode="auto">
          <a:xfrm>
            <a:off x="866775" y="4419600"/>
            <a:ext cx="3048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589" name="Oval 109"/>
          <p:cNvSpPr>
            <a:spLocks noChangeArrowheads="1"/>
          </p:cNvSpPr>
          <p:nvPr/>
        </p:nvSpPr>
        <p:spPr bwMode="auto">
          <a:xfrm>
            <a:off x="1490663" y="4419600"/>
            <a:ext cx="3048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590" name="Oval 110"/>
          <p:cNvSpPr>
            <a:spLocks noChangeArrowheads="1"/>
          </p:cNvSpPr>
          <p:nvPr/>
        </p:nvSpPr>
        <p:spPr bwMode="auto">
          <a:xfrm>
            <a:off x="2100263" y="4410075"/>
            <a:ext cx="304800" cy="2968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591" name="Text Box 111"/>
          <p:cNvSpPr txBox="1">
            <a:spLocks noChangeArrowheads="1"/>
          </p:cNvSpPr>
          <p:nvPr/>
        </p:nvSpPr>
        <p:spPr bwMode="auto">
          <a:xfrm>
            <a:off x="1490663" y="4343400"/>
            <a:ext cx="3921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solidFill>
                  <a:schemeClr val="bg1"/>
                </a:solidFill>
                <a:latin typeface="Symbol" pitchFamily="18" charset="2"/>
              </a:rPr>
              <a:t>0</a:t>
            </a:r>
            <a:endParaRPr lang="en-US" sz="20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48592" name="Text Box 112"/>
          <p:cNvSpPr txBox="1">
            <a:spLocks noChangeArrowheads="1"/>
          </p:cNvSpPr>
          <p:nvPr/>
        </p:nvSpPr>
        <p:spPr bwMode="auto">
          <a:xfrm>
            <a:off x="852488" y="4344988"/>
            <a:ext cx="3921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solidFill>
                  <a:schemeClr val="bg1"/>
                </a:solidFill>
                <a:latin typeface="Symbol" pitchFamily="18" charset="2"/>
              </a:rPr>
              <a:t>1</a:t>
            </a:r>
            <a:endParaRPr lang="en-US" sz="20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48593" name="Text Box 113"/>
          <p:cNvSpPr txBox="1">
            <a:spLocks noChangeArrowheads="1"/>
          </p:cNvSpPr>
          <p:nvPr/>
        </p:nvSpPr>
        <p:spPr bwMode="auto">
          <a:xfrm>
            <a:off x="838200" y="5029200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solidFill>
                  <a:schemeClr val="bg1"/>
                </a:solidFill>
                <a:latin typeface="Symbol" pitchFamily="18" charset="2"/>
              </a:rPr>
              <a:t>2</a:t>
            </a:r>
            <a:endParaRPr lang="en-US" sz="20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48594" name="Text Box 114"/>
          <p:cNvSpPr txBox="1">
            <a:spLocks noChangeArrowheads="1"/>
          </p:cNvSpPr>
          <p:nvPr/>
        </p:nvSpPr>
        <p:spPr bwMode="auto">
          <a:xfrm>
            <a:off x="1476375" y="5030788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solidFill>
                  <a:schemeClr val="bg1"/>
                </a:solidFill>
                <a:latin typeface="Symbol" pitchFamily="18" charset="2"/>
              </a:rPr>
              <a:t>1</a:t>
            </a:r>
            <a:endParaRPr lang="en-US" sz="20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48595" name="Text Box 115"/>
          <p:cNvSpPr txBox="1">
            <a:spLocks noChangeArrowheads="1"/>
          </p:cNvSpPr>
          <p:nvPr/>
        </p:nvSpPr>
        <p:spPr bwMode="auto">
          <a:xfrm>
            <a:off x="2085975" y="5030788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solidFill>
                  <a:schemeClr val="bg1"/>
                </a:solidFill>
                <a:latin typeface="Symbol" pitchFamily="18" charset="2"/>
              </a:rPr>
              <a:t>2</a:t>
            </a:r>
            <a:endParaRPr lang="en-US" sz="20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48596" name="Text Box 116"/>
          <p:cNvSpPr txBox="1">
            <a:spLocks noChangeArrowheads="1"/>
          </p:cNvSpPr>
          <p:nvPr/>
        </p:nvSpPr>
        <p:spPr bwMode="auto">
          <a:xfrm>
            <a:off x="2695575" y="5030788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latin typeface="Symbol" pitchFamily="18" charset="2"/>
              </a:rPr>
              <a:t>3</a:t>
            </a:r>
            <a:endParaRPr lang="en-US" sz="2000">
              <a:latin typeface="Symbol" pitchFamily="18" charset="2"/>
            </a:endParaRPr>
          </a:p>
        </p:txBody>
      </p:sp>
      <p:sp>
        <p:nvSpPr>
          <p:cNvPr id="148597" name="Text Box 117"/>
          <p:cNvSpPr txBox="1">
            <a:spLocks noChangeArrowheads="1"/>
          </p:cNvSpPr>
          <p:nvPr/>
        </p:nvSpPr>
        <p:spPr bwMode="auto">
          <a:xfrm>
            <a:off x="866775" y="40386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r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8598" name="Text Box 118"/>
          <p:cNvSpPr txBox="1">
            <a:spLocks noChangeArrowheads="1"/>
          </p:cNvSpPr>
          <p:nvPr/>
        </p:nvSpPr>
        <p:spPr bwMode="auto">
          <a:xfrm>
            <a:off x="1490663" y="40386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s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8599" name="Oval 119"/>
          <p:cNvSpPr>
            <a:spLocks noChangeArrowheads="1"/>
          </p:cNvSpPr>
          <p:nvPr/>
        </p:nvSpPr>
        <p:spPr bwMode="auto">
          <a:xfrm>
            <a:off x="2709863" y="4410075"/>
            <a:ext cx="3048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600" name="Text Box 120"/>
          <p:cNvSpPr txBox="1">
            <a:spLocks noChangeArrowheads="1"/>
          </p:cNvSpPr>
          <p:nvPr/>
        </p:nvSpPr>
        <p:spPr bwMode="auto">
          <a:xfrm>
            <a:off x="2709863" y="40386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u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8601" name="Text Box 121"/>
          <p:cNvSpPr txBox="1">
            <a:spLocks noChangeArrowheads="1"/>
          </p:cNvSpPr>
          <p:nvPr/>
        </p:nvSpPr>
        <p:spPr bwMode="auto">
          <a:xfrm>
            <a:off x="2676525" y="4343400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latin typeface="Symbol" pitchFamily="18" charset="2"/>
              </a:rPr>
              <a:t>3</a:t>
            </a:r>
            <a:endParaRPr lang="en-US" sz="2000">
              <a:latin typeface="Symbol" pitchFamily="18" charset="2"/>
            </a:endParaRPr>
          </a:p>
        </p:txBody>
      </p:sp>
      <p:sp>
        <p:nvSpPr>
          <p:cNvPr id="148602" name="Text Box 122"/>
          <p:cNvSpPr txBox="1">
            <a:spLocks noChangeArrowheads="1"/>
          </p:cNvSpPr>
          <p:nvPr/>
        </p:nvSpPr>
        <p:spPr bwMode="auto">
          <a:xfrm>
            <a:off x="2100263" y="40386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t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8603" name="Text Box 123"/>
          <p:cNvSpPr txBox="1">
            <a:spLocks noChangeArrowheads="1"/>
          </p:cNvSpPr>
          <p:nvPr/>
        </p:nvSpPr>
        <p:spPr bwMode="auto">
          <a:xfrm>
            <a:off x="2066925" y="4343400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solidFill>
                  <a:schemeClr val="bg1"/>
                </a:solidFill>
                <a:latin typeface="Symbol" pitchFamily="18" charset="2"/>
              </a:rPr>
              <a:t>2</a:t>
            </a:r>
            <a:endParaRPr lang="en-US" sz="20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48604" name="Text Box 124"/>
          <p:cNvSpPr txBox="1">
            <a:spLocks noChangeArrowheads="1"/>
          </p:cNvSpPr>
          <p:nvPr/>
        </p:nvSpPr>
        <p:spPr bwMode="auto">
          <a:xfrm>
            <a:off x="1476375" y="54102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w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8605" name="Text Box 125"/>
          <p:cNvSpPr txBox="1">
            <a:spLocks noChangeArrowheads="1"/>
          </p:cNvSpPr>
          <p:nvPr/>
        </p:nvSpPr>
        <p:spPr bwMode="auto">
          <a:xfrm>
            <a:off x="866775" y="54102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v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8606" name="Text Box 126"/>
          <p:cNvSpPr txBox="1">
            <a:spLocks noChangeArrowheads="1"/>
          </p:cNvSpPr>
          <p:nvPr/>
        </p:nvSpPr>
        <p:spPr bwMode="auto">
          <a:xfrm>
            <a:off x="2695575" y="54102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y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8607" name="Text Box 127"/>
          <p:cNvSpPr txBox="1">
            <a:spLocks noChangeArrowheads="1"/>
          </p:cNvSpPr>
          <p:nvPr/>
        </p:nvSpPr>
        <p:spPr bwMode="auto">
          <a:xfrm>
            <a:off x="2085975" y="54102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x</a:t>
            </a:r>
            <a:endParaRPr lang="en-US" sz="1800">
              <a:latin typeface="Times New Roman" pitchFamily="18" charset="0"/>
            </a:endParaRPr>
          </a:p>
        </p:txBody>
      </p:sp>
      <p:cxnSp>
        <p:nvCxnSpPr>
          <p:cNvPr id="148608" name="AutoShape 128"/>
          <p:cNvCxnSpPr>
            <a:cxnSpLocks noChangeShapeType="1"/>
            <a:stCxn id="148585" idx="0"/>
            <a:endCxn id="148588" idx="4"/>
          </p:cNvCxnSpPr>
          <p:nvPr/>
        </p:nvCxnSpPr>
        <p:spPr bwMode="auto">
          <a:xfrm flipV="1">
            <a:off x="1019175" y="4724400"/>
            <a:ext cx="0" cy="38100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8609" name="AutoShape 129"/>
          <p:cNvCxnSpPr>
            <a:cxnSpLocks noChangeShapeType="1"/>
            <a:stCxn id="148587" idx="0"/>
            <a:endCxn id="148589" idx="4"/>
          </p:cNvCxnSpPr>
          <p:nvPr/>
        </p:nvCxnSpPr>
        <p:spPr bwMode="auto">
          <a:xfrm flipV="1">
            <a:off x="1643063" y="4724400"/>
            <a:ext cx="0" cy="38100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8610" name="AutoShape 130"/>
          <p:cNvCxnSpPr>
            <a:cxnSpLocks noChangeShapeType="1"/>
            <a:stCxn id="148586" idx="0"/>
            <a:endCxn id="148590" idx="4"/>
          </p:cNvCxnSpPr>
          <p:nvPr/>
        </p:nvCxnSpPr>
        <p:spPr bwMode="auto">
          <a:xfrm flipV="1">
            <a:off x="2252663" y="4706938"/>
            <a:ext cx="0" cy="398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8611" name="AutoShape 131"/>
          <p:cNvCxnSpPr>
            <a:cxnSpLocks noChangeShapeType="1"/>
            <a:stCxn id="148584" idx="0"/>
            <a:endCxn id="148599" idx="4"/>
          </p:cNvCxnSpPr>
          <p:nvPr/>
        </p:nvCxnSpPr>
        <p:spPr bwMode="auto">
          <a:xfrm flipV="1">
            <a:off x="2862263" y="4714875"/>
            <a:ext cx="0" cy="390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8612" name="AutoShape 132"/>
          <p:cNvCxnSpPr>
            <a:cxnSpLocks noChangeShapeType="1"/>
            <a:stCxn id="148588" idx="6"/>
            <a:endCxn id="148589" idx="2"/>
          </p:cNvCxnSpPr>
          <p:nvPr/>
        </p:nvCxnSpPr>
        <p:spPr bwMode="auto">
          <a:xfrm>
            <a:off x="1171575" y="4572000"/>
            <a:ext cx="319088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8613" name="AutoShape 133"/>
          <p:cNvCxnSpPr>
            <a:cxnSpLocks noChangeShapeType="1"/>
            <a:stCxn id="148587" idx="6"/>
            <a:endCxn id="148586" idx="2"/>
          </p:cNvCxnSpPr>
          <p:nvPr/>
        </p:nvCxnSpPr>
        <p:spPr bwMode="auto">
          <a:xfrm>
            <a:off x="1795463" y="52578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8614" name="AutoShape 134"/>
          <p:cNvCxnSpPr>
            <a:cxnSpLocks noChangeShapeType="1"/>
            <a:stCxn id="148586" idx="6"/>
            <a:endCxn id="148584" idx="2"/>
          </p:cNvCxnSpPr>
          <p:nvPr/>
        </p:nvCxnSpPr>
        <p:spPr bwMode="auto">
          <a:xfrm>
            <a:off x="2405063" y="52578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8615" name="AutoShape 135"/>
          <p:cNvCxnSpPr>
            <a:cxnSpLocks noChangeShapeType="1"/>
            <a:stCxn id="148590" idx="6"/>
            <a:endCxn id="148599" idx="2"/>
          </p:cNvCxnSpPr>
          <p:nvPr/>
        </p:nvCxnSpPr>
        <p:spPr bwMode="auto">
          <a:xfrm>
            <a:off x="2405063" y="4559300"/>
            <a:ext cx="304800" cy="3175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8616" name="AutoShape 136"/>
          <p:cNvCxnSpPr>
            <a:cxnSpLocks noChangeShapeType="1"/>
            <a:stCxn id="148590" idx="3"/>
            <a:endCxn id="148587" idx="7"/>
          </p:cNvCxnSpPr>
          <p:nvPr/>
        </p:nvCxnSpPr>
        <p:spPr bwMode="auto">
          <a:xfrm flipH="1">
            <a:off x="1751013" y="4664075"/>
            <a:ext cx="393700" cy="485775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sp>
        <p:nvSpPr>
          <p:cNvPr id="148617" name="Rectangle 137"/>
          <p:cNvSpPr>
            <a:spLocks noChangeArrowheads="1"/>
          </p:cNvSpPr>
          <p:nvPr/>
        </p:nvSpPr>
        <p:spPr bwMode="auto">
          <a:xfrm>
            <a:off x="3851275" y="5081588"/>
            <a:ext cx="393700" cy="395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3</a:t>
            </a:r>
            <a:endParaRPr lang="en-US" sz="2800"/>
          </a:p>
        </p:txBody>
      </p:sp>
      <p:sp>
        <p:nvSpPr>
          <p:cNvPr id="148618" name="Rectangle 138"/>
          <p:cNvSpPr>
            <a:spLocks noChangeArrowheads="1"/>
          </p:cNvSpPr>
          <p:nvPr/>
        </p:nvSpPr>
        <p:spPr bwMode="auto">
          <a:xfrm>
            <a:off x="3851275" y="4686300"/>
            <a:ext cx="393700" cy="395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y</a:t>
            </a:r>
            <a:endParaRPr lang="en-US" sz="2800"/>
          </a:p>
        </p:txBody>
      </p:sp>
      <p:sp>
        <p:nvSpPr>
          <p:cNvPr id="148619" name="Rectangle 139"/>
          <p:cNvSpPr>
            <a:spLocks noChangeArrowheads="1"/>
          </p:cNvSpPr>
          <p:nvPr/>
        </p:nvSpPr>
        <p:spPr bwMode="auto">
          <a:xfrm>
            <a:off x="3457575" y="5081588"/>
            <a:ext cx="393700" cy="395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3</a:t>
            </a:r>
            <a:endParaRPr lang="en-US" sz="2800"/>
          </a:p>
        </p:txBody>
      </p:sp>
      <p:sp>
        <p:nvSpPr>
          <p:cNvPr id="148620" name="Rectangle 140"/>
          <p:cNvSpPr>
            <a:spLocks noChangeArrowheads="1"/>
          </p:cNvSpPr>
          <p:nvPr/>
        </p:nvSpPr>
        <p:spPr bwMode="auto">
          <a:xfrm>
            <a:off x="3457575" y="4686300"/>
            <a:ext cx="393700" cy="395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u</a:t>
            </a:r>
            <a:endParaRPr lang="en-US" sz="2800"/>
          </a:p>
        </p:txBody>
      </p:sp>
      <p:sp>
        <p:nvSpPr>
          <p:cNvPr id="148621" name="Line 141"/>
          <p:cNvSpPr>
            <a:spLocks noChangeShapeType="1"/>
          </p:cNvSpPr>
          <p:nvPr/>
        </p:nvSpPr>
        <p:spPr bwMode="auto">
          <a:xfrm>
            <a:off x="3457575" y="4686300"/>
            <a:ext cx="787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8622" name="Line 142"/>
          <p:cNvSpPr>
            <a:spLocks noChangeShapeType="1"/>
          </p:cNvSpPr>
          <p:nvPr/>
        </p:nvSpPr>
        <p:spPr bwMode="auto">
          <a:xfrm>
            <a:off x="3457575" y="4686300"/>
            <a:ext cx="0" cy="3952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8623" name="Line 143"/>
          <p:cNvSpPr>
            <a:spLocks noChangeShapeType="1"/>
          </p:cNvSpPr>
          <p:nvPr/>
        </p:nvSpPr>
        <p:spPr bwMode="auto">
          <a:xfrm>
            <a:off x="4244975" y="4686300"/>
            <a:ext cx="0" cy="3952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8624" name="Line 144"/>
          <p:cNvSpPr>
            <a:spLocks noChangeShapeType="1"/>
          </p:cNvSpPr>
          <p:nvPr/>
        </p:nvSpPr>
        <p:spPr bwMode="auto">
          <a:xfrm>
            <a:off x="3457575" y="5081588"/>
            <a:ext cx="787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48625" name="Line 145"/>
          <p:cNvSpPr>
            <a:spLocks noChangeShapeType="1"/>
          </p:cNvSpPr>
          <p:nvPr/>
        </p:nvSpPr>
        <p:spPr bwMode="auto">
          <a:xfrm>
            <a:off x="3851275" y="4686300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48626" name="Text Box 146"/>
          <p:cNvSpPr txBox="1">
            <a:spLocks noChangeArrowheads="1"/>
          </p:cNvSpPr>
          <p:nvPr/>
        </p:nvSpPr>
        <p:spPr bwMode="auto">
          <a:xfrm>
            <a:off x="3090863" y="4648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b="1">
                <a:latin typeface="Times New Roman" pitchFamily="18" charset="0"/>
              </a:rPr>
              <a:t>Q</a:t>
            </a:r>
            <a:endParaRPr lang="en-US" b="1">
              <a:latin typeface="Times New Roman" pitchFamily="18" charset="0"/>
            </a:endParaRPr>
          </a:p>
        </p:txBody>
      </p:sp>
      <p:sp>
        <p:nvSpPr>
          <p:cNvPr id="148627" name="Oval 147"/>
          <p:cNvSpPr>
            <a:spLocks noChangeArrowheads="1"/>
          </p:cNvSpPr>
          <p:nvPr/>
        </p:nvSpPr>
        <p:spPr bwMode="auto">
          <a:xfrm>
            <a:off x="6977063" y="5105400"/>
            <a:ext cx="3048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628" name="Oval 148"/>
          <p:cNvSpPr>
            <a:spLocks noChangeArrowheads="1"/>
          </p:cNvSpPr>
          <p:nvPr/>
        </p:nvSpPr>
        <p:spPr bwMode="auto">
          <a:xfrm>
            <a:off x="5133975" y="5105400"/>
            <a:ext cx="3048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629" name="Oval 149"/>
          <p:cNvSpPr>
            <a:spLocks noChangeArrowheads="1"/>
          </p:cNvSpPr>
          <p:nvPr/>
        </p:nvSpPr>
        <p:spPr bwMode="auto">
          <a:xfrm>
            <a:off x="6367463" y="5105400"/>
            <a:ext cx="3048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630" name="Oval 150"/>
          <p:cNvSpPr>
            <a:spLocks noChangeArrowheads="1"/>
          </p:cNvSpPr>
          <p:nvPr/>
        </p:nvSpPr>
        <p:spPr bwMode="auto">
          <a:xfrm>
            <a:off x="5757863" y="5105400"/>
            <a:ext cx="3048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631" name="Oval 151"/>
          <p:cNvSpPr>
            <a:spLocks noChangeArrowheads="1"/>
          </p:cNvSpPr>
          <p:nvPr/>
        </p:nvSpPr>
        <p:spPr bwMode="auto">
          <a:xfrm>
            <a:off x="5133975" y="4419600"/>
            <a:ext cx="3048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632" name="Oval 152"/>
          <p:cNvSpPr>
            <a:spLocks noChangeArrowheads="1"/>
          </p:cNvSpPr>
          <p:nvPr/>
        </p:nvSpPr>
        <p:spPr bwMode="auto">
          <a:xfrm>
            <a:off x="5757863" y="4419600"/>
            <a:ext cx="3048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633" name="Oval 153"/>
          <p:cNvSpPr>
            <a:spLocks noChangeArrowheads="1"/>
          </p:cNvSpPr>
          <p:nvPr/>
        </p:nvSpPr>
        <p:spPr bwMode="auto">
          <a:xfrm>
            <a:off x="6367463" y="4410075"/>
            <a:ext cx="304800" cy="2968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634" name="Text Box 154"/>
          <p:cNvSpPr txBox="1">
            <a:spLocks noChangeArrowheads="1"/>
          </p:cNvSpPr>
          <p:nvPr/>
        </p:nvSpPr>
        <p:spPr bwMode="auto">
          <a:xfrm>
            <a:off x="5757863" y="4343400"/>
            <a:ext cx="3921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solidFill>
                  <a:schemeClr val="bg1"/>
                </a:solidFill>
                <a:latin typeface="Symbol" pitchFamily="18" charset="2"/>
              </a:rPr>
              <a:t>0</a:t>
            </a:r>
            <a:endParaRPr lang="en-US" sz="20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48635" name="Text Box 155"/>
          <p:cNvSpPr txBox="1">
            <a:spLocks noChangeArrowheads="1"/>
          </p:cNvSpPr>
          <p:nvPr/>
        </p:nvSpPr>
        <p:spPr bwMode="auto">
          <a:xfrm>
            <a:off x="5119688" y="4344988"/>
            <a:ext cx="3921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solidFill>
                  <a:schemeClr val="bg1"/>
                </a:solidFill>
                <a:latin typeface="Symbol" pitchFamily="18" charset="2"/>
              </a:rPr>
              <a:t>1</a:t>
            </a:r>
            <a:endParaRPr lang="en-US" sz="20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48636" name="Text Box 156"/>
          <p:cNvSpPr txBox="1">
            <a:spLocks noChangeArrowheads="1"/>
          </p:cNvSpPr>
          <p:nvPr/>
        </p:nvSpPr>
        <p:spPr bwMode="auto">
          <a:xfrm>
            <a:off x="5105400" y="5029200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solidFill>
                  <a:schemeClr val="bg1"/>
                </a:solidFill>
                <a:latin typeface="Symbol" pitchFamily="18" charset="2"/>
              </a:rPr>
              <a:t>2</a:t>
            </a:r>
            <a:endParaRPr lang="en-US" sz="20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48637" name="Text Box 157"/>
          <p:cNvSpPr txBox="1">
            <a:spLocks noChangeArrowheads="1"/>
          </p:cNvSpPr>
          <p:nvPr/>
        </p:nvSpPr>
        <p:spPr bwMode="auto">
          <a:xfrm>
            <a:off x="5743575" y="5030788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solidFill>
                  <a:schemeClr val="bg1"/>
                </a:solidFill>
                <a:latin typeface="Symbol" pitchFamily="18" charset="2"/>
              </a:rPr>
              <a:t>1</a:t>
            </a:r>
            <a:endParaRPr lang="en-US" sz="20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48638" name="Text Box 158"/>
          <p:cNvSpPr txBox="1">
            <a:spLocks noChangeArrowheads="1"/>
          </p:cNvSpPr>
          <p:nvPr/>
        </p:nvSpPr>
        <p:spPr bwMode="auto">
          <a:xfrm>
            <a:off x="6353175" y="5030788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solidFill>
                  <a:schemeClr val="bg1"/>
                </a:solidFill>
                <a:latin typeface="Symbol" pitchFamily="18" charset="2"/>
              </a:rPr>
              <a:t>2</a:t>
            </a:r>
            <a:endParaRPr lang="en-US" sz="20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48639" name="Text Box 159"/>
          <p:cNvSpPr txBox="1">
            <a:spLocks noChangeArrowheads="1"/>
          </p:cNvSpPr>
          <p:nvPr/>
        </p:nvSpPr>
        <p:spPr bwMode="auto">
          <a:xfrm>
            <a:off x="6962775" y="5030788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latin typeface="Symbol" pitchFamily="18" charset="2"/>
              </a:rPr>
              <a:t>3</a:t>
            </a:r>
            <a:endParaRPr lang="en-US" sz="2000">
              <a:latin typeface="Symbol" pitchFamily="18" charset="2"/>
            </a:endParaRPr>
          </a:p>
        </p:txBody>
      </p:sp>
      <p:sp>
        <p:nvSpPr>
          <p:cNvPr id="148640" name="Text Box 160"/>
          <p:cNvSpPr txBox="1">
            <a:spLocks noChangeArrowheads="1"/>
          </p:cNvSpPr>
          <p:nvPr/>
        </p:nvSpPr>
        <p:spPr bwMode="auto">
          <a:xfrm>
            <a:off x="5133975" y="40386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r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8641" name="Text Box 161"/>
          <p:cNvSpPr txBox="1">
            <a:spLocks noChangeArrowheads="1"/>
          </p:cNvSpPr>
          <p:nvPr/>
        </p:nvSpPr>
        <p:spPr bwMode="auto">
          <a:xfrm>
            <a:off x="5757863" y="40386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s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8642" name="Oval 162"/>
          <p:cNvSpPr>
            <a:spLocks noChangeArrowheads="1"/>
          </p:cNvSpPr>
          <p:nvPr/>
        </p:nvSpPr>
        <p:spPr bwMode="auto">
          <a:xfrm>
            <a:off x="6977063" y="4410075"/>
            <a:ext cx="3048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8643" name="Text Box 163"/>
          <p:cNvSpPr txBox="1">
            <a:spLocks noChangeArrowheads="1"/>
          </p:cNvSpPr>
          <p:nvPr/>
        </p:nvSpPr>
        <p:spPr bwMode="auto">
          <a:xfrm>
            <a:off x="6977063" y="40386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u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8644" name="Text Box 164"/>
          <p:cNvSpPr txBox="1">
            <a:spLocks noChangeArrowheads="1"/>
          </p:cNvSpPr>
          <p:nvPr/>
        </p:nvSpPr>
        <p:spPr bwMode="auto">
          <a:xfrm>
            <a:off x="6943725" y="4343400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solidFill>
                  <a:schemeClr val="bg1"/>
                </a:solidFill>
                <a:latin typeface="Symbol" pitchFamily="18" charset="2"/>
              </a:rPr>
              <a:t>3</a:t>
            </a:r>
            <a:endParaRPr lang="en-US" sz="20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48645" name="Text Box 165"/>
          <p:cNvSpPr txBox="1">
            <a:spLocks noChangeArrowheads="1"/>
          </p:cNvSpPr>
          <p:nvPr/>
        </p:nvSpPr>
        <p:spPr bwMode="auto">
          <a:xfrm>
            <a:off x="6367463" y="40386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t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8646" name="Text Box 166"/>
          <p:cNvSpPr txBox="1">
            <a:spLocks noChangeArrowheads="1"/>
          </p:cNvSpPr>
          <p:nvPr/>
        </p:nvSpPr>
        <p:spPr bwMode="auto">
          <a:xfrm>
            <a:off x="6334125" y="4343400"/>
            <a:ext cx="3921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2000">
                <a:solidFill>
                  <a:schemeClr val="bg1"/>
                </a:solidFill>
                <a:latin typeface="Symbol" pitchFamily="18" charset="2"/>
              </a:rPr>
              <a:t>2</a:t>
            </a:r>
            <a:endParaRPr lang="en-US" sz="20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48647" name="Text Box 167"/>
          <p:cNvSpPr txBox="1">
            <a:spLocks noChangeArrowheads="1"/>
          </p:cNvSpPr>
          <p:nvPr/>
        </p:nvSpPr>
        <p:spPr bwMode="auto">
          <a:xfrm>
            <a:off x="5743575" y="54102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w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8648" name="Text Box 168"/>
          <p:cNvSpPr txBox="1">
            <a:spLocks noChangeArrowheads="1"/>
          </p:cNvSpPr>
          <p:nvPr/>
        </p:nvSpPr>
        <p:spPr bwMode="auto">
          <a:xfrm>
            <a:off x="5133975" y="54102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v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8649" name="Text Box 169"/>
          <p:cNvSpPr txBox="1">
            <a:spLocks noChangeArrowheads="1"/>
          </p:cNvSpPr>
          <p:nvPr/>
        </p:nvSpPr>
        <p:spPr bwMode="auto">
          <a:xfrm>
            <a:off x="6962775" y="54102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y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48650" name="Text Box 170"/>
          <p:cNvSpPr txBox="1">
            <a:spLocks noChangeArrowheads="1"/>
          </p:cNvSpPr>
          <p:nvPr/>
        </p:nvSpPr>
        <p:spPr bwMode="auto">
          <a:xfrm>
            <a:off x="6353175" y="54102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a-DK" sz="1800">
                <a:latin typeface="Times New Roman" pitchFamily="18" charset="0"/>
              </a:rPr>
              <a:t>x</a:t>
            </a:r>
            <a:endParaRPr lang="en-US" sz="1800">
              <a:latin typeface="Times New Roman" pitchFamily="18" charset="0"/>
            </a:endParaRPr>
          </a:p>
        </p:txBody>
      </p:sp>
      <p:cxnSp>
        <p:nvCxnSpPr>
          <p:cNvPr id="148651" name="AutoShape 171"/>
          <p:cNvCxnSpPr>
            <a:cxnSpLocks noChangeShapeType="1"/>
            <a:stCxn id="148628" idx="0"/>
            <a:endCxn id="148631" idx="4"/>
          </p:cNvCxnSpPr>
          <p:nvPr/>
        </p:nvCxnSpPr>
        <p:spPr bwMode="auto">
          <a:xfrm flipV="1">
            <a:off x="5286375" y="4724400"/>
            <a:ext cx="0" cy="38100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8652" name="AutoShape 172"/>
          <p:cNvCxnSpPr>
            <a:cxnSpLocks noChangeShapeType="1"/>
            <a:stCxn id="148630" idx="0"/>
            <a:endCxn id="148632" idx="4"/>
          </p:cNvCxnSpPr>
          <p:nvPr/>
        </p:nvCxnSpPr>
        <p:spPr bwMode="auto">
          <a:xfrm flipV="1">
            <a:off x="5910263" y="4724400"/>
            <a:ext cx="0" cy="38100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8653" name="AutoShape 173"/>
          <p:cNvCxnSpPr>
            <a:cxnSpLocks noChangeShapeType="1"/>
            <a:stCxn id="148629" idx="0"/>
            <a:endCxn id="148633" idx="4"/>
          </p:cNvCxnSpPr>
          <p:nvPr/>
        </p:nvCxnSpPr>
        <p:spPr bwMode="auto">
          <a:xfrm flipV="1">
            <a:off x="6519863" y="4706938"/>
            <a:ext cx="0" cy="398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8654" name="AutoShape 174"/>
          <p:cNvCxnSpPr>
            <a:cxnSpLocks noChangeShapeType="1"/>
            <a:stCxn id="148627" idx="0"/>
            <a:endCxn id="148642" idx="4"/>
          </p:cNvCxnSpPr>
          <p:nvPr/>
        </p:nvCxnSpPr>
        <p:spPr bwMode="auto">
          <a:xfrm flipV="1">
            <a:off x="7129463" y="4714875"/>
            <a:ext cx="0" cy="390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8655" name="AutoShape 175"/>
          <p:cNvCxnSpPr>
            <a:cxnSpLocks noChangeShapeType="1"/>
            <a:stCxn id="148631" idx="6"/>
            <a:endCxn id="148632" idx="2"/>
          </p:cNvCxnSpPr>
          <p:nvPr/>
        </p:nvCxnSpPr>
        <p:spPr bwMode="auto">
          <a:xfrm>
            <a:off x="5438775" y="4572000"/>
            <a:ext cx="319088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8656" name="AutoShape 176"/>
          <p:cNvCxnSpPr>
            <a:cxnSpLocks noChangeShapeType="1"/>
            <a:stCxn id="148630" idx="6"/>
            <a:endCxn id="148629" idx="2"/>
          </p:cNvCxnSpPr>
          <p:nvPr/>
        </p:nvCxnSpPr>
        <p:spPr bwMode="auto">
          <a:xfrm>
            <a:off x="6062663" y="52578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8657" name="AutoShape 177"/>
          <p:cNvCxnSpPr>
            <a:cxnSpLocks noChangeShapeType="1"/>
            <a:stCxn id="148629" idx="6"/>
            <a:endCxn id="148627" idx="2"/>
          </p:cNvCxnSpPr>
          <p:nvPr/>
        </p:nvCxnSpPr>
        <p:spPr bwMode="auto">
          <a:xfrm>
            <a:off x="6672263" y="52578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8658" name="AutoShape 178"/>
          <p:cNvCxnSpPr>
            <a:cxnSpLocks noChangeShapeType="1"/>
            <a:stCxn id="148633" idx="6"/>
            <a:endCxn id="148642" idx="2"/>
          </p:cNvCxnSpPr>
          <p:nvPr/>
        </p:nvCxnSpPr>
        <p:spPr bwMode="auto">
          <a:xfrm>
            <a:off x="6672263" y="4559300"/>
            <a:ext cx="304800" cy="3175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cxnSp>
        <p:nvCxnSpPr>
          <p:cNvPr id="148659" name="AutoShape 179"/>
          <p:cNvCxnSpPr>
            <a:cxnSpLocks noChangeShapeType="1"/>
            <a:stCxn id="148633" idx="3"/>
            <a:endCxn id="148630" idx="7"/>
          </p:cNvCxnSpPr>
          <p:nvPr/>
        </p:nvCxnSpPr>
        <p:spPr bwMode="auto">
          <a:xfrm flipH="1">
            <a:off x="6018213" y="4664075"/>
            <a:ext cx="393700" cy="485775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none" w="sm" len="sm"/>
          </a:ln>
        </p:spPr>
      </p:cxnSp>
      <p:sp>
        <p:nvSpPr>
          <p:cNvPr id="148660" name="Rectangle 180"/>
          <p:cNvSpPr>
            <a:spLocks noChangeArrowheads="1"/>
          </p:cNvSpPr>
          <p:nvPr/>
        </p:nvSpPr>
        <p:spPr bwMode="auto">
          <a:xfrm>
            <a:off x="7724775" y="5081588"/>
            <a:ext cx="393700" cy="395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3</a:t>
            </a:r>
            <a:endParaRPr lang="en-US" sz="2800"/>
          </a:p>
        </p:txBody>
      </p:sp>
      <p:sp>
        <p:nvSpPr>
          <p:cNvPr id="148661" name="Rectangle 181"/>
          <p:cNvSpPr>
            <a:spLocks noChangeArrowheads="1"/>
          </p:cNvSpPr>
          <p:nvPr/>
        </p:nvSpPr>
        <p:spPr bwMode="auto">
          <a:xfrm>
            <a:off x="7724775" y="4686300"/>
            <a:ext cx="393700" cy="395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da-DK" sz="2800"/>
              <a:t>y</a:t>
            </a:r>
            <a:endParaRPr lang="en-US" sz="2800"/>
          </a:p>
        </p:txBody>
      </p:sp>
      <p:sp>
        <p:nvSpPr>
          <p:cNvPr id="148662" name="Line 182"/>
          <p:cNvSpPr>
            <a:spLocks noChangeShapeType="1"/>
          </p:cNvSpPr>
          <p:nvPr/>
        </p:nvSpPr>
        <p:spPr bwMode="auto">
          <a:xfrm>
            <a:off x="7724775" y="4686300"/>
            <a:ext cx="3937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8663" name="Line 183"/>
          <p:cNvSpPr>
            <a:spLocks noChangeShapeType="1"/>
          </p:cNvSpPr>
          <p:nvPr/>
        </p:nvSpPr>
        <p:spPr bwMode="auto">
          <a:xfrm>
            <a:off x="7724775" y="5476875"/>
            <a:ext cx="393700" cy="0"/>
          </a:xfrm>
          <a:prstGeom prst="line">
            <a:avLst/>
          </a:prstGeom>
          <a:noFill/>
          <a:ln w="12700" cap="sq">
            <a:noFill/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8664" name="Line 184"/>
          <p:cNvSpPr>
            <a:spLocks noChangeShapeType="1"/>
          </p:cNvSpPr>
          <p:nvPr/>
        </p:nvSpPr>
        <p:spPr bwMode="auto">
          <a:xfrm>
            <a:off x="7724775" y="4686300"/>
            <a:ext cx="0" cy="3952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8665" name="Line 185"/>
          <p:cNvSpPr>
            <a:spLocks noChangeShapeType="1"/>
          </p:cNvSpPr>
          <p:nvPr/>
        </p:nvSpPr>
        <p:spPr bwMode="auto">
          <a:xfrm>
            <a:off x="8118475" y="4686300"/>
            <a:ext cx="0" cy="3952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8666" name="Line 186"/>
          <p:cNvSpPr>
            <a:spLocks noChangeShapeType="1"/>
          </p:cNvSpPr>
          <p:nvPr/>
        </p:nvSpPr>
        <p:spPr bwMode="auto">
          <a:xfrm>
            <a:off x="7724775" y="5081588"/>
            <a:ext cx="3937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48667" name="Line 187"/>
          <p:cNvSpPr>
            <a:spLocks noChangeShapeType="1"/>
          </p:cNvSpPr>
          <p:nvPr/>
        </p:nvSpPr>
        <p:spPr bwMode="auto">
          <a:xfrm>
            <a:off x="7724775" y="5081588"/>
            <a:ext cx="0" cy="395287"/>
          </a:xfrm>
          <a:prstGeom prst="line">
            <a:avLst/>
          </a:prstGeom>
          <a:noFill/>
          <a:ln w="12700" cap="sq">
            <a:noFill/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8668" name="Line 188"/>
          <p:cNvSpPr>
            <a:spLocks noChangeShapeType="1"/>
          </p:cNvSpPr>
          <p:nvPr/>
        </p:nvSpPr>
        <p:spPr bwMode="auto">
          <a:xfrm>
            <a:off x="8118475" y="5081588"/>
            <a:ext cx="0" cy="395287"/>
          </a:xfrm>
          <a:prstGeom prst="line">
            <a:avLst/>
          </a:prstGeom>
          <a:noFill/>
          <a:ln w="12700" cap="sq">
            <a:noFill/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148669" name="Text Box 189"/>
          <p:cNvSpPr txBox="1">
            <a:spLocks noChangeArrowheads="1"/>
          </p:cNvSpPr>
          <p:nvPr/>
        </p:nvSpPr>
        <p:spPr bwMode="auto">
          <a:xfrm>
            <a:off x="7358063" y="4648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b="1">
                <a:latin typeface="Times New Roman" pitchFamily="18" charset="0"/>
              </a:rPr>
              <a:t>Q</a:t>
            </a:r>
            <a:endParaRPr lang="en-US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BFS Example: Result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52538" y="1828800"/>
            <a:ext cx="3013075" cy="1738313"/>
            <a:chOff x="789" y="1152"/>
            <a:chExt cx="1898" cy="1095"/>
          </a:xfrm>
        </p:grpSpPr>
        <p:sp>
          <p:nvSpPr>
            <p:cNvPr id="149508" name="Oval 4"/>
            <p:cNvSpPr>
              <a:spLocks noChangeArrowheads="1"/>
            </p:cNvSpPr>
            <p:nvPr/>
          </p:nvSpPr>
          <p:spPr bwMode="auto">
            <a:xfrm>
              <a:off x="1968" y="1824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509" name="Oval 5"/>
            <p:cNvSpPr>
              <a:spLocks noChangeArrowheads="1"/>
            </p:cNvSpPr>
            <p:nvPr/>
          </p:nvSpPr>
          <p:spPr bwMode="auto">
            <a:xfrm>
              <a:off x="807" y="1824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510" name="Oval 6"/>
            <p:cNvSpPr>
              <a:spLocks noChangeArrowheads="1"/>
            </p:cNvSpPr>
            <p:nvPr/>
          </p:nvSpPr>
          <p:spPr bwMode="auto">
            <a:xfrm>
              <a:off x="1584" y="1824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511" name="Oval 7"/>
            <p:cNvSpPr>
              <a:spLocks noChangeArrowheads="1"/>
            </p:cNvSpPr>
            <p:nvPr/>
          </p:nvSpPr>
          <p:spPr bwMode="auto">
            <a:xfrm>
              <a:off x="1200" y="1824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512" name="Oval 8"/>
            <p:cNvSpPr>
              <a:spLocks noChangeArrowheads="1"/>
            </p:cNvSpPr>
            <p:nvPr/>
          </p:nvSpPr>
          <p:spPr bwMode="auto">
            <a:xfrm>
              <a:off x="807" y="1392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513" name="Oval 9"/>
            <p:cNvSpPr>
              <a:spLocks noChangeArrowheads="1"/>
            </p:cNvSpPr>
            <p:nvPr/>
          </p:nvSpPr>
          <p:spPr bwMode="auto">
            <a:xfrm>
              <a:off x="1200" y="1392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514" name="Oval 10"/>
            <p:cNvSpPr>
              <a:spLocks noChangeArrowheads="1"/>
            </p:cNvSpPr>
            <p:nvPr/>
          </p:nvSpPr>
          <p:spPr bwMode="auto">
            <a:xfrm>
              <a:off x="1584" y="1386"/>
              <a:ext cx="192" cy="18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515" name="Text Box 11"/>
            <p:cNvSpPr txBox="1">
              <a:spLocks noChangeArrowheads="1"/>
            </p:cNvSpPr>
            <p:nvPr/>
          </p:nvSpPr>
          <p:spPr bwMode="auto">
            <a:xfrm>
              <a:off x="1200" y="1344"/>
              <a:ext cx="24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a-DK" sz="2000">
                  <a:solidFill>
                    <a:schemeClr val="bg1"/>
                  </a:solidFill>
                  <a:latin typeface="Symbol" pitchFamily="18" charset="2"/>
                </a:rPr>
                <a:t>0</a:t>
              </a:r>
              <a:endParaRPr lang="en-US" sz="200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149516" name="Text Box 12"/>
            <p:cNvSpPr txBox="1">
              <a:spLocks noChangeArrowheads="1"/>
            </p:cNvSpPr>
            <p:nvPr/>
          </p:nvSpPr>
          <p:spPr bwMode="auto">
            <a:xfrm>
              <a:off x="798" y="1345"/>
              <a:ext cx="24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a-DK" sz="2000">
                  <a:solidFill>
                    <a:schemeClr val="bg1"/>
                  </a:solidFill>
                  <a:latin typeface="Symbol" pitchFamily="18" charset="2"/>
                </a:rPr>
                <a:t>1</a:t>
              </a:r>
              <a:endParaRPr lang="en-US" sz="200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149517" name="Text Box 13"/>
            <p:cNvSpPr txBox="1">
              <a:spLocks noChangeArrowheads="1"/>
            </p:cNvSpPr>
            <p:nvPr/>
          </p:nvSpPr>
          <p:spPr bwMode="auto">
            <a:xfrm>
              <a:off x="789" y="1776"/>
              <a:ext cx="24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a-DK" sz="2000">
                  <a:solidFill>
                    <a:schemeClr val="bg1"/>
                  </a:solidFill>
                  <a:latin typeface="Symbol" pitchFamily="18" charset="2"/>
                </a:rPr>
                <a:t>2</a:t>
              </a:r>
              <a:endParaRPr lang="en-US" sz="200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149518" name="Text Box 14"/>
            <p:cNvSpPr txBox="1">
              <a:spLocks noChangeArrowheads="1"/>
            </p:cNvSpPr>
            <p:nvPr/>
          </p:nvSpPr>
          <p:spPr bwMode="auto">
            <a:xfrm>
              <a:off x="1191" y="1777"/>
              <a:ext cx="24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a-DK" sz="2000">
                  <a:solidFill>
                    <a:schemeClr val="bg1"/>
                  </a:solidFill>
                  <a:latin typeface="Symbol" pitchFamily="18" charset="2"/>
                </a:rPr>
                <a:t>1</a:t>
              </a:r>
              <a:endParaRPr lang="en-US" sz="200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149519" name="Text Box 15"/>
            <p:cNvSpPr txBox="1">
              <a:spLocks noChangeArrowheads="1"/>
            </p:cNvSpPr>
            <p:nvPr/>
          </p:nvSpPr>
          <p:spPr bwMode="auto">
            <a:xfrm>
              <a:off x="1575" y="1777"/>
              <a:ext cx="24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a-DK" sz="2000">
                  <a:solidFill>
                    <a:schemeClr val="bg1"/>
                  </a:solidFill>
                  <a:latin typeface="Symbol" pitchFamily="18" charset="2"/>
                </a:rPr>
                <a:t>2</a:t>
              </a:r>
              <a:endParaRPr lang="en-US" sz="200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149520" name="Text Box 16"/>
            <p:cNvSpPr txBox="1">
              <a:spLocks noChangeArrowheads="1"/>
            </p:cNvSpPr>
            <p:nvPr/>
          </p:nvSpPr>
          <p:spPr bwMode="auto">
            <a:xfrm>
              <a:off x="1959" y="1777"/>
              <a:ext cx="24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a-DK" sz="2000">
                  <a:solidFill>
                    <a:schemeClr val="bg1"/>
                  </a:solidFill>
                  <a:latin typeface="Symbol" pitchFamily="18" charset="2"/>
                </a:rPr>
                <a:t>3</a:t>
              </a:r>
              <a:endParaRPr lang="en-US" sz="200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149521" name="Text Box 17"/>
            <p:cNvSpPr txBox="1">
              <a:spLocks noChangeArrowheads="1"/>
            </p:cNvSpPr>
            <p:nvPr/>
          </p:nvSpPr>
          <p:spPr bwMode="auto">
            <a:xfrm>
              <a:off x="807" y="1152"/>
              <a:ext cx="19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a-DK" sz="1800">
                  <a:latin typeface="Times New Roman" pitchFamily="18" charset="0"/>
                </a:rPr>
                <a:t>r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49522" name="Text Box 18"/>
            <p:cNvSpPr txBox="1">
              <a:spLocks noChangeArrowheads="1"/>
            </p:cNvSpPr>
            <p:nvPr/>
          </p:nvSpPr>
          <p:spPr bwMode="auto">
            <a:xfrm>
              <a:off x="1200" y="1152"/>
              <a:ext cx="19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a-DK" sz="1800">
                  <a:latin typeface="Times New Roman" pitchFamily="18" charset="0"/>
                </a:rPr>
                <a:t>s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49523" name="Oval 19"/>
            <p:cNvSpPr>
              <a:spLocks noChangeArrowheads="1"/>
            </p:cNvSpPr>
            <p:nvPr/>
          </p:nvSpPr>
          <p:spPr bwMode="auto">
            <a:xfrm>
              <a:off x="1968" y="1386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524" name="Text Box 20"/>
            <p:cNvSpPr txBox="1">
              <a:spLocks noChangeArrowheads="1"/>
            </p:cNvSpPr>
            <p:nvPr/>
          </p:nvSpPr>
          <p:spPr bwMode="auto">
            <a:xfrm>
              <a:off x="1968" y="1152"/>
              <a:ext cx="19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a-DK" sz="1800">
                  <a:latin typeface="Times New Roman" pitchFamily="18" charset="0"/>
                </a:rPr>
                <a:t>u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49525" name="Text Box 21"/>
            <p:cNvSpPr txBox="1">
              <a:spLocks noChangeArrowheads="1"/>
            </p:cNvSpPr>
            <p:nvPr/>
          </p:nvSpPr>
          <p:spPr bwMode="auto">
            <a:xfrm>
              <a:off x="1947" y="1344"/>
              <a:ext cx="24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a-DK" sz="2000">
                  <a:solidFill>
                    <a:schemeClr val="bg1"/>
                  </a:solidFill>
                  <a:latin typeface="Symbol" pitchFamily="18" charset="2"/>
                </a:rPr>
                <a:t>3</a:t>
              </a:r>
              <a:endParaRPr lang="en-US" sz="200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149526" name="Text Box 22"/>
            <p:cNvSpPr txBox="1">
              <a:spLocks noChangeArrowheads="1"/>
            </p:cNvSpPr>
            <p:nvPr/>
          </p:nvSpPr>
          <p:spPr bwMode="auto">
            <a:xfrm>
              <a:off x="1584" y="1152"/>
              <a:ext cx="19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a-DK" sz="1800">
                  <a:latin typeface="Times New Roman" pitchFamily="18" charset="0"/>
                </a:rPr>
                <a:t>t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49527" name="Text Box 23"/>
            <p:cNvSpPr txBox="1">
              <a:spLocks noChangeArrowheads="1"/>
            </p:cNvSpPr>
            <p:nvPr/>
          </p:nvSpPr>
          <p:spPr bwMode="auto">
            <a:xfrm>
              <a:off x="1563" y="1344"/>
              <a:ext cx="24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a-DK" sz="2000">
                  <a:solidFill>
                    <a:schemeClr val="bg1"/>
                  </a:solidFill>
                  <a:latin typeface="Symbol" pitchFamily="18" charset="2"/>
                </a:rPr>
                <a:t>2</a:t>
              </a:r>
              <a:endParaRPr lang="en-US" sz="200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149528" name="Text Box 24"/>
            <p:cNvSpPr txBox="1">
              <a:spLocks noChangeArrowheads="1"/>
            </p:cNvSpPr>
            <p:nvPr/>
          </p:nvSpPr>
          <p:spPr bwMode="auto">
            <a:xfrm>
              <a:off x="1191" y="2016"/>
              <a:ext cx="19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a-DK" sz="1800">
                  <a:latin typeface="Times New Roman" pitchFamily="18" charset="0"/>
                </a:rPr>
                <a:t>w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49529" name="Text Box 25"/>
            <p:cNvSpPr txBox="1">
              <a:spLocks noChangeArrowheads="1"/>
            </p:cNvSpPr>
            <p:nvPr/>
          </p:nvSpPr>
          <p:spPr bwMode="auto">
            <a:xfrm>
              <a:off x="807" y="2016"/>
              <a:ext cx="19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a-DK" sz="1800">
                  <a:latin typeface="Times New Roman" pitchFamily="18" charset="0"/>
                </a:rPr>
                <a:t>v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49530" name="Text Box 26"/>
            <p:cNvSpPr txBox="1">
              <a:spLocks noChangeArrowheads="1"/>
            </p:cNvSpPr>
            <p:nvPr/>
          </p:nvSpPr>
          <p:spPr bwMode="auto">
            <a:xfrm>
              <a:off x="1959" y="2016"/>
              <a:ext cx="19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a-DK" sz="1800">
                  <a:latin typeface="Times New Roman" pitchFamily="18" charset="0"/>
                </a:rPr>
                <a:t>y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49531" name="Text Box 27"/>
            <p:cNvSpPr txBox="1">
              <a:spLocks noChangeArrowheads="1"/>
            </p:cNvSpPr>
            <p:nvPr/>
          </p:nvSpPr>
          <p:spPr bwMode="auto">
            <a:xfrm>
              <a:off x="1575" y="2016"/>
              <a:ext cx="19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a-DK" sz="1800">
                  <a:latin typeface="Times New Roman" pitchFamily="18" charset="0"/>
                </a:rPr>
                <a:t>x</a:t>
              </a:r>
              <a:endParaRPr lang="en-US" sz="1800">
                <a:latin typeface="Times New Roman" pitchFamily="18" charset="0"/>
              </a:endParaRPr>
            </a:p>
          </p:txBody>
        </p:sp>
        <p:cxnSp>
          <p:nvCxnSpPr>
            <p:cNvPr id="149532" name="AutoShape 28"/>
            <p:cNvCxnSpPr>
              <a:cxnSpLocks noChangeShapeType="1"/>
              <a:stCxn id="149509" idx="0"/>
              <a:endCxn id="149512" idx="4"/>
            </p:cNvCxnSpPr>
            <p:nvPr/>
          </p:nvCxnSpPr>
          <p:spPr bwMode="auto">
            <a:xfrm flipV="1">
              <a:off x="903" y="1584"/>
              <a:ext cx="0" cy="24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49533" name="AutoShape 29"/>
            <p:cNvCxnSpPr>
              <a:cxnSpLocks noChangeShapeType="1"/>
              <a:stCxn id="149511" idx="0"/>
              <a:endCxn id="149513" idx="4"/>
            </p:cNvCxnSpPr>
            <p:nvPr/>
          </p:nvCxnSpPr>
          <p:spPr bwMode="auto">
            <a:xfrm flipV="1">
              <a:off x="1296" y="1584"/>
              <a:ext cx="0" cy="24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49534" name="AutoShape 30"/>
            <p:cNvCxnSpPr>
              <a:cxnSpLocks noChangeShapeType="1"/>
              <a:stCxn id="149510" idx="0"/>
              <a:endCxn id="149514" idx="4"/>
            </p:cNvCxnSpPr>
            <p:nvPr/>
          </p:nvCxnSpPr>
          <p:spPr bwMode="auto">
            <a:xfrm flipV="1">
              <a:off x="1680" y="1573"/>
              <a:ext cx="0" cy="25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49535" name="AutoShape 31"/>
            <p:cNvCxnSpPr>
              <a:cxnSpLocks noChangeShapeType="1"/>
              <a:stCxn id="149508" idx="0"/>
              <a:endCxn id="149523" idx="4"/>
            </p:cNvCxnSpPr>
            <p:nvPr/>
          </p:nvCxnSpPr>
          <p:spPr bwMode="auto">
            <a:xfrm flipV="1">
              <a:off x="2064" y="1578"/>
              <a:ext cx="0" cy="2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49536" name="AutoShape 32"/>
            <p:cNvCxnSpPr>
              <a:cxnSpLocks noChangeShapeType="1"/>
              <a:stCxn id="149512" idx="6"/>
              <a:endCxn id="149513" idx="2"/>
            </p:cNvCxnSpPr>
            <p:nvPr/>
          </p:nvCxnSpPr>
          <p:spPr bwMode="auto">
            <a:xfrm>
              <a:off x="999" y="1488"/>
              <a:ext cx="201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49537" name="AutoShape 33"/>
            <p:cNvCxnSpPr>
              <a:cxnSpLocks noChangeShapeType="1"/>
              <a:stCxn id="149511" idx="6"/>
              <a:endCxn id="149510" idx="2"/>
            </p:cNvCxnSpPr>
            <p:nvPr/>
          </p:nvCxnSpPr>
          <p:spPr bwMode="auto">
            <a:xfrm>
              <a:off x="1392" y="1920"/>
              <a:ext cx="192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49538" name="AutoShape 34"/>
            <p:cNvCxnSpPr>
              <a:cxnSpLocks noChangeShapeType="1"/>
              <a:stCxn id="149510" idx="6"/>
              <a:endCxn id="149508" idx="2"/>
            </p:cNvCxnSpPr>
            <p:nvPr/>
          </p:nvCxnSpPr>
          <p:spPr bwMode="auto">
            <a:xfrm>
              <a:off x="1776" y="1920"/>
              <a:ext cx="192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49539" name="AutoShape 35"/>
            <p:cNvCxnSpPr>
              <a:cxnSpLocks noChangeShapeType="1"/>
              <a:stCxn id="149514" idx="6"/>
              <a:endCxn id="149523" idx="2"/>
            </p:cNvCxnSpPr>
            <p:nvPr/>
          </p:nvCxnSpPr>
          <p:spPr bwMode="auto">
            <a:xfrm>
              <a:off x="1776" y="1480"/>
              <a:ext cx="192" cy="2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49540" name="AutoShape 36"/>
            <p:cNvCxnSpPr>
              <a:cxnSpLocks noChangeShapeType="1"/>
              <a:stCxn id="149514" idx="3"/>
              <a:endCxn id="149511" idx="7"/>
            </p:cNvCxnSpPr>
            <p:nvPr/>
          </p:nvCxnSpPr>
          <p:spPr bwMode="auto">
            <a:xfrm flipH="1">
              <a:off x="1364" y="1546"/>
              <a:ext cx="248" cy="306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49541" name="Rectangle 37"/>
            <p:cNvSpPr>
              <a:spLocks noChangeArrowheads="1"/>
            </p:cNvSpPr>
            <p:nvPr/>
          </p:nvSpPr>
          <p:spPr bwMode="auto">
            <a:xfrm>
              <a:off x="2439" y="1809"/>
              <a:ext cx="248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sz="2800"/>
            </a:p>
          </p:txBody>
        </p:sp>
        <p:sp>
          <p:nvSpPr>
            <p:cNvPr id="149542" name="Rectangle 38"/>
            <p:cNvSpPr>
              <a:spLocks noChangeArrowheads="1"/>
            </p:cNvSpPr>
            <p:nvPr/>
          </p:nvSpPr>
          <p:spPr bwMode="auto">
            <a:xfrm>
              <a:off x="2439" y="1560"/>
              <a:ext cx="248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da-DK" sz="2800"/>
                <a:t>-</a:t>
              </a:r>
              <a:endParaRPr lang="en-US" sz="2800"/>
            </a:p>
          </p:txBody>
        </p:sp>
        <p:sp>
          <p:nvSpPr>
            <p:cNvPr id="149543" name="Line 39"/>
            <p:cNvSpPr>
              <a:spLocks noChangeShapeType="1"/>
            </p:cNvSpPr>
            <p:nvPr/>
          </p:nvSpPr>
          <p:spPr bwMode="auto">
            <a:xfrm>
              <a:off x="2439" y="1560"/>
              <a:ext cx="2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49544" name="Line 40"/>
            <p:cNvSpPr>
              <a:spLocks noChangeShapeType="1"/>
            </p:cNvSpPr>
            <p:nvPr/>
          </p:nvSpPr>
          <p:spPr bwMode="auto">
            <a:xfrm>
              <a:off x="2439" y="2058"/>
              <a:ext cx="248" cy="0"/>
            </a:xfrm>
            <a:prstGeom prst="line">
              <a:avLst/>
            </a:prstGeom>
            <a:noFill/>
            <a:ln w="12700" cap="sq">
              <a:noFill/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49545" name="Line 41"/>
            <p:cNvSpPr>
              <a:spLocks noChangeShapeType="1"/>
            </p:cNvSpPr>
            <p:nvPr/>
          </p:nvSpPr>
          <p:spPr bwMode="auto">
            <a:xfrm>
              <a:off x="2439" y="1560"/>
              <a:ext cx="0" cy="24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49546" name="Line 42"/>
            <p:cNvSpPr>
              <a:spLocks noChangeShapeType="1"/>
            </p:cNvSpPr>
            <p:nvPr/>
          </p:nvSpPr>
          <p:spPr bwMode="auto">
            <a:xfrm>
              <a:off x="2687" y="1560"/>
              <a:ext cx="0" cy="24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49547" name="Line 43"/>
            <p:cNvSpPr>
              <a:spLocks noChangeShapeType="1"/>
            </p:cNvSpPr>
            <p:nvPr/>
          </p:nvSpPr>
          <p:spPr bwMode="auto">
            <a:xfrm>
              <a:off x="2439" y="1809"/>
              <a:ext cx="2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48" name="Line 44"/>
            <p:cNvSpPr>
              <a:spLocks noChangeShapeType="1"/>
            </p:cNvSpPr>
            <p:nvPr/>
          </p:nvSpPr>
          <p:spPr bwMode="auto">
            <a:xfrm>
              <a:off x="2439" y="1809"/>
              <a:ext cx="0" cy="249"/>
            </a:xfrm>
            <a:prstGeom prst="line">
              <a:avLst/>
            </a:prstGeom>
            <a:noFill/>
            <a:ln w="12700" cap="sq">
              <a:noFill/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49549" name="Line 45"/>
            <p:cNvSpPr>
              <a:spLocks noChangeShapeType="1"/>
            </p:cNvSpPr>
            <p:nvPr/>
          </p:nvSpPr>
          <p:spPr bwMode="auto">
            <a:xfrm>
              <a:off x="2687" y="1809"/>
              <a:ext cx="0" cy="249"/>
            </a:xfrm>
            <a:prstGeom prst="line">
              <a:avLst/>
            </a:prstGeom>
            <a:noFill/>
            <a:ln w="12700" cap="sq">
              <a:noFill/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49550" name="Text Box 46"/>
            <p:cNvSpPr txBox="1">
              <a:spLocks noChangeArrowheads="1"/>
            </p:cNvSpPr>
            <p:nvPr/>
          </p:nvSpPr>
          <p:spPr bwMode="auto">
            <a:xfrm>
              <a:off x="2208" y="1536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da-DK" b="1">
                  <a:latin typeface="Times New Roman" pitchFamily="18" charset="0"/>
                </a:rPr>
                <a:t>Q</a:t>
              </a:r>
              <a:endParaRPr lang="en-US" b="1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838200" y="3800475"/>
            <a:ext cx="5562600" cy="19812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838200" y="2809875"/>
            <a:ext cx="5562600" cy="990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838200" y="1895475"/>
            <a:ext cx="5562600" cy="914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BFS Algorithm</a:t>
            </a:r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762000" y="1590675"/>
            <a:ext cx="7162800" cy="5029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2075" tIns="46038" rIns="92075" bIns="46038"/>
          <a:lstStyle/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1600" b="1">
                <a:latin typeface="Courier New" pitchFamily="49" charset="0"/>
                <a:cs typeface="Times New Roman" pitchFamily="18" charset="0"/>
              </a:rPr>
              <a:t>BFS</a:t>
            </a:r>
            <a:r>
              <a:rPr lang="en-US" sz="1600">
                <a:latin typeface="Courier New" pitchFamily="49" charset="0"/>
                <a:cs typeface="Times New Roman" pitchFamily="18" charset="0"/>
              </a:rPr>
              <a:t>(</a:t>
            </a:r>
            <a:r>
              <a:rPr lang="da-DK" sz="1600">
                <a:latin typeface="Courier New" pitchFamily="49" charset="0"/>
                <a:cs typeface="Times New Roman" pitchFamily="18" charset="0"/>
              </a:rPr>
              <a:t>G</a:t>
            </a:r>
            <a:r>
              <a:rPr lang="en-US" sz="1600">
                <a:latin typeface="Courier New" pitchFamily="49" charset="0"/>
                <a:cs typeface="Times New Roman" pitchFamily="18" charset="0"/>
              </a:rPr>
              <a:t>,</a:t>
            </a:r>
            <a:r>
              <a:rPr lang="da-DK" sz="1600">
                <a:latin typeface="Courier New" pitchFamily="49" charset="0"/>
                <a:cs typeface="Times New Roman" pitchFamily="18" charset="0"/>
              </a:rPr>
              <a:t>s</a:t>
            </a:r>
            <a:r>
              <a:rPr lang="en-US" sz="160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01</a:t>
            </a:r>
            <a:r>
              <a:rPr lang="en-US" sz="1600">
                <a:latin typeface="Courier New" pitchFamily="49" charset="0"/>
                <a:cs typeface="Times New Roman" pitchFamily="18" charset="0"/>
              </a:rPr>
              <a:t> </a:t>
            </a:r>
            <a:r>
              <a:rPr lang="da-DK" sz="1600" b="1">
                <a:latin typeface="Courier New" pitchFamily="49" charset="0"/>
                <a:cs typeface="Times New Roman" pitchFamily="18" charset="0"/>
              </a:rPr>
              <a:t>for</a:t>
            </a:r>
            <a:r>
              <a:rPr lang="da-DK" sz="1600">
                <a:latin typeface="Courier New" pitchFamily="49" charset="0"/>
                <a:cs typeface="Times New Roman" pitchFamily="18" charset="0"/>
              </a:rPr>
              <a:t> each vertex u </a:t>
            </a:r>
            <a:r>
              <a:rPr lang="en-US" sz="1600">
                <a:latin typeface="Symbol" pitchFamily="18" charset="2"/>
                <a:cs typeface="Times New Roman" pitchFamily="18" charset="0"/>
              </a:rPr>
              <a:t>Î</a:t>
            </a:r>
            <a:r>
              <a:rPr lang="da-DK" sz="1600">
                <a:latin typeface="Courier New" pitchFamily="49" charset="0"/>
                <a:cs typeface="Times New Roman" pitchFamily="18" charset="0"/>
              </a:rPr>
              <a:t> V[G]-{s}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1600">
                <a:latin typeface="Courier New" pitchFamily="49" charset="0"/>
                <a:cs typeface="Times New Roman" pitchFamily="18" charset="0"/>
              </a:rPr>
              <a:t>02    color[u] </a:t>
            </a:r>
            <a:r>
              <a:rPr lang="en-US" sz="1600">
                <a:latin typeface="Symbol" pitchFamily="18" charset="2"/>
                <a:cs typeface="Courier New" pitchFamily="49" charset="0"/>
              </a:rPr>
              <a:t>¬</a:t>
            </a:r>
            <a:r>
              <a:rPr lang="da-DK" sz="1600">
                <a:latin typeface="Courier New" pitchFamily="49" charset="0"/>
                <a:cs typeface="Times New Roman" pitchFamily="18" charset="0"/>
              </a:rPr>
              <a:t> white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1600">
                <a:latin typeface="Courier New" pitchFamily="49" charset="0"/>
                <a:cs typeface="Times New Roman" pitchFamily="18" charset="0"/>
              </a:rPr>
              <a:t>03    d[u] </a:t>
            </a:r>
            <a:r>
              <a:rPr lang="en-US" sz="1600">
                <a:latin typeface="Symbol" pitchFamily="18" charset="2"/>
                <a:cs typeface="Courier New" pitchFamily="49" charset="0"/>
              </a:rPr>
              <a:t>¬</a:t>
            </a:r>
            <a:r>
              <a:rPr lang="da-DK" sz="1600">
                <a:latin typeface="Courier New" pitchFamily="49" charset="0"/>
                <a:cs typeface="Times New Roman" pitchFamily="18" charset="0"/>
              </a:rPr>
              <a:t> </a:t>
            </a:r>
            <a:r>
              <a:rPr lang="da-DK" sz="1600">
                <a:latin typeface="Symbol" pitchFamily="18" charset="2"/>
                <a:cs typeface="Times New Roman" pitchFamily="18" charset="0"/>
              </a:rPr>
              <a:t>¥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1600">
                <a:latin typeface="Courier New" pitchFamily="49" charset="0"/>
                <a:cs typeface="Times New Roman" pitchFamily="18" charset="0"/>
              </a:rPr>
              <a:t>04    </a:t>
            </a:r>
            <a:r>
              <a:rPr lang="da-DK" sz="1600">
                <a:latin typeface="Symbol" pitchFamily="18" charset="2"/>
                <a:cs typeface="Times New Roman" pitchFamily="18" charset="0"/>
              </a:rPr>
              <a:t>p</a:t>
            </a:r>
            <a:r>
              <a:rPr lang="da-DK" sz="1600">
                <a:latin typeface="Courier New" pitchFamily="49" charset="0"/>
                <a:cs typeface="Times New Roman" pitchFamily="18" charset="0"/>
              </a:rPr>
              <a:t>[u] </a:t>
            </a:r>
            <a:r>
              <a:rPr lang="en-US" sz="1600">
                <a:latin typeface="Symbol" pitchFamily="18" charset="2"/>
                <a:cs typeface="Courier New" pitchFamily="49" charset="0"/>
              </a:rPr>
              <a:t>¬</a:t>
            </a:r>
            <a:r>
              <a:rPr lang="da-DK" sz="1600">
                <a:latin typeface="Courier New" pitchFamily="49" charset="0"/>
                <a:cs typeface="Times New Roman" pitchFamily="18" charset="0"/>
              </a:rPr>
              <a:t> NIL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1600">
                <a:latin typeface="Courier New" pitchFamily="49" charset="0"/>
                <a:cs typeface="Times New Roman" pitchFamily="18" charset="0"/>
              </a:rPr>
              <a:t>05 color[s] </a:t>
            </a:r>
            <a:r>
              <a:rPr lang="en-US" sz="1600">
                <a:latin typeface="Symbol" pitchFamily="18" charset="2"/>
                <a:cs typeface="Courier New" pitchFamily="49" charset="0"/>
              </a:rPr>
              <a:t>¬</a:t>
            </a:r>
            <a:r>
              <a:rPr lang="da-DK" sz="1600">
                <a:latin typeface="Courier New" pitchFamily="49" charset="0"/>
                <a:cs typeface="Times New Roman" pitchFamily="18" charset="0"/>
              </a:rPr>
              <a:t> gray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1600">
                <a:latin typeface="Courier New" pitchFamily="49" charset="0"/>
                <a:cs typeface="Times New Roman" pitchFamily="18" charset="0"/>
              </a:rPr>
              <a:t>06 d[s] </a:t>
            </a:r>
            <a:r>
              <a:rPr lang="en-US" sz="1600">
                <a:latin typeface="Symbol" pitchFamily="18" charset="2"/>
                <a:cs typeface="Courier New" pitchFamily="49" charset="0"/>
              </a:rPr>
              <a:t>¬</a:t>
            </a:r>
            <a:r>
              <a:rPr lang="da-DK" sz="1600">
                <a:latin typeface="Courier New" pitchFamily="49" charset="0"/>
                <a:cs typeface="Times New Roman" pitchFamily="18" charset="0"/>
              </a:rPr>
              <a:t> 0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1600">
                <a:latin typeface="Courier New" pitchFamily="49" charset="0"/>
                <a:cs typeface="Times New Roman" pitchFamily="18" charset="0"/>
              </a:rPr>
              <a:t>07 </a:t>
            </a:r>
            <a:r>
              <a:rPr lang="da-DK" sz="1600">
                <a:latin typeface="Symbol" pitchFamily="18" charset="2"/>
                <a:cs typeface="Times New Roman" pitchFamily="18" charset="0"/>
              </a:rPr>
              <a:t>p</a:t>
            </a:r>
            <a:r>
              <a:rPr lang="da-DK" sz="1600">
                <a:latin typeface="Courier New" pitchFamily="49" charset="0"/>
                <a:cs typeface="Times New Roman" pitchFamily="18" charset="0"/>
              </a:rPr>
              <a:t>[u] </a:t>
            </a:r>
            <a:r>
              <a:rPr lang="en-US" sz="1600">
                <a:latin typeface="Symbol" pitchFamily="18" charset="2"/>
                <a:cs typeface="Courier New" pitchFamily="49" charset="0"/>
              </a:rPr>
              <a:t>¬</a:t>
            </a:r>
            <a:r>
              <a:rPr lang="da-DK" sz="1600">
                <a:latin typeface="Courier New" pitchFamily="49" charset="0"/>
                <a:cs typeface="Times New Roman" pitchFamily="18" charset="0"/>
              </a:rPr>
              <a:t> NIL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1600">
                <a:latin typeface="Courier New" pitchFamily="49" charset="0"/>
                <a:cs typeface="Times New Roman" pitchFamily="18" charset="0"/>
              </a:rPr>
              <a:t>08 Q </a:t>
            </a:r>
            <a:r>
              <a:rPr lang="en-US" sz="1600">
                <a:latin typeface="Symbol" pitchFamily="18" charset="2"/>
                <a:cs typeface="Courier New" pitchFamily="49" charset="0"/>
              </a:rPr>
              <a:t>¬</a:t>
            </a:r>
            <a:r>
              <a:rPr lang="da-DK" sz="1600">
                <a:latin typeface="Courier New" pitchFamily="49" charset="0"/>
                <a:cs typeface="Times New Roman" pitchFamily="18" charset="0"/>
              </a:rPr>
              <a:t> {s}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1600">
                <a:latin typeface="Courier New" pitchFamily="49" charset="0"/>
                <a:cs typeface="Times New Roman" pitchFamily="18" charset="0"/>
              </a:rPr>
              <a:t>09 </a:t>
            </a:r>
            <a:r>
              <a:rPr lang="da-DK" sz="1600" b="1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da-DK" sz="1600">
                <a:latin typeface="Courier New" pitchFamily="49" charset="0"/>
                <a:cs typeface="Times New Roman" pitchFamily="18" charset="0"/>
              </a:rPr>
              <a:t> Q </a:t>
            </a:r>
            <a:r>
              <a:rPr lang="da-DK" sz="1600">
                <a:latin typeface="Symbol" pitchFamily="18" charset="2"/>
                <a:cs typeface="Times New Roman" pitchFamily="18" charset="0"/>
              </a:rPr>
              <a:t>¹ Æ </a:t>
            </a:r>
            <a:r>
              <a:rPr lang="da-DK" sz="1600" b="1">
                <a:latin typeface="Courier New" pitchFamily="49" charset="0"/>
                <a:cs typeface="Times New Roman" pitchFamily="18" charset="0"/>
              </a:rPr>
              <a:t>do</a:t>
            </a:r>
            <a:endParaRPr lang="da-DK" sz="1600" b="1">
              <a:latin typeface="Symbol" pitchFamily="18" charset="2"/>
              <a:cs typeface="Times New Roman" pitchFamily="18" charset="0"/>
            </a:endParaRP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1600">
                <a:latin typeface="Courier New" pitchFamily="49" charset="0"/>
                <a:cs typeface="Times New Roman" pitchFamily="18" charset="0"/>
              </a:rPr>
              <a:t>10    u </a:t>
            </a:r>
            <a:r>
              <a:rPr lang="en-US" sz="1600">
                <a:latin typeface="Symbol" pitchFamily="18" charset="2"/>
                <a:cs typeface="Courier New" pitchFamily="49" charset="0"/>
              </a:rPr>
              <a:t>¬</a:t>
            </a:r>
            <a:r>
              <a:rPr lang="da-DK" sz="1600">
                <a:latin typeface="Courier New" pitchFamily="49" charset="0"/>
                <a:cs typeface="Times New Roman" pitchFamily="18" charset="0"/>
              </a:rPr>
              <a:t> head[Q]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1600">
                <a:latin typeface="Courier New" pitchFamily="49" charset="0"/>
                <a:cs typeface="Times New Roman" pitchFamily="18" charset="0"/>
              </a:rPr>
              <a:t>11    </a:t>
            </a:r>
            <a:r>
              <a:rPr lang="da-DK" sz="1600" b="1">
                <a:latin typeface="Courier New" pitchFamily="49" charset="0"/>
                <a:cs typeface="Times New Roman" pitchFamily="18" charset="0"/>
              </a:rPr>
              <a:t>for</a:t>
            </a:r>
            <a:r>
              <a:rPr lang="da-DK" sz="1600">
                <a:latin typeface="Courier New" pitchFamily="49" charset="0"/>
                <a:cs typeface="Times New Roman" pitchFamily="18" charset="0"/>
              </a:rPr>
              <a:t> each v </a:t>
            </a:r>
            <a:r>
              <a:rPr lang="en-US" sz="1600">
                <a:latin typeface="Symbol" pitchFamily="18" charset="2"/>
                <a:cs typeface="Times New Roman" pitchFamily="18" charset="0"/>
              </a:rPr>
              <a:t>Î</a:t>
            </a:r>
            <a:r>
              <a:rPr lang="da-DK" sz="1600">
                <a:latin typeface="Courier New" pitchFamily="49" charset="0"/>
                <a:cs typeface="Times New Roman" pitchFamily="18" charset="0"/>
              </a:rPr>
              <a:t> Adj[u] </a:t>
            </a:r>
            <a:r>
              <a:rPr lang="da-DK" sz="1600" b="1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1600">
                <a:latin typeface="Courier New" pitchFamily="49" charset="0"/>
                <a:cs typeface="Times New Roman" pitchFamily="18" charset="0"/>
              </a:rPr>
              <a:t>12       </a:t>
            </a:r>
            <a:r>
              <a:rPr lang="da-DK" sz="1600" b="1">
                <a:latin typeface="Courier New" pitchFamily="49" charset="0"/>
                <a:cs typeface="Times New Roman" pitchFamily="18" charset="0"/>
              </a:rPr>
              <a:t>if</a:t>
            </a:r>
            <a:r>
              <a:rPr lang="da-DK" sz="1600">
                <a:latin typeface="Courier New" pitchFamily="49" charset="0"/>
                <a:cs typeface="Times New Roman" pitchFamily="18" charset="0"/>
              </a:rPr>
              <a:t> color[v] = white </a:t>
            </a:r>
            <a:r>
              <a:rPr lang="da-DK" sz="1600" b="1">
                <a:latin typeface="Courier New" pitchFamily="49" charset="0"/>
                <a:cs typeface="Times New Roman" pitchFamily="18" charset="0"/>
              </a:rPr>
              <a:t>then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1600">
                <a:latin typeface="Courier New" pitchFamily="49" charset="0"/>
                <a:cs typeface="Times New Roman" pitchFamily="18" charset="0"/>
              </a:rPr>
              <a:t>13          color[v] </a:t>
            </a:r>
            <a:r>
              <a:rPr lang="en-US" sz="1600">
                <a:latin typeface="Symbol" pitchFamily="18" charset="2"/>
                <a:cs typeface="Courier New" pitchFamily="49" charset="0"/>
              </a:rPr>
              <a:t>¬</a:t>
            </a:r>
            <a:r>
              <a:rPr lang="da-DK" sz="1600">
                <a:latin typeface="Courier New" pitchFamily="49" charset="0"/>
                <a:cs typeface="Times New Roman" pitchFamily="18" charset="0"/>
              </a:rPr>
              <a:t> gray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1600">
                <a:latin typeface="Courier New" pitchFamily="49" charset="0"/>
                <a:cs typeface="Times New Roman" pitchFamily="18" charset="0"/>
              </a:rPr>
              <a:t>14          d[v] </a:t>
            </a:r>
            <a:r>
              <a:rPr lang="en-US" sz="1600">
                <a:latin typeface="Symbol" pitchFamily="18" charset="2"/>
                <a:cs typeface="Courier New" pitchFamily="49" charset="0"/>
              </a:rPr>
              <a:t>¬</a:t>
            </a:r>
            <a:r>
              <a:rPr lang="da-DK" sz="1600">
                <a:latin typeface="Courier New" pitchFamily="49" charset="0"/>
                <a:cs typeface="Times New Roman" pitchFamily="18" charset="0"/>
              </a:rPr>
              <a:t> d[u] + 1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1600">
                <a:latin typeface="Courier New" pitchFamily="49" charset="0"/>
                <a:cs typeface="Times New Roman" pitchFamily="18" charset="0"/>
              </a:rPr>
              <a:t>15          </a:t>
            </a:r>
            <a:r>
              <a:rPr lang="da-DK" sz="1600">
                <a:latin typeface="Symbol" pitchFamily="18" charset="2"/>
                <a:cs typeface="Times New Roman" pitchFamily="18" charset="0"/>
              </a:rPr>
              <a:t>p</a:t>
            </a:r>
            <a:r>
              <a:rPr lang="da-DK" sz="1600">
                <a:latin typeface="Courier New" pitchFamily="49" charset="0"/>
                <a:cs typeface="Times New Roman" pitchFamily="18" charset="0"/>
              </a:rPr>
              <a:t>[v] </a:t>
            </a:r>
            <a:r>
              <a:rPr lang="en-US" sz="1600">
                <a:latin typeface="Symbol" pitchFamily="18" charset="2"/>
                <a:cs typeface="Courier New" pitchFamily="49" charset="0"/>
              </a:rPr>
              <a:t>¬</a:t>
            </a:r>
            <a:r>
              <a:rPr lang="da-DK" sz="1600">
                <a:latin typeface="Courier New" pitchFamily="49" charset="0"/>
                <a:cs typeface="Times New Roman" pitchFamily="18" charset="0"/>
              </a:rPr>
              <a:t> u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1600">
                <a:latin typeface="Courier New" pitchFamily="49" charset="0"/>
                <a:cs typeface="Times New Roman" pitchFamily="18" charset="0"/>
              </a:rPr>
              <a:t>16          Enqueue(Q,v)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1600">
                <a:latin typeface="Courier New" pitchFamily="49" charset="0"/>
                <a:cs typeface="Times New Roman" pitchFamily="18" charset="0"/>
              </a:rPr>
              <a:t>17    Dequeue(Q)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1600">
                <a:latin typeface="Courier New" pitchFamily="49" charset="0"/>
                <a:cs typeface="Times New Roman" pitchFamily="18" charset="0"/>
              </a:rPr>
              <a:t>18    color[u] </a:t>
            </a:r>
            <a:r>
              <a:rPr lang="en-US" sz="1600">
                <a:latin typeface="Symbol" pitchFamily="18" charset="2"/>
                <a:cs typeface="Courier New" pitchFamily="49" charset="0"/>
              </a:rPr>
              <a:t>¬</a:t>
            </a:r>
            <a:r>
              <a:rPr lang="da-DK" sz="1600">
                <a:latin typeface="Courier New" pitchFamily="49" charset="0"/>
                <a:cs typeface="Times New Roman" pitchFamily="18" charset="0"/>
              </a:rPr>
              <a:t> black</a:t>
            </a:r>
            <a:endParaRPr lang="en-US" sz="160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6553200" y="1895475"/>
            <a:ext cx="15240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/>
              <a:t>Init all vertices</a:t>
            </a:r>
            <a:endParaRPr lang="en-US"/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6578600" y="2824163"/>
            <a:ext cx="15240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/>
              <a:t>Init BFS with </a:t>
            </a:r>
            <a:r>
              <a:rPr lang="da-DK" i="1"/>
              <a:t>s</a:t>
            </a:r>
            <a:endParaRPr lang="en-US" i="1"/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6578600" y="3813175"/>
            <a:ext cx="1981200" cy="2282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/>
              <a:t>Handle all </a:t>
            </a:r>
            <a:r>
              <a:rPr lang="da-DK" i="1"/>
              <a:t>u</a:t>
            </a:r>
            <a:r>
              <a:rPr lang="da-DK"/>
              <a:t>’s children before handling any children of children</a:t>
            </a:r>
            <a:r>
              <a:rPr lang="da-DK">
                <a:latin typeface="Times New Roman" pitchFamily="18" charset="0"/>
              </a:rPr>
              <a:t>  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BFS Running Time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38300"/>
            <a:ext cx="8358188" cy="4641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sz="2800" smtClean="0"/>
              <a:t>Given a graph G = (V,E)</a:t>
            </a:r>
          </a:p>
          <a:p>
            <a:pPr lvl="1" eaLnBrk="1" hangingPunct="1">
              <a:lnSpc>
                <a:spcPct val="90000"/>
              </a:lnSpc>
            </a:pPr>
            <a:r>
              <a:rPr lang="da-DK" sz="2400" smtClean="0"/>
              <a:t>Vertices are enqueued if there color is white</a:t>
            </a:r>
          </a:p>
          <a:p>
            <a:pPr lvl="1" eaLnBrk="1" hangingPunct="1">
              <a:lnSpc>
                <a:spcPct val="90000"/>
              </a:lnSpc>
            </a:pPr>
            <a:r>
              <a:rPr lang="da-DK" sz="2400" smtClean="0"/>
              <a:t>Assuming that en- and dequeuing takes O(1) time the total cost of this operation is O(V)</a:t>
            </a:r>
          </a:p>
          <a:p>
            <a:pPr lvl="1" eaLnBrk="1" hangingPunct="1">
              <a:lnSpc>
                <a:spcPct val="90000"/>
              </a:lnSpc>
            </a:pPr>
            <a:r>
              <a:rPr lang="da-DK" sz="2400" smtClean="0"/>
              <a:t>Adjacency list of a vertex is scanned when the vertex is dequeued (and only then…)</a:t>
            </a:r>
          </a:p>
          <a:p>
            <a:pPr lvl="1" eaLnBrk="1" hangingPunct="1">
              <a:lnSpc>
                <a:spcPct val="90000"/>
              </a:lnSpc>
            </a:pPr>
            <a:r>
              <a:rPr lang="da-DK" sz="2400" smtClean="0"/>
              <a:t>The sum of the lengths of all lists is </a:t>
            </a:r>
            <a:r>
              <a:rPr lang="en-US" sz="2400" smtClean="0">
                <a:latin typeface="Symbol" pitchFamily="18" charset="2"/>
              </a:rPr>
              <a:t>Q</a:t>
            </a:r>
            <a:r>
              <a:rPr lang="da-DK" sz="2400" smtClean="0"/>
              <a:t>(E). Consequently, O(E) time is spent on scanning them</a:t>
            </a:r>
          </a:p>
          <a:p>
            <a:pPr lvl="1" eaLnBrk="1" hangingPunct="1">
              <a:lnSpc>
                <a:spcPct val="90000"/>
              </a:lnSpc>
            </a:pPr>
            <a:r>
              <a:rPr lang="da-DK" sz="2400" smtClean="0"/>
              <a:t>Initializing the algorithm takes O(V)</a:t>
            </a:r>
          </a:p>
          <a:p>
            <a:pPr eaLnBrk="1" hangingPunct="1">
              <a:lnSpc>
                <a:spcPct val="90000"/>
              </a:lnSpc>
            </a:pPr>
            <a:r>
              <a:rPr lang="da-DK" sz="2800" b="1" smtClean="0"/>
              <a:t>Total running time O(V+E) </a:t>
            </a:r>
            <a:r>
              <a:rPr lang="da-DK" sz="2800" smtClean="0"/>
              <a:t>(linear in the size of the adjacency list representation of G)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1600200"/>
            <a:ext cx="7772400" cy="3009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smtClean="0"/>
              <a:t>Electronic circuits, pipeline networks</a:t>
            </a:r>
          </a:p>
          <a:p>
            <a:pPr eaLnBrk="1" hangingPunct="1">
              <a:lnSpc>
                <a:spcPct val="90000"/>
              </a:lnSpc>
            </a:pPr>
            <a:r>
              <a:rPr lang="da-DK" smtClean="0"/>
              <a:t>Transportation and communication networks</a:t>
            </a:r>
          </a:p>
          <a:p>
            <a:pPr eaLnBrk="1" hangingPunct="1">
              <a:lnSpc>
                <a:spcPct val="90000"/>
              </a:lnSpc>
            </a:pPr>
            <a:r>
              <a:rPr lang="da-DK" smtClean="0"/>
              <a:t>Modeling any sort of relationtionships (between components, people, processes, concepts)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Applications</a:t>
            </a:r>
          </a:p>
        </p:txBody>
      </p:sp>
      <p:graphicFrame>
        <p:nvGraphicFramePr>
          <p:cNvPr id="43010" name="Object 4"/>
          <p:cNvGraphicFramePr>
            <a:graphicFrameLocks noChangeAspect="1"/>
          </p:cNvGraphicFramePr>
          <p:nvPr/>
        </p:nvGraphicFramePr>
        <p:xfrm>
          <a:off x="2614613" y="4421188"/>
          <a:ext cx="4160837" cy="2049462"/>
        </p:xfrm>
        <a:graphic>
          <a:graphicData uri="http://schemas.openxmlformats.org/presentationml/2006/ole">
            <p:oleObj spid="_x0000_s2050" name="Photo Editor Photo" r:id="rId3" imgW="5780952" imgH="2847619" progId="MSPhotoEd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BFS Properties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sz="2800" smtClean="0"/>
              <a:t>Given a graph G = (V,E), BFS </a:t>
            </a:r>
            <a:r>
              <a:rPr lang="da-DK" sz="2800" b="1" smtClean="0"/>
              <a:t>discovers all vertices reachable from a source vertex </a:t>
            </a:r>
            <a:r>
              <a:rPr lang="da-DK" sz="2800" b="1" i="1" smtClean="0"/>
              <a:t>s</a:t>
            </a:r>
            <a:endParaRPr lang="da-DK" sz="2800" b="1" smtClean="0"/>
          </a:p>
          <a:p>
            <a:pPr eaLnBrk="1" hangingPunct="1">
              <a:lnSpc>
                <a:spcPct val="90000"/>
              </a:lnSpc>
            </a:pPr>
            <a:r>
              <a:rPr lang="da-DK" sz="2800" smtClean="0"/>
              <a:t>It computes the </a:t>
            </a:r>
            <a:r>
              <a:rPr lang="da-DK" sz="2800" b="1" smtClean="0"/>
              <a:t>shortest distance</a:t>
            </a:r>
            <a:r>
              <a:rPr lang="da-DK" sz="2800" smtClean="0"/>
              <a:t> to all reachable vertices</a:t>
            </a:r>
          </a:p>
          <a:p>
            <a:pPr eaLnBrk="1" hangingPunct="1">
              <a:lnSpc>
                <a:spcPct val="90000"/>
              </a:lnSpc>
            </a:pPr>
            <a:r>
              <a:rPr lang="da-DK" sz="2800" smtClean="0"/>
              <a:t>It computes a </a:t>
            </a:r>
            <a:r>
              <a:rPr lang="da-DK" sz="2800" b="1" smtClean="0"/>
              <a:t>breadth-first tree </a:t>
            </a:r>
            <a:r>
              <a:rPr lang="da-DK" sz="2800" smtClean="0"/>
              <a:t>that contains all such reachable vertices</a:t>
            </a:r>
          </a:p>
          <a:p>
            <a:pPr eaLnBrk="1" hangingPunct="1">
              <a:lnSpc>
                <a:spcPct val="90000"/>
              </a:lnSpc>
            </a:pPr>
            <a:r>
              <a:rPr lang="da-DK" sz="2800" smtClean="0"/>
              <a:t>For any vertex </a:t>
            </a:r>
            <a:r>
              <a:rPr lang="da-DK" sz="2800" i="1" smtClean="0"/>
              <a:t>v</a:t>
            </a:r>
            <a:r>
              <a:rPr lang="da-DK" sz="2800" smtClean="0"/>
              <a:t> reachable from </a:t>
            </a:r>
            <a:r>
              <a:rPr lang="da-DK" sz="2800" i="1" smtClean="0"/>
              <a:t>s</a:t>
            </a:r>
            <a:r>
              <a:rPr lang="da-DK" sz="2800" smtClean="0"/>
              <a:t>, the path in the breadth first tree from s to v, corresponds to a </a:t>
            </a:r>
            <a:r>
              <a:rPr lang="da-DK" sz="2800" b="1" smtClean="0"/>
              <a:t>shortest path </a:t>
            </a:r>
            <a:r>
              <a:rPr lang="da-DK" sz="2800" smtClean="0"/>
              <a:t>in 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Breadth First Tree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sz="2800" smtClean="0"/>
              <a:t>Predecessor subgraph of G</a:t>
            </a:r>
          </a:p>
          <a:p>
            <a:pPr eaLnBrk="1" hangingPunct="1">
              <a:lnSpc>
                <a:spcPct val="90000"/>
              </a:lnSpc>
            </a:pPr>
            <a:endParaRPr lang="da-DK" sz="2800" smtClean="0"/>
          </a:p>
          <a:p>
            <a:pPr eaLnBrk="1" hangingPunct="1">
              <a:lnSpc>
                <a:spcPct val="90000"/>
              </a:lnSpc>
            </a:pPr>
            <a:endParaRPr lang="da-DK" sz="2800" smtClean="0"/>
          </a:p>
          <a:p>
            <a:pPr eaLnBrk="1" hangingPunct="1">
              <a:lnSpc>
                <a:spcPct val="90000"/>
              </a:lnSpc>
            </a:pPr>
            <a:endParaRPr lang="da-DK" sz="2800" smtClean="0"/>
          </a:p>
          <a:p>
            <a:pPr eaLnBrk="1" hangingPunct="1">
              <a:lnSpc>
                <a:spcPct val="90000"/>
              </a:lnSpc>
            </a:pPr>
            <a:endParaRPr lang="da-DK" sz="2800" smtClean="0"/>
          </a:p>
          <a:p>
            <a:pPr eaLnBrk="1" hangingPunct="1">
              <a:lnSpc>
                <a:spcPct val="90000"/>
              </a:lnSpc>
            </a:pPr>
            <a:r>
              <a:rPr lang="da-DK" sz="2800" smtClean="0"/>
              <a:t>G</a:t>
            </a:r>
            <a:r>
              <a:rPr lang="da-DK" sz="2800" baseline="-25000" smtClean="0">
                <a:latin typeface="Symbol" pitchFamily="18" charset="2"/>
              </a:rPr>
              <a:t>p</a:t>
            </a:r>
            <a:r>
              <a:rPr lang="da-DK" sz="2800" smtClean="0"/>
              <a:t> is a breadth-first tree</a:t>
            </a:r>
          </a:p>
          <a:p>
            <a:pPr lvl="1" eaLnBrk="1" hangingPunct="1">
              <a:lnSpc>
                <a:spcPct val="90000"/>
              </a:lnSpc>
            </a:pPr>
            <a:r>
              <a:rPr lang="da-DK" sz="2400" smtClean="0"/>
              <a:t>V</a:t>
            </a:r>
            <a:r>
              <a:rPr lang="da-DK" sz="2400" baseline="-25000" smtClean="0">
                <a:latin typeface="Symbol" pitchFamily="18" charset="2"/>
              </a:rPr>
              <a:t>p</a:t>
            </a:r>
            <a:r>
              <a:rPr lang="da-DK" sz="2400" smtClean="0"/>
              <a:t> consists of the vertices reachable from s, and</a:t>
            </a:r>
          </a:p>
          <a:p>
            <a:pPr lvl="1" eaLnBrk="1" hangingPunct="1">
              <a:lnSpc>
                <a:spcPct val="90000"/>
              </a:lnSpc>
            </a:pPr>
            <a:r>
              <a:rPr lang="da-DK" sz="2400" smtClean="0"/>
              <a:t>for all </a:t>
            </a:r>
            <a:r>
              <a:rPr lang="da-DK" sz="2400" i="1" smtClean="0"/>
              <a:t>v</a:t>
            </a:r>
            <a:r>
              <a:rPr lang="da-DK" sz="2400" smtClean="0"/>
              <a:t> </a:t>
            </a:r>
            <a:r>
              <a:rPr lang="da-DK" sz="2400" smtClean="0">
                <a:latin typeface="Symbol" pitchFamily="18" charset="2"/>
              </a:rPr>
              <a:t>Î</a:t>
            </a:r>
            <a:r>
              <a:rPr lang="da-DK" sz="2400" smtClean="0"/>
              <a:t> V</a:t>
            </a:r>
            <a:r>
              <a:rPr lang="da-DK" sz="2400" baseline="-25000" smtClean="0">
                <a:latin typeface="Symbol" pitchFamily="18" charset="2"/>
              </a:rPr>
              <a:t>p</a:t>
            </a:r>
            <a:r>
              <a:rPr lang="da-DK" sz="2400" smtClean="0"/>
              <a:t>, there is a unique simple path from </a:t>
            </a:r>
            <a:r>
              <a:rPr lang="da-DK" sz="2400" i="1" smtClean="0"/>
              <a:t>s</a:t>
            </a:r>
            <a:r>
              <a:rPr lang="da-DK" sz="2400" smtClean="0"/>
              <a:t> to </a:t>
            </a:r>
            <a:r>
              <a:rPr lang="da-DK" sz="2400" i="1" smtClean="0"/>
              <a:t>v</a:t>
            </a:r>
            <a:r>
              <a:rPr lang="da-DK" sz="2400" smtClean="0"/>
              <a:t> in G</a:t>
            </a:r>
            <a:r>
              <a:rPr lang="da-DK" sz="2400" baseline="-25000" smtClean="0">
                <a:latin typeface="Symbol" pitchFamily="18" charset="2"/>
              </a:rPr>
              <a:t>p</a:t>
            </a:r>
            <a:r>
              <a:rPr lang="da-DK" sz="2400" smtClean="0"/>
              <a:t> that is also a shortest path from </a:t>
            </a:r>
            <a:r>
              <a:rPr lang="da-DK" sz="2400" i="1" smtClean="0"/>
              <a:t>s</a:t>
            </a:r>
            <a:r>
              <a:rPr lang="da-DK" sz="2400" smtClean="0"/>
              <a:t> to </a:t>
            </a:r>
            <a:r>
              <a:rPr lang="da-DK" sz="2400" i="1" smtClean="0"/>
              <a:t>v</a:t>
            </a:r>
            <a:r>
              <a:rPr lang="da-DK" sz="2400" smtClean="0"/>
              <a:t> in G</a:t>
            </a:r>
          </a:p>
          <a:p>
            <a:pPr eaLnBrk="1" hangingPunct="1">
              <a:lnSpc>
                <a:spcPct val="90000"/>
              </a:lnSpc>
            </a:pPr>
            <a:r>
              <a:rPr lang="da-DK" sz="2800" smtClean="0"/>
              <a:t>The edges in G</a:t>
            </a:r>
            <a:r>
              <a:rPr lang="da-DK" sz="2800" baseline="-25000" smtClean="0">
                <a:latin typeface="Symbol" pitchFamily="18" charset="2"/>
              </a:rPr>
              <a:t>p</a:t>
            </a:r>
            <a:r>
              <a:rPr lang="da-DK" sz="2400" baseline="-25000" smtClean="0">
                <a:latin typeface="Symbol" pitchFamily="18" charset="2"/>
              </a:rPr>
              <a:t> </a:t>
            </a:r>
            <a:r>
              <a:rPr lang="da-DK" sz="2800" smtClean="0"/>
              <a:t>are called tree edges</a:t>
            </a:r>
          </a:p>
          <a:p>
            <a:pPr eaLnBrk="1" hangingPunct="1">
              <a:lnSpc>
                <a:spcPct val="90000"/>
              </a:lnSpc>
            </a:pPr>
            <a:endParaRPr lang="da-DK" sz="2800" smtClean="0"/>
          </a:p>
        </p:txBody>
      </p:sp>
      <p:graphicFrame>
        <p:nvGraphicFramePr>
          <p:cNvPr id="53250" name="Object 4"/>
          <p:cNvGraphicFramePr>
            <a:graphicFrameLocks noChangeAspect="1"/>
          </p:cNvGraphicFramePr>
          <p:nvPr/>
        </p:nvGraphicFramePr>
        <p:xfrm>
          <a:off x="1603375" y="2162175"/>
          <a:ext cx="4343400" cy="1625600"/>
        </p:xfrm>
        <a:graphic>
          <a:graphicData uri="http://schemas.openxmlformats.org/presentationml/2006/ole">
            <p:oleObj spid="_x0000_s12290" name="Equation" r:id="rId3" imgW="1968480" imgH="736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Depth-First Search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smtClean="0"/>
              <a:t>A</a:t>
            </a:r>
            <a:r>
              <a:rPr lang="da-DK" sz="2800" b="1" smtClean="0"/>
              <a:t> </a:t>
            </a:r>
            <a:r>
              <a:rPr lang="en-US" sz="2800" b="1" smtClean="0"/>
              <a:t>depth-first search (DFS) </a:t>
            </a:r>
            <a:r>
              <a:rPr lang="en-US" sz="2800" smtClean="0"/>
              <a:t>in an undirected graph</a:t>
            </a:r>
            <a:r>
              <a:rPr lang="da-DK" sz="2800" smtClean="0"/>
              <a:t> </a:t>
            </a:r>
            <a:r>
              <a:rPr lang="en-US" sz="2800" smtClean="0"/>
              <a:t>G is like wandering in a labyrinth with a </a:t>
            </a:r>
            <a:r>
              <a:rPr lang="en-US" sz="2800" b="1" smtClean="0"/>
              <a:t>string</a:t>
            </a:r>
            <a:r>
              <a:rPr lang="en-US" sz="2800" smtClean="0"/>
              <a:t> and a</a:t>
            </a:r>
            <a:r>
              <a:rPr lang="da-DK" sz="2800" smtClean="0"/>
              <a:t> </a:t>
            </a:r>
            <a:r>
              <a:rPr lang="en-US" sz="2800" b="1" smtClean="0"/>
              <a:t>can of paint</a:t>
            </a:r>
            <a:r>
              <a:rPr lang="en-US" sz="28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We start at vertex </a:t>
            </a:r>
            <a:r>
              <a:rPr lang="en-US" sz="2400" i="1" smtClean="0"/>
              <a:t>s</a:t>
            </a:r>
            <a:r>
              <a:rPr lang="en-US" sz="2400" smtClean="0"/>
              <a:t>, tying the end of our string to the</a:t>
            </a:r>
            <a:r>
              <a:rPr lang="da-DK" sz="2400" smtClean="0"/>
              <a:t> </a:t>
            </a:r>
            <a:r>
              <a:rPr lang="en-US" sz="2400" smtClean="0"/>
              <a:t>point and painting </a:t>
            </a:r>
            <a:r>
              <a:rPr lang="en-US" sz="2400" i="1" smtClean="0"/>
              <a:t>s </a:t>
            </a:r>
            <a:r>
              <a:rPr lang="en-US" sz="2400" smtClean="0"/>
              <a:t>“visited</a:t>
            </a:r>
            <a:r>
              <a:rPr lang="da-DK" sz="2400" smtClean="0"/>
              <a:t> (discovered)</a:t>
            </a:r>
            <a:r>
              <a:rPr lang="en-US" sz="2400" smtClean="0"/>
              <a:t>”. Next we label </a:t>
            </a:r>
            <a:r>
              <a:rPr lang="en-US" sz="2400" i="1" smtClean="0"/>
              <a:t>s </a:t>
            </a:r>
            <a:r>
              <a:rPr lang="en-US" sz="2400" smtClean="0"/>
              <a:t>as our</a:t>
            </a:r>
            <a:r>
              <a:rPr lang="da-DK" sz="2400" smtClean="0"/>
              <a:t> </a:t>
            </a:r>
            <a:r>
              <a:rPr lang="en-US" sz="2400" smtClean="0"/>
              <a:t>current vertex called </a:t>
            </a:r>
            <a:r>
              <a:rPr lang="da-DK" sz="2400" i="1" smtClean="0"/>
              <a:t>u</a:t>
            </a:r>
            <a:endParaRPr lang="en-US" sz="24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Now</a:t>
            </a:r>
            <a:r>
              <a:rPr lang="da-DK" sz="2400" smtClean="0"/>
              <a:t>,</a:t>
            </a:r>
            <a:r>
              <a:rPr lang="en-US" sz="2400" smtClean="0"/>
              <a:t> we travel along an arbitrary edge (</a:t>
            </a:r>
            <a:r>
              <a:rPr lang="en-US" sz="2400" i="1" smtClean="0"/>
              <a:t>u</a:t>
            </a:r>
            <a:r>
              <a:rPr lang="en-US" sz="2400" smtClean="0"/>
              <a:t>,</a:t>
            </a:r>
            <a:r>
              <a:rPr lang="en-US" sz="2400" i="1" smtClean="0"/>
              <a:t>v</a:t>
            </a:r>
            <a:r>
              <a:rPr lang="en-US" sz="2400" smtClean="0"/>
              <a:t>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edge (</a:t>
            </a:r>
            <a:r>
              <a:rPr lang="en-US" sz="2400" i="1" smtClean="0"/>
              <a:t>u</a:t>
            </a:r>
            <a:r>
              <a:rPr lang="en-US" sz="2400" smtClean="0"/>
              <a:t>,</a:t>
            </a:r>
            <a:r>
              <a:rPr lang="en-US" sz="2400" i="1" smtClean="0"/>
              <a:t>v</a:t>
            </a:r>
            <a:r>
              <a:rPr lang="en-US" sz="2400" smtClean="0"/>
              <a:t>) leads us to an already visited vertex </a:t>
            </a:r>
            <a:r>
              <a:rPr lang="en-US" sz="2400" i="1" smtClean="0"/>
              <a:t>v</a:t>
            </a:r>
            <a:r>
              <a:rPr lang="da-DK" sz="2400" i="1" smtClean="0"/>
              <a:t> </a:t>
            </a:r>
            <a:r>
              <a:rPr lang="en-US" sz="2400" smtClean="0"/>
              <a:t>we return to </a:t>
            </a:r>
            <a:r>
              <a:rPr lang="en-US" sz="2400" i="1" smtClean="0"/>
              <a:t>u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vertex </a:t>
            </a:r>
            <a:r>
              <a:rPr lang="en-US" sz="2400" i="1" smtClean="0"/>
              <a:t>v </a:t>
            </a:r>
            <a:r>
              <a:rPr lang="en-US" sz="2400" smtClean="0"/>
              <a:t>is unvisited, we unroll our string, move to </a:t>
            </a:r>
            <a:r>
              <a:rPr lang="en-US" sz="2400" i="1" smtClean="0"/>
              <a:t>v</a:t>
            </a:r>
            <a:r>
              <a:rPr lang="en-US" sz="2400" smtClean="0"/>
              <a:t>, paint </a:t>
            </a:r>
            <a:r>
              <a:rPr lang="en-US" sz="2400" i="1" smtClean="0"/>
              <a:t>v </a:t>
            </a:r>
            <a:r>
              <a:rPr lang="en-US" sz="2400" smtClean="0"/>
              <a:t>“visited”, set </a:t>
            </a:r>
            <a:r>
              <a:rPr lang="en-US" sz="2400" i="1" smtClean="0"/>
              <a:t>v </a:t>
            </a:r>
            <a:r>
              <a:rPr lang="en-US" sz="2400" smtClean="0"/>
              <a:t>as our current</a:t>
            </a:r>
            <a:r>
              <a:rPr lang="da-DK" sz="2400" smtClean="0"/>
              <a:t> </a:t>
            </a:r>
            <a:r>
              <a:rPr lang="en-US" sz="2400" smtClean="0"/>
              <a:t>vertex, and repeat the previous steps</a:t>
            </a:r>
            <a:endParaRPr lang="da-DK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Depth-First Search (2)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Eventually, we will get to a point where </a:t>
            </a:r>
            <a:r>
              <a:rPr lang="en-US" sz="2800" b="1" smtClean="0"/>
              <a:t>all incident</a:t>
            </a:r>
            <a:r>
              <a:rPr lang="da-DK" sz="2800" b="1" smtClean="0"/>
              <a:t> </a:t>
            </a:r>
            <a:r>
              <a:rPr lang="en-US" sz="2800" b="1" smtClean="0"/>
              <a:t>edges on </a:t>
            </a:r>
            <a:r>
              <a:rPr lang="en-US" sz="2800" b="1" i="1" smtClean="0"/>
              <a:t>u </a:t>
            </a:r>
            <a:r>
              <a:rPr lang="en-US" sz="2800" b="1" smtClean="0"/>
              <a:t>lead to visited vertices</a:t>
            </a:r>
            <a:r>
              <a:rPr lang="en-US" sz="2800" smtClean="0"/>
              <a:t> </a:t>
            </a:r>
            <a:endParaRPr lang="da-DK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We then</a:t>
            </a:r>
            <a:r>
              <a:rPr lang="da-DK" sz="2800" smtClean="0"/>
              <a:t> </a:t>
            </a:r>
            <a:r>
              <a:rPr lang="en-US" sz="2800" b="1" smtClean="0"/>
              <a:t>backtrack</a:t>
            </a:r>
            <a:r>
              <a:rPr lang="en-US" sz="2800" smtClean="0"/>
              <a:t> by unrolling our string to a previously</a:t>
            </a:r>
            <a:r>
              <a:rPr lang="da-DK" sz="2800" smtClean="0"/>
              <a:t> </a:t>
            </a:r>
            <a:r>
              <a:rPr lang="en-US" sz="2800" smtClean="0"/>
              <a:t>visited vertex </a:t>
            </a:r>
            <a:r>
              <a:rPr lang="en-US" sz="2800" i="1" smtClean="0"/>
              <a:t>v</a:t>
            </a:r>
            <a:r>
              <a:rPr lang="en-US" sz="2800" smtClean="0"/>
              <a:t>. Then </a:t>
            </a:r>
            <a:r>
              <a:rPr lang="en-US" sz="2800" i="1" smtClean="0"/>
              <a:t>v </a:t>
            </a:r>
            <a:r>
              <a:rPr lang="en-US" sz="2800" smtClean="0"/>
              <a:t>becomes our current vertex</a:t>
            </a:r>
            <a:r>
              <a:rPr lang="da-DK" sz="2800" smtClean="0"/>
              <a:t> </a:t>
            </a:r>
            <a:r>
              <a:rPr lang="en-US" sz="2800" smtClean="0"/>
              <a:t>and we repeat the previous steps</a:t>
            </a:r>
            <a:endParaRPr lang="da-DK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Then, if all incident edges on </a:t>
            </a:r>
            <a:r>
              <a:rPr lang="en-US" sz="2800" i="1" smtClean="0"/>
              <a:t>v</a:t>
            </a:r>
            <a:r>
              <a:rPr lang="en-US" sz="2800" smtClean="0"/>
              <a:t> lead to visited</a:t>
            </a:r>
            <a:r>
              <a:rPr lang="da-DK" sz="2800" smtClean="0"/>
              <a:t> </a:t>
            </a:r>
            <a:r>
              <a:rPr lang="en-US" sz="2800" smtClean="0"/>
              <a:t>vertices, we backtrack as we did before. We</a:t>
            </a:r>
            <a:r>
              <a:rPr lang="da-DK" sz="2800" smtClean="0"/>
              <a:t> </a:t>
            </a:r>
            <a:r>
              <a:rPr lang="en-US" sz="2800" b="1" smtClean="0"/>
              <a:t>continue to backtrack along the path we have</a:t>
            </a:r>
            <a:r>
              <a:rPr lang="da-DK" sz="2800" b="1" smtClean="0"/>
              <a:t> </a:t>
            </a:r>
            <a:r>
              <a:rPr lang="en-US" sz="2800" b="1" smtClean="0"/>
              <a:t>traveled</a:t>
            </a:r>
            <a:r>
              <a:rPr lang="en-US" sz="2800" smtClean="0"/>
              <a:t>, finding and exploring unexplored edges,</a:t>
            </a:r>
            <a:r>
              <a:rPr lang="da-DK" sz="2800" smtClean="0"/>
              <a:t> </a:t>
            </a:r>
            <a:r>
              <a:rPr lang="en-US" sz="2800" smtClean="0"/>
              <a:t>and repeating the procedure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DFS Algorithm 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sz="2800" smtClean="0"/>
              <a:t>Initialize – color all vertices white</a:t>
            </a:r>
          </a:p>
          <a:p>
            <a:pPr eaLnBrk="1" hangingPunct="1">
              <a:lnSpc>
                <a:spcPct val="90000"/>
              </a:lnSpc>
            </a:pPr>
            <a:r>
              <a:rPr lang="da-DK" sz="2800" smtClean="0"/>
              <a:t>Visit each and every white vertex using DFS-Visit</a:t>
            </a:r>
          </a:p>
          <a:p>
            <a:pPr eaLnBrk="1" hangingPunct="1">
              <a:lnSpc>
                <a:spcPct val="90000"/>
              </a:lnSpc>
            </a:pPr>
            <a:r>
              <a:rPr lang="da-DK" sz="2800" smtClean="0"/>
              <a:t>Each call to DFS-Visit(u) roots a new tree of the depth-first forest at vertex u</a:t>
            </a:r>
          </a:p>
          <a:p>
            <a:pPr eaLnBrk="1" hangingPunct="1">
              <a:lnSpc>
                <a:spcPct val="90000"/>
              </a:lnSpc>
            </a:pPr>
            <a:r>
              <a:rPr lang="da-DK" sz="2800" smtClean="0"/>
              <a:t>A vertex is </a:t>
            </a:r>
            <a:r>
              <a:rPr lang="da-DK" sz="2800" b="1" smtClean="0"/>
              <a:t>white</a:t>
            </a:r>
            <a:r>
              <a:rPr lang="da-DK" sz="2800" smtClean="0"/>
              <a:t> if it is undiscovered</a:t>
            </a:r>
          </a:p>
          <a:p>
            <a:pPr eaLnBrk="1" hangingPunct="1">
              <a:lnSpc>
                <a:spcPct val="90000"/>
              </a:lnSpc>
            </a:pPr>
            <a:r>
              <a:rPr lang="da-DK" sz="2800" smtClean="0"/>
              <a:t>A vertex is </a:t>
            </a:r>
            <a:r>
              <a:rPr lang="da-DK" sz="2800" b="1" smtClean="0"/>
              <a:t>gray</a:t>
            </a:r>
            <a:r>
              <a:rPr lang="da-DK" sz="2800" smtClean="0"/>
              <a:t> if it has been discovered but not all of its edges have been discovered</a:t>
            </a:r>
          </a:p>
          <a:p>
            <a:pPr eaLnBrk="1" hangingPunct="1">
              <a:lnSpc>
                <a:spcPct val="90000"/>
              </a:lnSpc>
            </a:pPr>
            <a:r>
              <a:rPr lang="da-DK" sz="2800" smtClean="0"/>
              <a:t>A vertex is </a:t>
            </a:r>
            <a:r>
              <a:rPr lang="da-DK" sz="2800" b="1" smtClean="0"/>
              <a:t>black</a:t>
            </a:r>
            <a:r>
              <a:rPr lang="da-DK" sz="2800" smtClean="0"/>
              <a:t> after all of its adjacent vertices have been discovered (the adj. list was examined completely)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838200" y="2590800"/>
            <a:ext cx="5867400" cy="8382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838200" y="4724400"/>
            <a:ext cx="5867400" cy="8382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838200" y="1752600"/>
            <a:ext cx="5867400" cy="838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4278" name="Text Box 5"/>
          <p:cNvSpPr txBox="1">
            <a:spLocks noChangeArrowheads="1"/>
          </p:cNvSpPr>
          <p:nvPr/>
        </p:nvSpPr>
        <p:spPr bwMode="auto">
          <a:xfrm>
            <a:off x="6781800" y="1752600"/>
            <a:ext cx="15240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/>
              <a:t>Init all vertices</a:t>
            </a:r>
            <a:endParaRPr lang="en-US"/>
          </a:p>
        </p:txBody>
      </p:sp>
      <p:sp>
        <p:nvSpPr>
          <p:cNvPr id="5427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DFS Algorithm (2)</a:t>
            </a:r>
          </a:p>
        </p:txBody>
      </p:sp>
      <p:sp>
        <p:nvSpPr>
          <p:cNvPr id="54280" name="Text Box 7"/>
          <p:cNvSpPr txBox="1">
            <a:spLocks noChangeArrowheads="1"/>
          </p:cNvSpPr>
          <p:nvPr/>
        </p:nvSpPr>
        <p:spPr bwMode="auto">
          <a:xfrm>
            <a:off x="6781800" y="4648200"/>
            <a:ext cx="1981200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/>
              <a:t>Visit all children recursively</a:t>
            </a:r>
            <a:endParaRPr lang="en-US"/>
          </a:p>
        </p:txBody>
      </p:sp>
      <p:graphicFrame>
        <p:nvGraphicFramePr>
          <p:cNvPr id="54274" name="Object 8"/>
          <p:cNvGraphicFramePr>
            <a:graphicFrameLocks noChangeAspect="1"/>
          </p:cNvGraphicFramePr>
          <p:nvPr/>
        </p:nvGraphicFramePr>
        <p:xfrm>
          <a:off x="762000" y="1447800"/>
          <a:ext cx="5867400" cy="5013325"/>
        </p:xfrm>
        <a:graphic>
          <a:graphicData uri="http://schemas.openxmlformats.org/presentationml/2006/ole">
            <p:oleObj spid="_x0000_s13314" name="Photo Editor Photo" r:id="rId3" imgW="7078063" imgH="6047619" progId="MSPhotoEd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DFS Example</a:t>
            </a:r>
          </a:p>
        </p:txBody>
      </p:sp>
      <p:sp>
        <p:nvSpPr>
          <p:cNvPr id="156675" name="Oval 3"/>
          <p:cNvSpPr>
            <a:spLocks noChangeArrowheads="1"/>
          </p:cNvSpPr>
          <p:nvPr/>
        </p:nvSpPr>
        <p:spPr bwMode="auto">
          <a:xfrm>
            <a:off x="838200" y="1981200"/>
            <a:ext cx="4572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6676" name="Oval 4"/>
          <p:cNvSpPr>
            <a:spLocks noChangeArrowheads="1"/>
          </p:cNvSpPr>
          <p:nvPr/>
        </p:nvSpPr>
        <p:spPr bwMode="auto">
          <a:xfrm>
            <a:off x="1600200" y="1981200"/>
            <a:ext cx="4572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6677" name="Oval 5"/>
          <p:cNvSpPr>
            <a:spLocks noChangeArrowheads="1"/>
          </p:cNvSpPr>
          <p:nvPr/>
        </p:nvSpPr>
        <p:spPr bwMode="auto">
          <a:xfrm>
            <a:off x="2362200" y="1981200"/>
            <a:ext cx="4572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6678" name="Oval 6"/>
          <p:cNvSpPr>
            <a:spLocks noChangeArrowheads="1"/>
          </p:cNvSpPr>
          <p:nvPr/>
        </p:nvSpPr>
        <p:spPr bwMode="auto">
          <a:xfrm>
            <a:off x="838200" y="2590800"/>
            <a:ext cx="4572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6679" name="Oval 7"/>
          <p:cNvSpPr>
            <a:spLocks noChangeArrowheads="1"/>
          </p:cNvSpPr>
          <p:nvPr/>
        </p:nvSpPr>
        <p:spPr bwMode="auto">
          <a:xfrm>
            <a:off x="1600200" y="2590800"/>
            <a:ext cx="4572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6680" name="Oval 8"/>
          <p:cNvSpPr>
            <a:spLocks noChangeArrowheads="1"/>
          </p:cNvSpPr>
          <p:nvPr/>
        </p:nvSpPr>
        <p:spPr bwMode="auto">
          <a:xfrm>
            <a:off x="2362200" y="2590800"/>
            <a:ext cx="4572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56681" name="AutoShape 9"/>
          <p:cNvCxnSpPr>
            <a:cxnSpLocks noChangeShapeType="1"/>
            <a:stCxn id="156675" idx="6"/>
            <a:endCxn id="156676" idx="2"/>
          </p:cNvCxnSpPr>
          <p:nvPr/>
        </p:nvCxnSpPr>
        <p:spPr bwMode="auto">
          <a:xfrm>
            <a:off x="1295400" y="2133600"/>
            <a:ext cx="304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6682" name="AutoShape 10"/>
          <p:cNvCxnSpPr>
            <a:cxnSpLocks noChangeShapeType="1"/>
            <a:stCxn id="156675" idx="4"/>
            <a:endCxn id="156678" idx="0"/>
          </p:cNvCxnSpPr>
          <p:nvPr/>
        </p:nvCxnSpPr>
        <p:spPr bwMode="auto">
          <a:xfrm>
            <a:off x="1066800" y="22860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6683" name="AutoShape 11"/>
          <p:cNvCxnSpPr>
            <a:cxnSpLocks noChangeShapeType="1"/>
            <a:stCxn id="156678" idx="7"/>
            <a:endCxn id="156676" idx="3"/>
          </p:cNvCxnSpPr>
          <p:nvPr/>
        </p:nvCxnSpPr>
        <p:spPr bwMode="auto">
          <a:xfrm flipV="1">
            <a:off x="1228725" y="2241550"/>
            <a:ext cx="438150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6684" name="AutoShape 12"/>
          <p:cNvCxnSpPr>
            <a:cxnSpLocks noChangeShapeType="1"/>
            <a:stCxn id="156679" idx="2"/>
            <a:endCxn id="156678" idx="6"/>
          </p:cNvCxnSpPr>
          <p:nvPr/>
        </p:nvCxnSpPr>
        <p:spPr bwMode="auto">
          <a:xfrm flipH="1">
            <a:off x="1295400" y="2743200"/>
            <a:ext cx="304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6685" name="AutoShape 13"/>
          <p:cNvCxnSpPr>
            <a:cxnSpLocks noChangeShapeType="1"/>
            <a:stCxn id="156677" idx="3"/>
            <a:endCxn id="156679" idx="7"/>
          </p:cNvCxnSpPr>
          <p:nvPr/>
        </p:nvCxnSpPr>
        <p:spPr bwMode="auto">
          <a:xfrm flipH="1">
            <a:off x="1990725" y="2241550"/>
            <a:ext cx="438150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6686" name="AutoShape 14"/>
          <p:cNvCxnSpPr>
            <a:cxnSpLocks noChangeShapeType="1"/>
            <a:stCxn id="156676" idx="4"/>
            <a:endCxn id="156679" idx="0"/>
          </p:cNvCxnSpPr>
          <p:nvPr/>
        </p:nvCxnSpPr>
        <p:spPr bwMode="auto">
          <a:xfrm>
            <a:off x="1828800" y="22860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6687" name="AutoShape 15"/>
          <p:cNvCxnSpPr>
            <a:cxnSpLocks noChangeShapeType="1"/>
            <a:endCxn id="156680" idx="0"/>
          </p:cNvCxnSpPr>
          <p:nvPr/>
        </p:nvCxnSpPr>
        <p:spPr bwMode="auto">
          <a:xfrm>
            <a:off x="2590800" y="22860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6688" name="AutoShape 16"/>
          <p:cNvCxnSpPr>
            <a:cxnSpLocks noChangeShapeType="1"/>
            <a:stCxn id="156680" idx="7"/>
            <a:endCxn id="156680" idx="5"/>
          </p:cNvCxnSpPr>
          <p:nvPr/>
        </p:nvCxnSpPr>
        <p:spPr bwMode="auto">
          <a:xfrm rot="5400000" flipV="1">
            <a:off x="2645569" y="2742406"/>
            <a:ext cx="215900" cy="1588"/>
          </a:xfrm>
          <a:prstGeom prst="curvedConnector5">
            <a:avLst>
              <a:gd name="adj1" fmla="val -38236"/>
              <a:gd name="adj2" fmla="val 19699991"/>
              <a:gd name="adj3" fmla="val 1625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56689" name="Text Box 17"/>
          <p:cNvSpPr txBox="1">
            <a:spLocks noChangeArrowheads="1"/>
          </p:cNvSpPr>
          <p:nvPr/>
        </p:nvSpPr>
        <p:spPr bwMode="auto">
          <a:xfrm>
            <a:off x="914400" y="16002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u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690" name="Text Box 18"/>
          <p:cNvSpPr txBox="1">
            <a:spLocks noChangeArrowheads="1"/>
          </p:cNvSpPr>
          <p:nvPr/>
        </p:nvSpPr>
        <p:spPr bwMode="auto">
          <a:xfrm>
            <a:off x="914400" y="2819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x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691" name="Text Box 19"/>
          <p:cNvSpPr txBox="1">
            <a:spLocks noChangeArrowheads="1"/>
          </p:cNvSpPr>
          <p:nvPr/>
        </p:nvSpPr>
        <p:spPr bwMode="auto">
          <a:xfrm>
            <a:off x="1676400" y="16002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v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2438400" y="16002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w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693" name="Text Box 21"/>
          <p:cNvSpPr txBox="1">
            <a:spLocks noChangeArrowheads="1"/>
          </p:cNvSpPr>
          <p:nvPr/>
        </p:nvSpPr>
        <p:spPr bwMode="auto">
          <a:xfrm>
            <a:off x="1676400" y="2819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y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694" name="Text Box 22"/>
          <p:cNvSpPr txBox="1">
            <a:spLocks noChangeArrowheads="1"/>
          </p:cNvSpPr>
          <p:nvPr/>
        </p:nvSpPr>
        <p:spPr bwMode="auto">
          <a:xfrm>
            <a:off x="2438400" y="2819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z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695" name="Text Box 23"/>
          <p:cNvSpPr txBox="1">
            <a:spLocks noChangeArrowheads="1"/>
          </p:cNvSpPr>
          <p:nvPr/>
        </p:nvSpPr>
        <p:spPr bwMode="auto">
          <a:xfrm>
            <a:off x="889000" y="1955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1/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6696" name="Oval 24"/>
          <p:cNvSpPr>
            <a:spLocks noChangeArrowheads="1"/>
          </p:cNvSpPr>
          <p:nvPr/>
        </p:nvSpPr>
        <p:spPr bwMode="auto">
          <a:xfrm>
            <a:off x="3352800" y="1981200"/>
            <a:ext cx="4572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6697" name="Oval 25"/>
          <p:cNvSpPr>
            <a:spLocks noChangeArrowheads="1"/>
          </p:cNvSpPr>
          <p:nvPr/>
        </p:nvSpPr>
        <p:spPr bwMode="auto">
          <a:xfrm>
            <a:off x="4114800" y="1981200"/>
            <a:ext cx="4572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6698" name="Oval 26"/>
          <p:cNvSpPr>
            <a:spLocks noChangeArrowheads="1"/>
          </p:cNvSpPr>
          <p:nvPr/>
        </p:nvSpPr>
        <p:spPr bwMode="auto">
          <a:xfrm>
            <a:off x="4876800" y="1981200"/>
            <a:ext cx="4572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6699" name="Oval 27"/>
          <p:cNvSpPr>
            <a:spLocks noChangeArrowheads="1"/>
          </p:cNvSpPr>
          <p:nvPr/>
        </p:nvSpPr>
        <p:spPr bwMode="auto">
          <a:xfrm>
            <a:off x="3352800" y="2590800"/>
            <a:ext cx="4572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6700" name="Oval 28"/>
          <p:cNvSpPr>
            <a:spLocks noChangeArrowheads="1"/>
          </p:cNvSpPr>
          <p:nvPr/>
        </p:nvSpPr>
        <p:spPr bwMode="auto">
          <a:xfrm>
            <a:off x="4114800" y="2590800"/>
            <a:ext cx="4572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6701" name="Oval 29"/>
          <p:cNvSpPr>
            <a:spLocks noChangeArrowheads="1"/>
          </p:cNvSpPr>
          <p:nvPr/>
        </p:nvSpPr>
        <p:spPr bwMode="auto">
          <a:xfrm>
            <a:off x="4876800" y="2590800"/>
            <a:ext cx="4572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56702" name="AutoShape 30"/>
          <p:cNvCxnSpPr>
            <a:cxnSpLocks noChangeShapeType="1"/>
            <a:stCxn id="156696" idx="6"/>
            <a:endCxn id="156697" idx="2"/>
          </p:cNvCxnSpPr>
          <p:nvPr/>
        </p:nvCxnSpPr>
        <p:spPr bwMode="auto">
          <a:xfrm>
            <a:off x="3810000" y="21336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6703" name="AutoShape 31"/>
          <p:cNvCxnSpPr>
            <a:cxnSpLocks noChangeShapeType="1"/>
            <a:stCxn id="156696" idx="4"/>
            <a:endCxn id="156699" idx="0"/>
          </p:cNvCxnSpPr>
          <p:nvPr/>
        </p:nvCxnSpPr>
        <p:spPr bwMode="auto">
          <a:xfrm>
            <a:off x="3581400" y="22860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6704" name="AutoShape 32"/>
          <p:cNvCxnSpPr>
            <a:cxnSpLocks noChangeShapeType="1"/>
            <a:stCxn id="156699" idx="7"/>
            <a:endCxn id="156697" idx="3"/>
          </p:cNvCxnSpPr>
          <p:nvPr/>
        </p:nvCxnSpPr>
        <p:spPr bwMode="auto">
          <a:xfrm flipV="1">
            <a:off x="3743325" y="2241550"/>
            <a:ext cx="438150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6705" name="AutoShape 33"/>
          <p:cNvCxnSpPr>
            <a:cxnSpLocks noChangeShapeType="1"/>
            <a:stCxn id="156700" idx="2"/>
            <a:endCxn id="156699" idx="6"/>
          </p:cNvCxnSpPr>
          <p:nvPr/>
        </p:nvCxnSpPr>
        <p:spPr bwMode="auto">
          <a:xfrm flipH="1">
            <a:off x="3810000" y="2743200"/>
            <a:ext cx="304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6706" name="AutoShape 34"/>
          <p:cNvCxnSpPr>
            <a:cxnSpLocks noChangeShapeType="1"/>
            <a:stCxn id="156698" idx="3"/>
            <a:endCxn id="156700" idx="7"/>
          </p:cNvCxnSpPr>
          <p:nvPr/>
        </p:nvCxnSpPr>
        <p:spPr bwMode="auto">
          <a:xfrm flipH="1">
            <a:off x="4505325" y="2241550"/>
            <a:ext cx="438150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6707" name="AutoShape 35"/>
          <p:cNvCxnSpPr>
            <a:cxnSpLocks noChangeShapeType="1"/>
            <a:stCxn id="156697" idx="4"/>
            <a:endCxn id="156700" idx="0"/>
          </p:cNvCxnSpPr>
          <p:nvPr/>
        </p:nvCxnSpPr>
        <p:spPr bwMode="auto">
          <a:xfrm>
            <a:off x="4343400" y="22860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6708" name="AutoShape 36"/>
          <p:cNvCxnSpPr>
            <a:cxnSpLocks noChangeShapeType="1"/>
            <a:endCxn id="156701" idx="0"/>
          </p:cNvCxnSpPr>
          <p:nvPr/>
        </p:nvCxnSpPr>
        <p:spPr bwMode="auto">
          <a:xfrm>
            <a:off x="5105400" y="22860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6709" name="AutoShape 37"/>
          <p:cNvCxnSpPr>
            <a:cxnSpLocks noChangeShapeType="1"/>
            <a:stCxn id="156701" idx="7"/>
            <a:endCxn id="156701" idx="5"/>
          </p:cNvCxnSpPr>
          <p:nvPr/>
        </p:nvCxnSpPr>
        <p:spPr bwMode="auto">
          <a:xfrm rot="5400000" flipV="1">
            <a:off x="5160169" y="2742406"/>
            <a:ext cx="215900" cy="1588"/>
          </a:xfrm>
          <a:prstGeom prst="curvedConnector5">
            <a:avLst>
              <a:gd name="adj1" fmla="val -38236"/>
              <a:gd name="adj2" fmla="val 19699991"/>
              <a:gd name="adj3" fmla="val 1625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56710" name="Text Box 38"/>
          <p:cNvSpPr txBox="1">
            <a:spLocks noChangeArrowheads="1"/>
          </p:cNvSpPr>
          <p:nvPr/>
        </p:nvSpPr>
        <p:spPr bwMode="auto">
          <a:xfrm>
            <a:off x="3429000" y="16002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u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711" name="Text Box 39"/>
          <p:cNvSpPr txBox="1">
            <a:spLocks noChangeArrowheads="1"/>
          </p:cNvSpPr>
          <p:nvPr/>
        </p:nvSpPr>
        <p:spPr bwMode="auto">
          <a:xfrm>
            <a:off x="3429000" y="2819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x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712" name="Text Box 40"/>
          <p:cNvSpPr txBox="1">
            <a:spLocks noChangeArrowheads="1"/>
          </p:cNvSpPr>
          <p:nvPr/>
        </p:nvSpPr>
        <p:spPr bwMode="auto">
          <a:xfrm>
            <a:off x="4191000" y="16002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v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713" name="Text Box 41"/>
          <p:cNvSpPr txBox="1">
            <a:spLocks noChangeArrowheads="1"/>
          </p:cNvSpPr>
          <p:nvPr/>
        </p:nvSpPr>
        <p:spPr bwMode="auto">
          <a:xfrm>
            <a:off x="4953000" y="16002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w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714" name="Text Box 42"/>
          <p:cNvSpPr txBox="1">
            <a:spLocks noChangeArrowheads="1"/>
          </p:cNvSpPr>
          <p:nvPr/>
        </p:nvSpPr>
        <p:spPr bwMode="auto">
          <a:xfrm>
            <a:off x="4191000" y="2819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y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715" name="Text Box 43"/>
          <p:cNvSpPr txBox="1">
            <a:spLocks noChangeArrowheads="1"/>
          </p:cNvSpPr>
          <p:nvPr/>
        </p:nvSpPr>
        <p:spPr bwMode="auto">
          <a:xfrm>
            <a:off x="4953000" y="2819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z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716" name="Text Box 44"/>
          <p:cNvSpPr txBox="1">
            <a:spLocks noChangeArrowheads="1"/>
          </p:cNvSpPr>
          <p:nvPr/>
        </p:nvSpPr>
        <p:spPr bwMode="auto">
          <a:xfrm>
            <a:off x="3403600" y="1955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1/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6717" name="Text Box 45"/>
          <p:cNvSpPr txBox="1">
            <a:spLocks noChangeArrowheads="1"/>
          </p:cNvSpPr>
          <p:nvPr/>
        </p:nvSpPr>
        <p:spPr bwMode="auto">
          <a:xfrm>
            <a:off x="4114800" y="19812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2/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6718" name="Oval 46"/>
          <p:cNvSpPr>
            <a:spLocks noChangeArrowheads="1"/>
          </p:cNvSpPr>
          <p:nvPr/>
        </p:nvSpPr>
        <p:spPr bwMode="auto">
          <a:xfrm>
            <a:off x="6019800" y="1981200"/>
            <a:ext cx="4572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6719" name="Oval 47"/>
          <p:cNvSpPr>
            <a:spLocks noChangeArrowheads="1"/>
          </p:cNvSpPr>
          <p:nvPr/>
        </p:nvSpPr>
        <p:spPr bwMode="auto">
          <a:xfrm>
            <a:off x="6781800" y="1981200"/>
            <a:ext cx="4572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6720" name="Oval 48"/>
          <p:cNvSpPr>
            <a:spLocks noChangeArrowheads="1"/>
          </p:cNvSpPr>
          <p:nvPr/>
        </p:nvSpPr>
        <p:spPr bwMode="auto">
          <a:xfrm>
            <a:off x="7543800" y="1981200"/>
            <a:ext cx="4572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6721" name="Oval 49"/>
          <p:cNvSpPr>
            <a:spLocks noChangeArrowheads="1"/>
          </p:cNvSpPr>
          <p:nvPr/>
        </p:nvSpPr>
        <p:spPr bwMode="auto">
          <a:xfrm>
            <a:off x="6019800" y="2590800"/>
            <a:ext cx="4572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6722" name="Oval 50"/>
          <p:cNvSpPr>
            <a:spLocks noChangeArrowheads="1"/>
          </p:cNvSpPr>
          <p:nvPr/>
        </p:nvSpPr>
        <p:spPr bwMode="auto">
          <a:xfrm>
            <a:off x="6781800" y="2590800"/>
            <a:ext cx="4572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6723" name="Oval 51"/>
          <p:cNvSpPr>
            <a:spLocks noChangeArrowheads="1"/>
          </p:cNvSpPr>
          <p:nvPr/>
        </p:nvSpPr>
        <p:spPr bwMode="auto">
          <a:xfrm>
            <a:off x="7543800" y="2590800"/>
            <a:ext cx="4572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56724" name="AutoShape 52"/>
          <p:cNvCxnSpPr>
            <a:cxnSpLocks noChangeShapeType="1"/>
            <a:stCxn id="156718" idx="6"/>
            <a:endCxn id="156719" idx="2"/>
          </p:cNvCxnSpPr>
          <p:nvPr/>
        </p:nvCxnSpPr>
        <p:spPr bwMode="auto">
          <a:xfrm>
            <a:off x="6477000" y="21336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6725" name="AutoShape 53"/>
          <p:cNvCxnSpPr>
            <a:cxnSpLocks noChangeShapeType="1"/>
            <a:stCxn id="156718" idx="4"/>
            <a:endCxn id="156721" idx="0"/>
          </p:cNvCxnSpPr>
          <p:nvPr/>
        </p:nvCxnSpPr>
        <p:spPr bwMode="auto">
          <a:xfrm>
            <a:off x="6248400" y="22860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6726" name="AutoShape 54"/>
          <p:cNvCxnSpPr>
            <a:cxnSpLocks noChangeShapeType="1"/>
            <a:stCxn id="156721" idx="7"/>
            <a:endCxn id="156719" idx="3"/>
          </p:cNvCxnSpPr>
          <p:nvPr/>
        </p:nvCxnSpPr>
        <p:spPr bwMode="auto">
          <a:xfrm flipV="1">
            <a:off x="6410325" y="2241550"/>
            <a:ext cx="438150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6727" name="AutoShape 55"/>
          <p:cNvCxnSpPr>
            <a:cxnSpLocks noChangeShapeType="1"/>
            <a:stCxn id="156722" idx="2"/>
            <a:endCxn id="156721" idx="6"/>
          </p:cNvCxnSpPr>
          <p:nvPr/>
        </p:nvCxnSpPr>
        <p:spPr bwMode="auto">
          <a:xfrm flipH="1">
            <a:off x="6477000" y="2743200"/>
            <a:ext cx="304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6728" name="AutoShape 56"/>
          <p:cNvCxnSpPr>
            <a:cxnSpLocks noChangeShapeType="1"/>
            <a:stCxn id="156720" idx="3"/>
            <a:endCxn id="156722" idx="7"/>
          </p:cNvCxnSpPr>
          <p:nvPr/>
        </p:nvCxnSpPr>
        <p:spPr bwMode="auto">
          <a:xfrm flipH="1">
            <a:off x="7172325" y="2241550"/>
            <a:ext cx="438150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6729" name="AutoShape 57"/>
          <p:cNvCxnSpPr>
            <a:cxnSpLocks noChangeShapeType="1"/>
            <a:stCxn id="156719" idx="4"/>
            <a:endCxn id="156722" idx="0"/>
          </p:cNvCxnSpPr>
          <p:nvPr/>
        </p:nvCxnSpPr>
        <p:spPr bwMode="auto">
          <a:xfrm>
            <a:off x="7010400" y="2286000"/>
            <a:ext cx="0" cy="30480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6730" name="AutoShape 58"/>
          <p:cNvCxnSpPr>
            <a:cxnSpLocks noChangeShapeType="1"/>
            <a:endCxn id="156723" idx="0"/>
          </p:cNvCxnSpPr>
          <p:nvPr/>
        </p:nvCxnSpPr>
        <p:spPr bwMode="auto">
          <a:xfrm>
            <a:off x="7772400" y="22860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6731" name="AutoShape 59"/>
          <p:cNvCxnSpPr>
            <a:cxnSpLocks noChangeShapeType="1"/>
            <a:stCxn id="156723" idx="7"/>
            <a:endCxn id="156723" idx="5"/>
          </p:cNvCxnSpPr>
          <p:nvPr/>
        </p:nvCxnSpPr>
        <p:spPr bwMode="auto">
          <a:xfrm rot="5400000" flipV="1">
            <a:off x="7827169" y="2742406"/>
            <a:ext cx="215900" cy="1588"/>
          </a:xfrm>
          <a:prstGeom prst="curvedConnector5">
            <a:avLst>
              <a:gd name="adj1" fmla="val -38236"/>
              <a:gd name="adj2" fmla="val 19699991"/>
              <a:gd name="adj3" fmla="val 1625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56732" name="Text Box 60"/>
          <p:cNvSpPr txBox="1">
            <a:spLocks noChangeArrowheads="1"/>
          </p:cNvSpPr>
          <p:nvPr/>
        </p:nvSpPr>
        <p:spPr bwMode="auto">
          <a:xfrm>
            <a:off x="6096000" y="16002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u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733" name="Text Box 61"/>
          <p:cNvSpPr txBox="1">
            <a:spLocks noChangeArrowheads="1"/>
          </p:cNvSpPr>
          <p:nvPr/>
        </p:nvSpPr>
        <p:spPr bwMode="auto">
          <a:xfrm>
            <a:off x="6096000" y="2819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x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734" name="Text Box 62"/>
          <p:cNvSpPr txBox="1">
            <a:spLocks noChangeArrowheads="1"/>
          </p:cNvSpPr>
          <p:nvPr/>
        </p:nvSpPr>
        <p:spPr bwMode="auto">
          <a:xfrm>
            <a:off x="6858000" y="16002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v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735" name="Text Box 63"/>
          <p:cNvSpPr txBox="1">
            <a:spLocks noChangeArrowheads="1"/>
          </p:cNvSpPr>
          <p:nvPr/>
        </p:nvSpPr>
        <p:spPr bwMode="auto">
          <a:xfrm>
            <a:off x="7620000" y="16002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w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736" name="Text Box 64"/>
          <p:cNvSpPr txBox="1">
            <a:spLocks noChangeArrowheads="1"/>
          </p:cNvSpPr>
          <p:nvPr/>
        </p:nvSpPr>
        <p:spPr bwMode="auto">
          <a:xfrm>
            <a:off x="6858000" y="2819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y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737" name="Text Box 65"/>
          <p:cNvSpPr txBox="1">
            <a:spLocks noChangeArrowheads="1"/>
          </p:cNvSpPr>
          <p:nvPr/>
        </p:nvSpPr>
        <p:spPr bwMode="auto">
          <a:xfrm>
            <a:off x="7620000" y="2819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z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738" name="Text Box 66"/>
          <p:cNvSpPr txBox="1">
            <a:spLocks noChangeArrowheads="1"/>
          </p:cNvSpPr>
          <p:nvPr/>
        </p:nvSpPr>
        <p:spPr bwMode="auto">
          <a:xfrm>
            <a:off x="6070600" y="1955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1/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6739" name="Text Box 67"/>
          <p:cNvSpPr txBox="1">
            <a:spLocks noChangeArrowheads="1"/>
          </p:cNvSpPr>
          <p:nvPr/>
        </p:nvSpPr>
        <p:spPr bwMode="auto">
          <a:xfrm>
            <a:off x="6781800" y="19812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2/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6740" name="Text Box 68"/>
          <p:cNvSpPr txBox="1">
            <a:spLocks noChangeArrowheads="1"/>
          </p:cNvSpPr>
          <p:nvPr/>
        </p:nvSpPr>
        <p:spPr bwMode="auto">
          <a:xfrm>
            <a:off x="6781800" y="2590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3/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6741" name="Oval 69"/>
          <p:cNvSpPr>
            <a:spLocks noChangeArrowheads="1"/>
          </p:cNvSpPr>
          <p:nvPr/>
        </p:nvSpPr>
        <p:spPr bwMode="auto">
          <a:xfrm>
            <a:off x="838200" y="4114800"/>
            <a:ext cx="4572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6742" name="Oval 70"/>
          <p:cNvSpPr>
            <a:spLocks noChangeArrowheads="1"/>
          </p:cNvSpPr>
          <p:nvPr/>
        </p:nvSpPr>
        <p:spPr bwMode="auto">
          <a:xfrm>
            <a:off x="1600200" y="4114800"/>
            <a:ext cx="4572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6743" name="Oval 71"/>
          <p:cNvSpPr>
            <a:spLocks noChangeArrowheads="1"/>
          </p:cNvSpPr>
          <p:nvPr/>
        </p:nvSpPr>
        <p:spPr bwMode="auto">
          <a:xfrm>
            <a:off x="2362200" y="4114800"/>
            <a:ext cx="4572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6744" name="Oval 72"/>
          <p:cNvSpPr>
            <a:spLocks noChangeArrowheads="1"/>
          </p:cNvSpPr>
          <p:nvPr/>
        </p:nvSpPr>
        <p:spPr bwMode="auto">
          <a:xfrm>
            <a:off x="838200" y="4724400"/>
            <a:ext cx="4572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6745" name="Oval 73"/>
          <p:cNvSpPr>
            <a:spLocks noChangeArrowheads="1"/>
          </p:cNvSpPr>
          <p:nvPr/>
        </p:nvSpPr>
        <p:spPr bwMode="auto">
          <a:xfrm>
            <a:off x="1600200" y="4724400"/>
            <a:ext cx="4572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6746" name="Oval 74"/>
          <p:cNvSpPr>
            <a:spLocks noChangeArrowheads="1"/>
          </p:cNvSpPr>
          <p:nvPr/>
        </p:nvSpPr>
        <p:spPr bwMode="auto">
          <a:xfrm>
            <a:off x="2362200" y="4724400"/>
            <a:ext cx="4572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56747" name="AutoShape 75"/>
          <p:cNvCxnSpPr>
            <a:cxnSpLocks noChangeShapeType="1"/>
            <a:stCxn id="156741" idx="6"/>
            <a:endCxn id="156742" idx="2"/>
          </p:cNvCxnSpPr>
          <p:nvPr/>
        </p:nvCxnSpPr>
        <p:spPr bwMode="auto">
          <a:xfrm>
            <a:off x="1295400" y="42672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6748" name="AutoShape 76"/>
          <p:cNvCxnSpPr>
            <a:cxnSpLocks noChangeShapeType="1"/>
            <a:stCxn id="156741" idx="4"/>
            <a:endCxn id="156744" idx="0"/>
          </p:cNvCxnSpPr>
          <p:nvPr/>
        </p:nvCxnSpPr>
        <p:spPr bwMode="auto">
          <a:xfrm>
            <a:off x="1066800" y="44196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6749" name="AutoShape 77"/>
          <p:cNvCxnSpPr>
            <a:cxnSpLocks noChangeShapeType="1"/>
            <a:stCxn id="156744" idx="7"/>
            <a:endCxn id="156742" idx="3"/>
          </p:cNvCxnSpPr>
          <p:nvPr/>
        </p:nvCxnSpPr>
        <p:spPr bwMode="auto">
          <a:xfrm flipV="1">
            <a:off x="1228725" y="4375150"/>
            <a:ext cx="438150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6750" name="AutoShape 78"/>
          <p:cNvCxnSpPr>
            <a:cxnSpLocks noChangeShapeType="1"/>
            <a:stCxn id="156745" idx="2"/>
            <a:endCxn id="156744" idx="6"/>
          </p:cNvCxnSpPr>
          <p:nvPr/>
        </p:nvCxnSpPr>
        <p:spPr bwMode="auto">
          <a:xfrm flipH="1">
            <a:off x="1295400" y="48768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6751" name="AutoShape 79"/>
          <p:cNvCxnSpPr>
            <a:cxnSpLocks noChangeShapeType="1"/>
            <a:stCxn id="156743" idx="3"/>
            <a:endCxn id="156745" idx="7"/>
          </p:cNvCxnSpPr>
          <p:nvPr/>
        </p:nvCxnSpPr>
        <p:spPr bwMode="auto">
          <a:xfrm flipH="1">
            <a:off x="1990725" y="4375150"/>
            <a:ext cx="438150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6752" name="AutoShape 80"/>
          <p:cNvCxnSpPr>
            <a:cxnSpLocks noChangeShapeType="1"/>
            <a:stCxn id="156742" idx="4"/>
            <a:endCxn id="156745" idx="0"/>
          </p:cNvCxnSpPr>
          <p:nvPr/>
        </p:nvCxnSpPr>
        <p:spPr bwMode="auto">
          <a:xfrm>
            <a:off x="1828800" y="4419600"/>
            <a:ext cx="0" cy="30480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6753" name="AutoShape 81"/>
          <p:cNvCxnSpPr>
            <a:cxnSpLocks noChangeShapeType="1"/>
            <a:endCxn id="156746" idx="0"/>
          </p:cNvCxnSpPr>
          <p:nvPr/>
        </p:nvCxnSpPr>
        <p:spPr bwMode="auto">
          <a:xfrm>
            <a:off x="2590800" y="44196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6754" name="AutoShape 82"/>
          <p:cNvCxnSpPr>
            <a:cxnSpLocks noChangeShapeType="1"/>
            <a:stCxn id="156746" idx="7"/>
            <a:endCxn id="156746" idx="5"/>
          </p:cNvCxnSpPr>
          <p:nvPr/>
        </p:nvCxnSpPr>
        <p:spPr bwMode="auto">
          <a:xfrm rot="5400000" flipV="1">
            <a:off x="2645569" y="4876006"/>
            <a:ext cx="215900" cy="1588"/>
          </a:xfrm>
          <a:prstGeom prst="curvedConnector5">
            <a:avLst>
              <a:gd name="adj1" fmla="val -38236"/>
              <a:gd name="adj2" fmla="val 19699991"/>
              <a:gd name="adj3" fmla="val 1625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56755" name="Text Box 83"/>
          <p:cNvSpPr txBox="1">
            <a:spLocks noChangeArrowheads="1"/>
          </p:cNvSpPr>
          <p:nvPr/>
        </p:nvSpPr>
        <p:spPr bwMode="auto">
          <a:xfrm>
            <a:off x="914400" y="37338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u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756" name="Text Box 84"/>
          <p:cNvSpPr txBox="1">
            <a:spLocks noChangeArrowheads="1"/>
          </p:cNvSpPr>
          <p:nvPr/>
        </p:nvSpPr>
        <p:spPr bwMode="auto">
          <a:xfrm>
            <a:off x="914400" y="49530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x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757" name="Text Box 85"/>
          <p:cNvSpPr txBox="1">
            <a:spLocks noChangeArrowheads="1"/>
          </p:cNvSpPr>
          <p:nvPr/>
        </p:nvSpPr>
        <p:spPr bwMode="auto">
          <a:xfrm>
            <a:off x="1676400" y="37338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v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758" name="Text Box 86"/>
          <p:cNvSpPr txBox="1">
            <a:spLocks noChangeArrowheads="1"/>
          </p:cNvSpPr>
          <p:nvPr/>
        </p:nvSpPr>
        <p:spPr bwMode="auto">
          <a:xfrm>
            <a:off x="2438400" y="37338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w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759" name="Text Box 87"/>
          <p:cNvSpPr txBox="1">
            <a:spLocks noChangeArrowheads="1"/>
          </p:cNvSpPr>
          <p:nvPr/>
        </p:nvSpPr>
        <p:spPr bwMode="auto">
          <a:xfrm>
            <a:off x="1676400" y="49530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y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760" name="Text Box 88"/>
          <p:cNvSpPr txBox="1">
            <a:spLocks noChangeArrowheads="1"/>
          </p:cNvSpPr>
          <p:nvPr/>
        </p:nvSpPr>
        <p:spPr bwMode="auto">
          <a:xfrm>
            <a:off x="2438400" y="49530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z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761" name="Text Box 89"/>
          <p:cNvSpPr txBox="1">
            <a:spLocks noChangeArrowheads="1"/>
          </p:cNvSpPr>
          <p:nvPr/>
        </p:nvSpPr>
        <p:spPr bwMode="auto">
          <a:xfrm>
            <a:off x="889000" y="40894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1/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6762" name="Text Box 90"/>
          <p:cNvSpPr txBox="1">
            <a:spLocks noChangeArrowheads="1"/>
          </p:cNvSpPr>
          <p:nvPr/>
        </p:nvSpPr>
        <p:spPr bwMode="auto">
          <a:xfrm>
            <a:off x="1600200" y="4114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2/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6763" name="Text Box 91"/>
          <p:cNvSpPr txBox="1">
            <a:spLocks noChangeArrowheads="1"/>
          </p:cNvSpPr>
          <p:nvPr/>
        </p:nvSpPr>
        <p:spPr bwMode="auto">
          <a:xfrm>
            <a:off x="1600200" y="47244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3/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6764" name="Text Box 92"/>
          <p:cNvSpPr txBox="1">
            <a:spLocks noChangeArrowheads="1"/>
          </p:cNvSpPr>
          <p:nvPr/>
        </p:nvSpPr>
        <p:spPr bwMode="auto">
          <a:xfrm>
            <a:off x="838200" y="47244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4/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6765" name="Oval 93"/>
          <p:cNvSpPr>
            <a:spLocks noChangeArrowheads="1"/>
          </p:cNvSpPr>
          <p:nvPr/>
        </p:nvSpPr>
        <p:spPr bwMode="auto">
          <a:xfrm>
            <a:off x="3352800" y="4114800"/>
            <a:ext cx="4572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6766" name="Oval 94"/>
          <p:cNvSpPr>
            <a:spLocks noChangeArrowheads="1"/>
          </p:cNvSpPr>
          <p:nvPr/>
        </p:nvSpPr>
        <p:spPr bwMode="auto">
          <a:xfrm>
            <a:off x="4114800" y="4114800"/>
            <a:ext cx="4572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6767" name="Oval 95"/>
          <p:cNvSpPr>
            <a:spLocks noChangeArrowheads="1"/>
          </p:cNvSpPr>
          <p:nvPr/>
        </p:nvSpPr>
        <p:spPr bwMode="auto">
          <a:xfrm>
            <a:off x="4876800" y="4114800"/>
            <a:ext cx="4572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6768" name="Oval 96"/>
          <p:cNvSpPr>
            <a:spLocks noChangeArrowheads="1"/>
          </p:cNvSpPr>
          <p:nvPr/>
        </p:nvSpPr>
        <p:spPr bwMode="auto">
          <a:xfrm>
            <a:off x="3352800" y="4724400"/>
            <a:ext cx="4572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6769" name="Oval 97"/>
          <p:cNvSpPr>
            <a:spLocks noChangeArrowheads="1"/>
          </p:cNvSpPr>
          <p:nvPr/>
        </p:nvSpPr>
        <p:spPr bwMode="auto">
          <a:xfrm>
            <a:off x="4114800" y="4724400"/>
            <a:ext cx="4572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6770" name="Oval 98"/>
          <p:cNvSpPr>
            <a:spLocks noChangeArrowheads="1"/>
          </p:cNvSpPr>
          <p:nvPr/>
        </p:nvSpPr>
        <p:spPr bwMode="auto">
          <a:xfrm>
            <a:off x="4876800" y="4724400"/>
            <a:ext cx="4572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56771" name="AutoShape 99"/>
          <p:cNvCxnSpPr>
            <a:cxnSpLocks noChangeShapeType="1"/>
            <a:stCxn id="156765" idx="6"/>
            <a:endCxn id="156766" idx="2"/>
          </p:cNvCxnSpPr>
          <p:nvPr/>
        </p:nvCxnSpPr>
        <p:spPr bwMode="auto">
          <a:xfrm>
            <a:off x="3810000" y="42672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6772" name="AutoShape 100"/>
          <p:cNvCxnSpPr>
            <a:cxnSpLocks noChangeShapeType="1"/>
            <a:stCxn id="156765" idx="4"/>
            <a:endCxn id="156768" idx="0"/>
          </p:cNvCxnSpPr>
          <p:nvPr/>
        </p:nvCxnSpPr>
        <p:spPr bwMode="auto">
          <a:xfrm>
            <a:off x="3581400" y="44196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6773" name="AutoShape 101"/>
          <p:cNvCxnSpPr>
            <a:cxnSpLocks noChangeShapeType="1"/>
            <a:stCxn id="156768" idx="7"/>
            <a:endCxn id="156766" idx="3"/>
          </p:cNvCxnSpPr>
          <p:nvPr/>
        </p:nvCxnSpPr>
        <p:spPr bwMode="auto">
          <a:xfrm flipV="1">
            <a:off x="3743325" y="4375150"/>
            <a:ext cx="438150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</p:cxnSp>
      <p:cxnSp>
        <p:nvCxnSpPr>
          <p:cNvPr id="156774" name="AutoShape 102"/>
          <p:cNvCxnSpPr>
            <a:cxnSpLocks noChangeShapeType="1"/>
            <a:stCxn id="156769" idx="2"/>
            <a:endCxn id="156768" idx="6"/>
          </p:cNvCxnSpPr>
          <p:nvPr/>
        </p:nvCxnSpPr>
        <p:spPr bwMode="auto">
          <a:xfrm flipH="1">
            <a:off x="3810000" y="48768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6775" name="AutoShape 103"/>
          <p:cNvCxnSpPr>
            <a:cxnSpLocks noChangeShapeType="1"/>
            <a:stCxn id="156767" idx="3"/>
            <a:endCxn id="156769" idx="7"/>
          </p:cNvCxnSpPr>
          <p:nvPr/>
        </p:nvCxnSpPr>
        <p:spPr bwMode="auto">
          <a:xfrm flipH="1">
            <a:off x="4505325" y="4375150"/>
            <a:ext cx="438150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6776" name="AutoShape 104"/>
          <p:cNvCxnSpPr>
            <a:cxnSpLocks noChangeShapeType="1"/>
            <a:stCxn id="156766" idx="4"/>
            <a:endCxn id="156769" idx="0"/>
          </p:cNvCxnSpPr>
          <p:nvPr/>
        </p:nvCxnSpPr>
        <p:spPr bwMode="auto">
          <a:xfrm>
            <a:off x="4343400" y="4419600"/>
            <a:ext cx="0" cy="30480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6777" name="AutoShape 105"/>
          <p:cNvCxnSpPr>
            <a:cxnSpLocks noChangeShapeType="1"/>
            <a:endCxn id="156770" idx="0"/>
          </p:cNvCxnSpPr>
          <p:nvPr/>
        </p:nvCxnSpPr>
        <p:spPr bwMode="auto">
          <a:xfrm>
            <a:off x="5105400" y="44196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6778" name="AutoShape 106"/>
          <p:cNvCxnSpPr>
            <a:cxnSpLocks noChangeShapeType="1"/>
            <a:stCxn id="156770" idx="7"/>
            <a:endCxn id="156770" idx="5"/>
          </p:cNvCxnSpPr>
          <p:nvPr/>
        </p:nvCxnSpPr>
        <p:spPr bwMode="auto">
          <a:xfrm rot="5400000" flipV="1">
            <a:off x="5160169" y="4876006"/>
            <a:ext cx="215900" cy="1588"/>
          </a:xfrm>
          <a:prstGeom prst="curvedConnector5">
            <a:avLst>
              <a:gd name="adj1" fmla="val -38236"/>
              <a:gd name="adj2" fmla="val 19699991"/>
              <a:gd name="adj3" fmla="val 1625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56779" name="Text Box 107"/>
          <p:cNvSpPr txBox="1">
            <a:spLocks noChangeArrowheads="1"/>
          </p:cNvSpPr>
          <p:nvPr/>
        </p:nvSpPr>
        <p:spPr bwMode="auto">
          <a:xfrm>
            <a:off x="3429000" y="37338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u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780" name="Text Box 108"/>
          <p:cNvSpPr txBox="1">
            <a:spLocks noChangeArrowheads="1"/>
          </p:cNvSpPr>
          <p:nvPr/>
        </p:nvSpPr>
        <p:spPr bwMode="auto">
          <a:xfrm>
            <a:off x="3429000" y="49530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x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781" name="Text Box 109"/>
          <p:cNvSpPr txBox="1">
            <a:spLocks noChangeArrowheads="1"/>
          </p:cNvSpPr>
          <p:nvPr/>
        </p:nvSpPr>
        <p:spPr bwMode="auto">
          <a:xfrm>
            <a:off x="4191000" y="37338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v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782" name="Text Box 110"/>
          <p:cNvSpPr txBox="1">
            <a:spLocks noChangeArrowheads="1"/>
          </p:cNvSpPr>
          <p:nvPr/>
        </p:nvSpPr>
        <p:spPr bwMode="auto">
          <a:xfrm>
            <a:off x="4953000" y="37338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w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783" name="Text Box 111"/>
          <p:cNvSpPr txBox="1">
            <a:spLocks noChangeArrowheads="1"/>
          </p:cNvSpPr>
          <p:nvPr/>
        </p:nvSpPr>
        <p:spPr bwMode="auto">
          <a:xfrm>
            <a:off x="4191000" y="49530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y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784" name="Text Box 112"/>
          <p:cNvSpPr txBox="1">
            <a:spLocks noChangeArrowheads="1"/>
          </p:cNvSpPr>
          <p:nvPr/>
        </p:nvSpPr>
        <p:spPr bwMode="auto">
          <a:xfrm>
            <a:off x="4953000" y="49530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z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785" name="Text Box 113"/>
          <p:cNvSpPr txBox="1">
            <a:spLocks noChangeArrowheads="1"/>
          </p:cNvSpPr>
          <p:nvPr/>
        </p:nvSpPr>
        <p:spPr bwMode="auto">
          <a:xfrm>
            <a:off x="3403600" y="40894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1/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6786" name="Text Box 114"/>
          <p:cNvSpPr txBox="1">
            <a:spLocks noChangeArrowheads="1"/>
          </p:cNvSpPr>
          <p:nvPr/>
        </p:nvSpPr>
        <p:spPr bwMode="auto">
          <a:xfrm>
            <a:off x="4114800" y="4114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2/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6787" name="Text Box 115"/>
          <p:cNvSpPr txBox="1">
            <a:spLocks noChangeArrowheads="1"/>
          </p:cNvSpPr>
          <p:nvPr/>
        </p:nvSpPr>
        <p:spPr bwMode="auto">
          <a:xfrm>
            <a:off x="4114800" y="47244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3/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6788" name="Text Box 116"/>
          <p:cNvSpPr txBox="1">
            <a:spLocks noChangeArrowheads="1"/>
          </p:cNvSpPr>
          <p:nvPr/>
        </p:nvSpPr>
        <p:spPr bwMode="auto">
          <a:xfrm>
            <a:off x="3352800" y="47244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4/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6789" name="Text Box 117"/>
          <p:cNvSpPr txBox="1">
            <a:spLocks noChangeArrowheads="1"/>
          </p:cNvSpPr>
          <p:nvPr/>
        </p:nvSpPr>
        <p:spPr bwMode="auto">
          <a:xfrm>
            <a:off x="3733800" y="43434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B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6790" name="Oval 118"/>
          <p:cNvSpPr>
            <a:spLocks noChangeArrowheads="1"/>
          </p:cNvSpPr>
          <p:nvPr/>
        </p:nvSpPr>
        <p:spPr bwMode="auto">
          <a:xfrm>
            <a:off x="6019800" y="4114800"/>
            <a:ext cx="4572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6791" name="Oval 119"/>
          <p:cNvSpPr>
            <a:spLocks noChangeArrowheads="1"/>
          </p:cNvSpPr>
          <p:nvPr/>
        </p:nvSpPr>
        <p:spPr bwMode="auto">
          <a:xfrm>
            <a:off x="6781800" y="4114800"/>
            <a:ext cx="4572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6792" name="Oval 120"/>
          <p:cNvSpPr>
            <a:spLocks noChangeArrowheads="1"/>
          </p:cNvSpPr>
          <p:nvPr/>
        </p:nvSpPr>
        <p:spPr bwMode="auto">
          <a:xfrm>
            <a:off x="7543800" y="4114800"/>
            <a:ext cx="4572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6793" name="Oval 121"/>
          <p:cNvSpPr>
            <a:spLocks noChangeArrowheads="1"/>
          </p:cNvSpPr>
          <p:nvPr/>
        </p:nvSpPr>
        <p:spPr bwMode="auto">
          <a:xfrm>
            <a:off x="6019800" y="4724400"/>
            <a:ext cx="457200" cy="3048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6794" name="Oval 122"/>
          <p:cNvSpPr>
            <a:spLocks noChangeArrowheads="1"/>
          </p:cNvSpPr>
          <p:nvPr/>
        </p:nvSpPr>
        <p:spPr bwMode="auto">
          <a:xfrm>
            <a:off x="6781800" y="4724400"/>
            <a:ext cx="4572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6795" name="Oval 123"/>
          <p:cNvSpPr>
            <a:spLocks noChangeArrowheads="1"/>
          </p:cNvSpPr>
          <p:nvPr/>
        </p:nvSpPr>
        <p:spPr bwMode="auto">
          <a:xfrm>
            <a:off x="7543800" y="4724400"/>
            <a:ext cx="4572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56796" name="AutoShape 124"/>
          <p:cNvCxnSpPr>
            <a:cxnSpLocks noChangeShapeType="1"/>
            <a:stCxn id="156790" idx="6"/>
            <a:endCxn id="156791" idx="2"/>
          </p:cNvCxnSpPr>
          <p:nvPr/>
        </p:nvCxnSpPr>
        <p:spPr bwMode="auto">
          <a:xfrm>
            <a:off x="6477000" y="42672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6797" name="AutoShape 125"/>
          <p:cNvCxnSpPr>
            <a:cxnSpLocks noChangeShapeType="1"/>
            <a:stCxn id="156790" idx="4"/>
            <a:endCxn id="156793" idx="0"/>
          </p:cNvCxnSpPr>
          <p:nvPr/>
        </p:nvCxnSpPr>
        <p:spPr bwMode="auto">
          <a:xfrm>
            <a:off x="6248400" y="44196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6798" name="AutoShape 126"/>
          <p:cNvCxnSpPr>
            <a:cxnSpLocks noChangeShapeType="1"/>
            <a:stCxn id="156793" idx="7"/>
            <a:endCxn id="156791" idx="3"/>
          </p:cNvCxnSpPr>
          <p:nvPr/>
        </p:nvCxnSpPr>
        <p:spPr bwMode="auto">
          <a:xfrm flipV="1">
            <a:off x="6410325" y="4375150"/>
            <a:ext cx="438150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</p:cxnSp>
      <p:cxnSp>
        <p:nvCxnSpPr>
          <p:cNvPr id="156799" name="AutoShape 127"/>
          <p:cNvCxnSpPr>
            <a:cxnSpLocks noChangeShapeType="1"/>
            <a:stCxn id="156794" idx="2"/>
            <a:endCxn id="156793" idx="6"/>
          </p:cNvCxnSpPr>
          <p:nvPr/>
        </p:nvCxnSpPr>
        <p:spPr bwMode="auto">
          <a:xfrm flipH="1">
            <a:off x="6477000" y="48768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6800" name="AutoShape 128"/>
          <p:cNvCxnSpPr>
            <a:cxnSpLocks noChangeShapeType="1"/>
            <a:stCxn id="156792" idx="3"/>
            <a:endCxn id="156794" idx="7"/>
          </p:cNvCxnSpPr>
          <p:nvPr/>
        </p:nvCxnSpPr>
        <p:spPr bwMode="auto">
          <a:xfrm flipH="1">
            <a:off x="7172325" y="4375150"/>
            <a:ext cx="438150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6801" name="AutoShape 129"/>
          <p:cNvCxnSpPr>
            <a:cxnSpLocks noChangeShapeType="1"/>
            <a:stCxn id="156791" idx="4"/>
            <a:endCxn id="156794" idx="0"/>
          </p:cNvCxnSpPr>
          <p:nvPr/>
        </p:nvCxnSpPr>
        <p:spPr bwMode="auto">
          <a:xfrm>
            <a:off x="7010400" y="4419600"/>
            <a:ext cx="0" cy="30480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6802" name="AutoShape 130"/>
          <p:cNvCxnSpPr>
            <a:cxnSpLocks noChangeShapeType="1"/>
            <a:endCxn id="156795" idx="0"/>
          </p:cNvCxnSpPr>
          <p:nvPr/>
        </p:nvCxnSpPr>
        <p:spPr bwMode="auto">
          <a:xfrm>
            <a:off x="7772400" y="44196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6803" name="AutoShape 131"/>
          <p:cNvCxnSpPr>
            <a:cxnSpLocks noChangeShapeType="1"/>
            <a:stCxn id="156795" idx="7"/>
            <a:endCxn id="156795" idx="5"/>
          </p:cNvCxnSpPr>
          <p:nvPr/>
        </p:nvCxnSpPr>
        <p:spPr bwMode="auto">
          <a:xfrm rot="5400000" flipV="1">
            <a:off x="7827169" y="4876006"/>
            <a:ext cx="215900" cy="1588"/>
          </a:xfrm>
          <a:prstGeom prst="curvedConnector5">
            <a:avLst>
              <a:gd name="adj1" fmla="val -38236"/>
              <a:gd name="adj2" fmla="val 19699991"/>
              <a:gd name="adj3" fmla="val 1625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56804" name="Text Box 132"/>
          <p:cNvSpPr txBox="1">
            <a:spLocks noChangeArrowheads="1"/>
          </p:cNvSpPr>
          <p:nvPr/>
        </p:nvSpPr>
        <p:spPr bwMode="auto">
          <a:xfrm>
            <a:off x="6096000" y="37338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u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805" name="Text Box 133"/>
          <p:cNvSpPr txBox="1">
            <a:spLocks noChangeArrowheads="1"/>
          </p:cNvSpPr>
          <p:nvPr/>
        </p:nvSpPr>
        <p:spPr bwMode="auto">
          <a:xfrm>
            <a:off x="6096000" y="49530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x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806" name="Text Box 134"/>
          <p:cNvSpPr txBox="1">
            <a:spLocks noChangeArrowheads="1"/>
          </p:cNvSpPr>
          <p:nvPr/>
        </p:nvSpPr>
        <p:spPr bwMode="auto">
          <a:xfrm>
            <a:off x="6858000" y="37338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v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807" name="Text Box 135"/>
          <p:cNvSpPr txBox="1">
            <a:spLocks noChangeArrowheads="1"/>
          </p:cNvSpPr>
          <p:nvPr/>
        </p:nvSpPr>
        <p:spPr bwMode="auto">
          <a:xfrm>
            <a:off x="7620000" y="37338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w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808" name="Text Box 136"/>
          <p:cNvSpPr txBox="1">
            <a:spLocks noChangeArrowheads="1"/>
          </p:cNvSpPr>
          <p:nvPr/>
        </p:nvSpPr>
        <p:spPr bwMode="auto">
          <a:xfrm>
            <a:off x="6858000" y="49530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y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809" name="Text Box 137"/>
          <p:cNvSpPr txBox="1">
            <a:spLocks noChangeArrowheads="1"/>
          </p:cNvSpPr>
          <p:nvPr/>
        </p:nvSpPr>
        <p:spPr bwMode="auto">
          <a:xfrm>
            <a:off x="7620000" y="49530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z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6810" name="Text Box 138"/>
          <p:cNvSpPr txBox="1">
            <a:spLocks noChangeArrowheads="1"/>
          </p:cNvSpPr>
          <p:nvPr/>
        </p:nvSpPr>
        <p:spPr bwMode="auto">
          <a:xfrm>
            <a:off x="6070600" y="40894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1/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6811" name="Text Box 139"/>
          <p:cNvSpPr txBox="1">
            <a:spLocks noChangeArrowheads="1"/>
          </p:cNvSpPr>
          <p:nvPr/>
        </p:nvSpPr>
        <p:spPr bwMode="auto">
          <a:xfrm>
            <a:off x="6781800" y="4114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2/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6812" name="Text Box 140"/>
          <p:cNvSpPr txBox="1">
            <a:spLocks noChangeArrowheads="1"/>
          </p:cNvSpPr>
          <p:nvPr/>
        </p:nvSpPr>
        <p:spPr bwMode="auto">
          <a:xfrm>
            <a:off x="6781800" y="47244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3/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6813" name="Text Box 141"/>
          <p:cNvSpPr txBox="1">
            <a:spLocks noChangeArrowheads="1"/>
          </p:cNvSpPr>
          <p:nvPr/>
        </p:nvSpPr>
        <p:spPr bwMode="auto">
          <a:xfrm>
            <a:off x="6019800" y="47244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4/5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6814" name="Text Box 142"/>
          <p:cNvSpPr txBox="1">
            <a:spLocks noChangeArrowheads="1"/>
          </p:cNvSpPr>
          <p:nvPr/>
        </p:nvSpPr>
        <p:spPr bwMode="auto">
          <a:xfrm>
            <a:off x="6400800" y="43434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B</a:t>
            </a:r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DFS Example (2)</a:t>
            </a:r>
          </a:p>
        </p:txBody>
      </p:sp>
      <p:sp>
        <p:nvSpPr>
          <p:cNvPr id="157699" name="Oval 3"/>
          <p:cNvSpPr>
            <a:spLocks noChangeArrowheads="1"/>
          </p:cNvSpPr>
          <p:nvPr/>
        </p:nvSpPr>
        <p:spPr bwMode="auto">
          <a:xfrm>
            <a:off x="838200" y="2057400"/>
            <a:ext cx="4572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7700" name="Oval 4"/>
          <p:cNvSpPr>
            <a:spLocks noChangeArrowheads="1"/>
          </p:cNvSpPr>
          <p:nvPr/>
        </p:nvSpPr>
        <p:spPr bwMode="auto">
          <a:xfrm>
            <a:off x="1600200" y="2057400"/>
            <a:ext cx="4572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7701" name="Oval 5"/>
          <p:cNvSpPr>
            <a:spLocks noChangeArrowheads="1"/>
          </p:cNvSpPr>
          <p:nvPr/>
        </p:nvSpPr>
        <p:spPr bwMode="auto">
          <a:xfrm>
            <a:off x="2362200" y="2057400"/>
            <a:ext cx="4572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7702" name="Oval 6"/>
          <p:cNvSpPr>
            <a:spLocks noChangeArrowheads="1"/>
          </p:cNvSpPr>
          <p:nvPr/>
        </p:nvSpPr>
        <p:spPr bwMode="auto">
          <a:xfrm>
            <a:off x="838200" y="26670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7703" name="Oval 7"/>
          <p:cNvSpPr>
            <a:spLocks noChangeArrowheads="1"/>
          </p:cNvSpPr>
          <p:nvPr/>
        </p:nvSpPr>
        <p:spPr bwMode="auto">
          <a:xfrm>
            <a:off x="1600200" y="26670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7704" name="Oval 8"/>
          <p:cNvSpPr>
            <a:spLocks noChangeArrowheads="1"/>
          </p:cNvSpPr>
          <p:nvPr/>
        </p:nvSpPr>
        <p:spPr bwMode="auto">
          <a:xfrm>
            <a:off x="2362200" y="2667000"/>
            <a:ext cx="4572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57705" name="AutoShape 9"/>
          <p:cNvCxnSpPr>
            <a:cxnSpLocks noChangeShapeType="1"/>
            <a:stCxn id="157699" idx="6"/>
            <a:endCxn id="157700" idx="2"/>
          </p:cNvCxnSpPr>
          <p:nvPr/>
        </p:nvCxnSpPr>
        <p:spPr bwMode="auto">
          <a:xfrm>
            <a:off x="1295400" y="22098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7706" name="AutoShape 10"/>
          <p:cNvCxnSpPr>
            <a:cxnSpLocks noChangeShapeType="1"/>
            <a:stCxn id="157699" idx="4"/>
            <a:endCxn id="157702" idx="0"/>
          </p:cNvCxnSpPr>
          <p:nvPr/>
        </p:nvCxnSpPr>
        <p:spPr bwMode="auto">
          <a:xfrm>
            <a:off x="1066800" y="23622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7707" name="AutoShape 11"/>
          <p:cNvCxnSpPr>
            <a:cxnSpLocks noChangeShapeType="1"/>
            <a:stCxn id="157702" idx="7"/>
            <a:endCxn id="157700" idx="3"/>
          </p:cNvCxnSpPr>
          <p:nvPr/>
        </p:nvCxnSpPr>
        <p:spPr bwMode="auto">
          <a:xfrm flipV="1">
            <a:off x="1228725" y="2317750"/>
            <a:ext cx="438150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</p:cxnSp>
      <p:cxnSp>
        <p:nvCxnSpPr>
          <p:cNvPr id="157708" name="AutoShape 12"/>
          <p:cNvCxnSpPr>
            <a:cxnSpLocks noChangeShapeType="1"/>
            <a:stCxn id="157703" idx="2"/>
            <a:endCxn id="157702" idx="6"/>
          </p:cNvCxnSpPr>
          <p:nvPr/>
        </p:nvCxnSpPr>
        <p:spPr bwMode="auto">
          <a:xfrm flipH="1">
            <a:off x="1295400" y="28194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7709" name="AutoShape 13"/>
          <p:cNvCxnSpPr>
            <a:cxnSpLocks noChangeShapeType="1"/>
            <a:stCxn id="157701" idx="3"/>
            <a:endCxn id="157703" idx="7"/>
          </p:cNvCxnSpPr>
          <p:nvPr/>
        </p:nvCxnSpPr>
        <p:spPr bwMode="auto">
          <a:xfrm flipH="1">
            <a:off x="1990725" y="2317750"/>
            <a:ext cx="438150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7710" name="AutoShape 14"/>
          <p:cNvCxnSpPr>
            <a:cxnSpLocks noChangeShapeType="1"/>
            <a:stCxn id="157700" idx="4"/>
            <a:endCxn id="157703" idx="0"/>
          </p:cNvCxnSpPr>
          <p:nvPr/>
        </p:nvCxnSpPr>
        <p:spPr bwMode="auto">
          <a:xfrm>
            <a:off x="1828800" y="2362200"/>
            <a:ext cx="0" cy="30480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7711" name="AutoShape 15"/>
          <p:cNvCxnSpPr>
            <a:cxnSpLocks noChangeShapeType="1"/>
            <a:endCxn id="157704" idx="0"/>
          </p:cNvCxnSpPr>
          <p:nvPr/>
        </p:nvCxnSpPr>
        <p:spPr bwMode="auto">
          <a:xfrm>
            <a:off x="2590800" y="23622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7712" name="AutoShape 16"/>
          <p:cNvCxnSpPr>
            <a:cxnSpLocks noChangeShapeType="1"/>
            <a:stCxn id="157704" idx="7"/>
            <a:endCxn id="157704" idx="5"/>
          </p:cNvCxnSpPr>
          <p:nvPr/>
        </p:nvCxnSpPr>
        <p:spPr bwMode="auto">
          <a:xfrm rot="5400000" flipV="1">
            <a:off x="2645569" y="2818606"/>
            <a:ext cx="215900" cy="1588"/>
          </a:xfrm>
          <a:prstGeom prst="curvedConnector5">
            <a:avLst>
              <a:gd name="adj1" fmla="val -38236"/>
              <a:gd name="adj2" fmla="val 19699991"/>
              <a:gd name="adj3" fmla="val 1625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914400" y="1676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u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914400" y="28956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x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1676400" y="1676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v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7716" name="Text Box 20"/>
          <p:cNvSpPr txBox="1">
            <a:spLocks noChangeArrowheads="1"/>
          </p:cNvSpPr>
          <p:nvPr/>
        </p:nvSpPr>
        <p:spPr bwMode="auto">
          <a:xfrm>
            <a:off x="2438400" y="1676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w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7717" name="Text Box 21"/>
          <p:cNvSpPr txBox="1">
            <a:spLocks noChangeArrowheads="1"/>
          </p:cNvSpPr>
          <p:nvPr/>
        </p:nvSpPr>
        <p:spPr bwMode="auto">
          <a:xfrm>
            <a:off x="1676400" y="28956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y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7718" name="Text Box 22"/>
          <p:cNvSpPr txBox="1">
            <a:spLocks noChangeArrowheads="1"/>
          </p:cNvSpPr>
          <p:nvPr/>
        </p:nvSpPr>
        <p:spPr bwMode="auto">
          <a:xfrm>
            <a:off x="2438400" y="28956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z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889000" y="20320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1/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1600200" y="20574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2/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1600200" y="26670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3/6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838200" y="26670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4/5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1219200" y="22860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B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7724" name="Oval 28"/>
          <p:cNvSpPr>
            <a:spLocks noChangeArrowheads="1"/>
          </p:cNvSpPr>
          <p:nvPr/>
        </p:nvSpPr>
        <p:spPr bwMode="auto">
          <a:xfrm>
            <a:off x="3429000" y="2057400"/>
            <a:ext cx="4572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7725" name="Oval 29"/>
          <p:cNvSpPr>
            <a:spLocks noChangeArrowheads="1"/>
          </p:cNvSpPr>
          <p:nvPr/>
        </p:nvSpPr>
        <p:spPr bwMode="auto">
          <a:xfrm>
            <a:off x="4191000" y="20574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7726" name="Oval 30"/>
          <p:cNvSpPr>
            <a:spLocks noChangeArrowheads="1"/>
          </p:cNvSpPr>
          <p:nvPr/>
        </p:nvSpPr>
        <p:spPr bwMode="auto">
          <a:xfrm>
            <a:off x="4953000" y="2057400"/>
            <a:ext cx="4572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7727" name="Oval 31"/>
          <p:cNvSpPr>
            <a:spLocks noChangeArrowheads="1"/>
          </p:cNvSpPr>
          <p:nvPr/>
        </p:nvSpPr>
        <p:spPr bwMode="auto">
          <a:xfrm>
            <a:off x="3429000" y="26670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7728" name="Oval 32"/>
          <p:cNvSpPr>
            <a:spLocks noChangeArrowheads="1"/>
          </p:cNvSpPr>
          <p:nvPr/>
        </p:nvSpPr>
        <p:spPr bwMode="auto">
          <a:xfrm>
            <a:off x="4191000" y="26670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7729" name="Oval 33"/>
          <p:cNvSpPr>
            <a:spLocks noChangeArrowheads="1"/>
          </p:cNvSpPr>
          <p:nvPr/>
        </p:nvSpPr>
        <p:spPr bwMode="auto">
          <a:xfrm>
            <a:off x="4953000" y="2667000"/>
            <a:ext cx="4572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57730" name="AutoShape 34"/>
          <p:cNvCxnSpPr>
            <a:cxnSpLocks noChangeShapeType="1"/>
            <a:stCxn id="157724" idx="6"/>
            <a:endCxn id="157725" idx="2"/>
          </p:cNvCxnSpPr>
          <p:nvPr/>
        </p:nvCxnSpPr>
        <p:spPr bwMode="auto">
          <a:xfrm>
            <a:off x="3886200" y="22098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7731" name="AutoShape 35"/>
          <p:cNvCxnSpPr>
            <a:cxnSpLocks noChangeShapeType="1"/>
            <a:stCxn id="157724" idx="4"/>
            <a:endCxn id="157727" idx="0"/>
          </p:cNvCxnSpPr>
          <p:nvPr/>
        </p:nvCxnSpPr>
        <p:spPr bwMode="auto">
          <a:xfrm>
            <a:off x="3657600" y="23622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7732" name="AutoShape 36"/>
          <p:cNvCxnSpPr>
            <a:cxnSpLocks noChangeShapeType="1"/>
            <a:stCxn id="157727" idx="7"/>
            <a:endCxn id="157725" idx="3"/>
          </p:cNvCxnSpPr>
          <p:nvPr/>
        </p:nvCxnSpPr>
        <p:spPr bwMode="auto">
          <a:xfrm flipV="1">
            <a:off x="3819525" y="2317750"/>
            <a:ext cx="438150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</p:cxnSp>
      <p:cxnSp>
        <p:nvCxnSpPr>
          <p:cNvPr id="157733" name="AutoShape 37"/>
          <p:cNvCxnSpPr>
            <a:cxnSpLocks noChangeShapeType="1"/>
            <a:stCxn id="157728" idx="2"/>
            <a:endCxn id="157727" idx="6"/>
          </p:cNvCxnSpPr>
          <p:nvPr/>
        </p:nvCxnSpPr>
        <p:spPr bwMode="auto">
          <a:xfrm flipH="1">
            <a:off x="3886200" y="28194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7734" name="AutoShape 38"/>
          <p:cNvCxnSpPr>
            <a:cxnSpLocks noChangeShapeType="1"/>
            <a:stCxn id="157726" idx="3"/>
            <a:endCxn id="157728" idx="7"/>
          </p:cNvCxnSpPr>
          <p:nvPr/>
        </p:nvCxnSpPr>
        <p:spPr bwMode="auto">
          <a:xfrm flipH="1">
            <a:off x="4581525" y="2317750"/>
            <a:ext cx="438150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7735" name="AutoShape 39"/>
          <p:cNvCxnSpPr>
            <a:cxnSpLocks noChangeShapeType="1"/>
            <a:stCxn id="157725" idx="4"/>
            <a:endCxn id="157728" idx="0"/>
          </p:cNvCxnSpPr>
          <p:nvPr/>
        </p:nvCxnSpPr>
        <p:spPr bwMode="auto">
          <a:xfrm>
            <a:off x="4419600" y="2362200"/>
            <a:ext cx="0" cy="30480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7736" name="AutoShape 40"/>
          <p:cNvCxnSpPr>
            <a:cxnSpLocks noChangeShapeType="1"/>
            <a:endCxn id="157729" idx="0"/>
          </p:cNvCxnSpPr>
          <p:nvPr/>
        </p:nvCxnSpPr>
        <p:spPr bwMode="auto">
          <a:xfrm>
            <a:off x="5181600" y="23622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7737" name="AutoShape 41"/>
          <p:cNvCxnSpPr>
            <a:cxnSpLocks noChangeShapeType="1"/>
            <a:stCxn id="157729" idx="7"/>
            <a:endCxn id="157729" idx="5"/>
          </p:cNvCxnSpPr>
          <p:nvPr/>
        </p:nvCxnSpPr>
        <p:spPr bwMode="auto">
          <a:xfrm rot="5400000" flipV="1">
            <a:off x="5236369" y="2818606"/>
            <a:ext cx="215900" cy="1588"/>
          </a:xfrm>
          <a:prstGeom prst="curvedConnector5">
            <a:avLst>
              <a:gd name="adj1" fmla="val -38236"/>
              <a:gd name="adj2" fmla="val 19699991"/>
              <a:gd name="adj3" fmla="val 1625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57738" name="Text Box 42"/>
          <p:cNvSpPr txBox="1">
            <a:spLocks noChangeArrowheads="1"/>
          </p:cNvSpPr>
          <p:nvPr/>
        </p:nvSpPr>
        <p:spPr bwMode="auto">
          <a:xfrm>
            <a:off x="3505200" y="1676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u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7739" name="Text Box 43"/>
          <p:cNvSpPr txBox="1">
            <a:spLocks noChangeArrowheads="1"/>
          </p:cNvSpPr>
          <p:nvPr/>
        </p:nvSpPr>
        <p:spPr bwMode="auto">
          <a:xfrm>
            <a:off x="3505200" y="28956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x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7740" name="Text Box 44"/>
          <p:cNvSpPr txBox="1">
            <a:spLocks noChangeArrowheads="1"/>
          </p:cNvSpPr>
          <p:nvPr/>
        </p:nvSpPr>
        <p:spPr bwMode="auto">
          <a:xfrm>
            <a:off x="4267200" y="1676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v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7741" name="Text Box 45"/>
          <p:cNvSpPr txBox="1">
            <a:spLocks noChangeArrowheads="1"/>
          </p:cNvSpPr>
          <p:nvPr/>
        </p:nvSpPr>
        <p:spPr bwMode="auto">
          <a:xfrm>
            <a:off x="5029200" y="1676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w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7742" name="Text Box 46"/>
          <p:cNvSpPr txBox="1">
            <a:spLocks noChangeArrowheads="1"/>
          </p:cNvSpPr>
          <p:nvPr/>
        </p:nvSpPr>
        <p:spPr bwMode="auto">
          <a:xfrm>
            <a:off x="4267200" y="28956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y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7743" name="Text Box 47"/>
          <p:cNvSpPr txBox="1">
            <a:spLocks noChangeArrowheads="1"/>
          </p:cNvSpPr>
          <p:nvPr/>
        </p:nvSpPr>
        <p:spPr bwMode="auto">
          <a:xfrm>
            <a:off x="5029200" y="28956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z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7744" name="Text Box 48"/>
          <p:cNvSpPr txBox="1">
            <a:spLocks noChangeArrowheads="1"/>
          </p:cNvSpPr>
          <p:nvPr/>
        </p:nvSpPr>
        <p:spPr bwMode="auto">
          <a:xfrm>
            <a:off x="3479800" y="20320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1/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7745" name="Text Box 49"/>
          <p:cNvSpPr txBox="1">
            <a:spLocks noChangeArrowheads="1"/>
          </p:cNvSpPr>
          <p:nvPr/>
        </p:nvSpPr>
        <p:spPr bwMode="auto">
          <a:xfrm>
            <a:off x="4191000" y="20574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2/7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7746" name="Text Box 50"/>
          <p:cNvSpPr txBox="1">
            <a:spLocks noChangeArrowheads="1"/>
          </p:cNvSpPr>
          <p:nvPr/>
        </p:nvSpPr>
        <p:spPr bwMode="auto">
          <a:xfrm>
            <a:off x="4191000" y="26670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3/6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7747" name="Text Box 51"/>
          <p:cNvSpPr txBox="1">
            <a:spLocks noChangeArrowheads="1"/>
          </p:cNvSpPr>
          <p:nvPr/>
        </p:nvSpPr>
        <p:spPr bwMode="auto">
          <a:xfrm>
            <a:off x="3429000" y="26670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4/5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7748" name="Text Box 52"/>
          <p:cNvSpPr txBox="1">
            <a:spLocks noChangeArrowheads="1"/>
          </p:cNvSpPr>
          <p:nvPr/>
        </p:nvSpPr>
        <p:spPr bwMode="auto">
          <a:xfrm>
            <a:off x="3810000" y="22860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B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7749" name="Oval 53"/>
          <p:cNvSpPr>
            <a:spLocks noChangeArrowheads="1"/>
          </p:cNvSpPr>
          <p:nvPr/>
        </p:nvSpPr>
        <p:spPr bwMode="auto">
          <a:xfrm>
            <a:off x="6172200" y="2057400"/>
            <a:ext cx="4572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7750" name="Oval 54"/>
          <p:cNvSpPr>
            <a:spLocks noChangeArrowheads="1"/>
          </p:cNvSpPr>
          <p:nvPr/>
        </p:nvSpPr>
        <p:spPr bwMode="auto">
          <a:xfrm>
            <a:off x="6934200" y="20574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7751" name="Oval 55"/>
          <p:cNvSpPr>
            <a:spLocks noChangeArrowheads="1"/>
          </p:cNvSpPr>
          <p:nvPr/>
        </p:nvSpPr>
        <p:spPr bwMode="auto">
          <a:xfrm>
            <a:off x="7696200" y="2057400"/>
            <a:ext cx="4572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7752" name="Oval 56"/>
          <p:cNvSpPr>
            <a:spLocks noChangeArrowheads="1"/>
          </p:cNvSpPr>
          <p:nvPr/>
        </p:nvSpPr>
        <p:spPr bwMode="auto">
          <a:xfrm>
            <a:off x="6172200" y="26670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7753" name="Oval 57"/>
          <p:cNvSpPr>
            <a:spLocks noChangeArrowheads="1"/>
          </p:cNvSpPr>
          <p:nvPr/>
        </p:nvSpPr>
        <p:spPr bwMode="auto">
          <a:xfrm>
            <a:off x="6934200" y="26670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7754" name="Oval 58"/>
          <p:cNvSpPr>
            <a:spLocks noChangeArrowheads="1"/>
          </p:cNvSpPr>
          <p:nvPr/>
        </p:nvSpPr>
        <p:spPr bwMode="auto">
          <a:xfrm>
            <a:off x="7696200" y="2667000"/>
            <a:ext cx="4572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57755" name="AutoShape 59"/>
          <p:cNvCxnSpPr>
            <a:cxnSpLocks noChangeShapeType="1"/>
            <a:stCxn id="157749" idx="6"/>
            <a:endCxn id="157750" idx="2"/>
          </p:cNvCxnSpPr>
          <p:nvPr/>
        </p:nvCxnSpPr>
        <p:spPr bwMode="auto">
          <a:xfrm>
            <a:off x="6629400" y="22098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7756" name="AutoShape 60"/>
          <p:cNvCxnSpPr>
            <a:cxnSpLocks noChangeShapeType="1"/>
            <a:stCxn id="157749" idx="4"/>
            <a:endCxn id="157752" idx="0"/>
          </p:cNvCxnSpPr>
          <p:nvPr/>
        </p:nvCxnSpPr>
        <p:spPr bwMode="auto">
          <a:xfrm>
            <a:off x="6400800" y="23622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</p:cxnSp>
      <p:cxnSp>
        <p:nvCxnSpPr>
          <p:cNvPr id="157757" name="AutoShape 61"/>
          <p:cNvCxnSpPr>
            <a:cxnSpLocks noChangeShapeType="1"/>
            <a:stCxn id="157752" idx="7"/>
            <a:endCxn id="157750" idx="3"/>
          </p:cNvCxnSpPr>
          <p:nvPr/>
        </p:nvCxnSpPr>
        <p:spPr bwMode="auto">
          <a:xfrm flipV="1">
            <a:off x="6562725" y="2317750"/>
            <a:ext cx="438150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</p:cxnSp>
      <p:cxnSp>
        <p:nvCxnSpPr>
          <p:cNvPr id="157758" name="AutoShape 62"/>
          <p:cNvCxnSpPr>
            <a:cxnSpLocks noChangeShapeType="1"/>
            <a:stCxn id="157753" idx="2"/>
            <a:endCxn id="157752" idx="6"/>
          </p:cNvCxnSpPr>
          <p:nvPr/>
        </p:nvCxnSpPr>
        <p:spPr bwMode="auto">
          <a:xfrm flipH="1">
            <a:off x="6629400" y="28194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7759" name="AutoShape 63"/>
          <p:cNvCxnSpPr>
            <a:cxnSpLocks noChangeShapeType="1"/>
            <a:stCxn id="157751" idx="3"/>
            <a:endCxn id="157753" idx="7"/>
          </p:cNvCxnSpPr>
          <p:nvPr/>
        </p:nvCxnSpPr>
        <p:spPr bwMode="auto">
          <a:xfrm flipH="1">
            <a:off x="7324725" y="2317750"/>
            <a:ext cx="438150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7760" name="AutoShape 64"/>
          <p:cNvCxnSpPr>
            <a:cxnSpLocks noChangeShapeType="1"/>
            <a:stCxn id="157750" idx="4"/>
            <a:endCxn id="157753" idx="0"/>
          </p:cNvCxnSpPr>
          <p:nvPr/>
        </p:nvCxnSpPr>
        <p:spPr bwMode="auto">
          <a:xfrm>
            <a:off x="7162800" y="2362200"/>
            <a:ext cx="0" cy="30480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7761" name="AutoShape 65"/>
          <p:cNvCxnSpPr>
            <a:cxnSpLocks noChangeShapeType="1"/>
            <a:endCxn id="157754" idx="0"/>
          </p:cNvCxnSpPr>
          <p:nvPr/>
        </p:nvCxnSpPr>
        <p:spPr bwMode="auto">
          <a:xfrm>
            <a:off x="7924800" y="23622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7762" name="AutoShape 66"/>
          <p:cNvCxnSpPr>
            <a:cxnSpLocks noChangeShapeType="1"/>
            <a:stCxn id="157754" idx="7"/>
            <a:endCxn id="157754" idx="5"/>
          </p:cNvCxnSpPr>
          <p:nvPr/>
        </p:nvCxnSpPr>
        <p:spPr bwMode="auto">
          <a:xfrm rot="5400000" flipV="1">
            <a:off x="7979569" y="2818606"/>
            <a:ext cx="215900" cy="1588"/>
          </a:xfrm>
          <a:prstGeom prst="curvedConnector5">
            <a:avLst>
              <a:gd name="adj1" fmla="val -38236"/>
              <a:gd name="adj2" fmla="val 19699991"/>
              <a:gd name="adj3" fmla="val 1625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57763" name="Text Box 67"/>
          <p:cNvSpPr txBox="1">
            <a:spLocks noChangeArrowheads="1"/>
          </p:cNvSpPr>
          <p:nvPr/>
        </p:nvSpPr>
        <p:spPr bwMode="auto">
          <a:xfrm>
            <a:off x="6248400" y="1676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u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7764" name="Text Box 68"/>
          <p:cNvSpPr txBox="1">
            <a:spLocks noChangeArrowheads="1"/>
          </p:cNvSpPr>
          <p:nvPr/>
        </p:nvSpPr>
        <p:spPr bwMode="auto">
          <a:xfrm>
            <a:off x="6248400" y="28956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x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7765" name="Text Box 69"/>
          <p:cNvSpPr txBox="1">
            <a:spLocks noChangeArrowheads="1"/>
          </p:cNvSpPr>
          <p:nvPr/>
        </p:nvSpPr>
        <p:spPr bwMode="auto">
          <a:xfrm>
            <a:off x="7010400" y="1676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v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7772400" y="1676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w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7767" name="Text Box 71"/>
          <p:cNvSpPr txBox="1">
            <a:spLocks noChangeArrowheads="1"/>
          </p:cNvSpPr>
          <p:nvPr/>
        </p:nvSpPr>
        <p:spPr bwMode="auto">
          <a:xfrm>
            <a:off x="7010400" y="28956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y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7768" name="Text Box 72"/>
          <p:cNvSpPr txBox="1">
            <a:spLocks noChangeArrowheads="1"/>
          </p:cNvSpPr>
          <p:nvPr/>
        </p:nvSpPr>
        <p:spPr bwMode="auto">
          <a:xfrm>
            <a:off x="7772400" y="28956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z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7769" name="Text Box 73"/>
          <p:cNvSpPr txBox="1">
            <a:spLocks noChangeArrowheads="1"/>
          </p:cNvSpPr>
          <p:nvPr/>
        </p:nvSpPr>
        <p:spPr bwMode="auto">
          <a:xfrm>
            <a:off x="6223000" y="20320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1/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7770" name="Text Box 74"/>
          <p:cNvSpPr txBox="1">
            <a:spLocks noChangeArrowheads="1"/>
          </p:cNvSpPr>
          <p:nvPr/>
        </p:nvSpPr>
        <p:spPr bwMode="auto">
          <a:xfrm>
            <a:off x="6934200" y="20574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2/7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7771" name="Text Box 75"/>
          <p:cNvSpPr txBox="1">
            <a:spLocks noChangeArrowheads="1"/>
          </p:cNvSpPr>
          <p:nvPr/>
        </p:nvSpPr>
        <p:spPr bwMode="auto">
          <a:xfrm>
            <a:off x="6934200" y="26670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3/6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7772" name="Text Box 76"/>
          <p:cNvSpPr txBox="1">
            <a:spLocks noChangeArrowheads="1"/>
          </p:cNvSpPr>
          <p:nvPr/>
        </p:nvSpPr>
        <p:spPr bwMode="auto">
          <a:xfrm>
            <a:off x="6172200" y="26670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4/5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7773" name="Text Box 77"/>
          <p:cNvSpPr txBox="1">
            <a:spLocks noChangeArrowheads="1"/>
          </p:cNvSpPr>
          <p:nvPr/>
        </p:nvSpPr>
        <p:spPr bwMode="auto">
          <a:xfrm>
            <a:off x="6553200" y="22860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B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7774" name="Text Box 78"/>
          <p:cNvSpPr txBox="1">
            <a:spLocks noChangeArrowheads="1"/>
          </p:cNvSpPr>
          <p:nvPr/>
        </p:nvSpPr>
        <p:spPr bwMode="auto">
          <a:xfrm>
            <a:off x="6019800" y="23622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F</a:t>
            </a:r>
            <a:endParaRPr lang="en-US" sz="1600">
              <a:latin typeface="Times New Roman" pitchFamily="18" charset="0"/>
            </a:endParaRP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685800" y="3886200"/>
            <a:ext cx="2133600" cy="1616075"/>
            <a:chOff x="432" y="2448"/>
            <a:chExt cx="1344" cy="1018"/>
          </a:xfrm>
        </p:grpSpPr>
        <p:sp>
          <p:nvSpPr>
            <p:cNvPr id="157831" name="Oval 80"/>
            <p:cNvSpPr>
              <a:spLocks noChangeArrowheads="1"/>
            </p:cNvSpPr>
            <p:nvPr/>
          </p:nvSpPr>
          <p:spPr bwMode="auto">
            <a:xfrm>
              <a:off x="528" y="2688"/>
              <a:ext cx="288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7832" name="Oval 81"/>
            <p:cNvSpPr>
              <a:spLocks noChangeArrowheads="1"/>
            </p:cNvSpPr>
            <p:nvPr/>
          </p:nvSpPr>
          <p:spPr bwMode="auto">
            <a:xfrm>
              <a:off x="1008" y="2688"/>
              <a:ext cx="288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7833" name="Oval 82"/>
            <p:cNvSpPr>
              <a:spLocks noChangeArrowheads="1"/>
            </p:cNvSpPr>
            <p:nvPr/>
          </p:nvSpPr>
          <p:spPr bwMode="auto">
            <a:xfrm>
              <a:off x="1488" y="2688"/>
              <a:ext cx="288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7834" name="Oval 83"/>
            <p:cNvSpPr>
              <a:spLocks noChangeArrowheads="1"/>
            </p:cNvSpPr>
            <p:nvPr/>
          </p:nvSpPr>
          <p:spPr bwMode="auto">
            <a:xfrm>
              <a:off x="528" y="3072"/>
              <a:ext cx="288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7835" name="Oval 84"/>
            <p:cNvSpPr>
              <a:spLocks noChangeArrowheads="1"/>
            </p:cNvSpPr>
            <p:nvPr/>
          </p:nvSpPr>
          <p:spPr bwMode="auto">
            <a:xfrm>
              <a:off x="1008" y="3072"/>
              <a:ext cx="288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7836" name="Oval 85"/>
            <p:cNvSpPr>
              <a:spLocks noChangeArrowheads="1"/>
            </p:cNvSpPr>
            <p:nvPr/>
          </p:nvSpPr>
          <p:spPr bwMode="auto">
            <a:xfrm>
              <a:off x="1488" y="3072"/>
              <a:ext cx="288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57837" name="AutoShape 86"/>
            <p:cNvCxnSpPr>
              <a:cxnSpLocks noChangeShapeType="1"/>
              <a:stCxn id="157831" idx="6"/>
              <a:endCxn id="157832" idx="2"/>
            </p:cNvCxnSpPr>
            <p:nvPr/>
          </p:nvCxnSpPr>
          <p:spPr bwMode="auto">
            <a:xfrm>
              <a:off x="816" y="2784"/>
              <a:ext cx="192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157838" name="AutoShape 87"/>
            <p:cNvCxnSpPr>
              <a:cxnSpLocks noChangeShapeType="1"/>
              <a:stCxn id="157831" idx="4"/>
              <a:endCxn id="157834" idx="0"/>
            </p:cNvCxnSpPr>
            <p:nvPr/>
          </p:nvCxnSpPr>
          <p:spPr bwMode="auto">
            <a:xfrm>
              <a:off x="672" y="2880"/>
              <a:ext cx="0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cxnSp>
          <p:nvCxnSpPr>
            <p:cNvPr id="157839" name="AutoShape 88"/>
            <p:cNvCxnSpPr>
              <a:cxnSpLocks noChangeShapeType="1"/>
              <a:stCxn id="157834" idx="7"/>
              <a:endCxn id="157832" idx="3"/>
            </p:cNvCxnSpPr>
            <p:nvPr/>
          </p:nvCxnSpPr>
          <p:spPr bwMode="auto">
            <a:xfrm flipV="1">
              <a:off x="774" y="2852"/>
              <a:ext cx="276" cy="24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cxnSp>
          <p:nvCxnSpPr>
            <p:cNvPr id="157840" name="AutoShape 89"/>
            <p:cNvCxnSpPr>
              <a:cxnSpLocks noChangeShapeType="1"/>
              <a:stCxn id="157835" idx="2"/>
              <a:endCxn id="157834" idx="6"/>
            </p:cNvCxnSpPr>
            <p:nvPr/>
          </p:nvCxnSpPr>
          <p:spPr bwMode="auto">
            <a:xfrm flipH="1">
              <a:off x="816" y="3168"/>
              <a:ext cx="192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157841" name="AutoShape 90"/>
            <p:cNvCxnSpPr>
              <a:cxnSpLocks noChangeShapeType="1"/>
              <a:stCxn id="157833" idx="3"/>
              <a:endCxn id="157835" idx="7"/>
            </p:cNvCxnSpPr>
            <p:nvPr/>
          </p:nvCxnSpPr>
          <p:spPr bwMode="auto">
            <a:xfrm flipH="1">
              <a:off x="1254" y="2852"/>
              <a:ext cx="276" cy="24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57842" name="AutoShape 91"/>
            <p:cNvCxnSpPr>
              <a:cxnSpLocks noChangeShapeType="1"/>
              <a:stCxn id="157832" idx="4"/>
              <a:endCxn id="157835" idx="0"/>
            </p:cNvCxnSpPr>
            <p:nvPr/>
          </p:nvCxnSpPr>
          <p:spPr bwMode="auto">
            <a:xfrm>
              <a:off x="1152" y="2880"/>
              <a:ext cx="0" cy="192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157843" name="AutoShape 92"/>
            <p:cNvCxnSpPr>
              <a:cxnSpLocks noChangeShapeType="1"/>
              <a:endCxn id="157836" idx="0"/>
            </p:cNvCxnSpPr>
            <p:nvPr/>
          </p:nvCxnSpPr>
          <p:spPr bwMode="auto">
            <a:xfrm>
              <a:off x="1632" y="2880"/>
              <a:ext cx="0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57844" name="AutoShape 93"/>
            <p:cNvCxnSpPr>
              <a:cxnSpLocks noChangeShapeType="1"/>
              <a:stCxn id="157836" idx="7"/>
              <a:endCxn id="157836" idx="5"/>
            </p:cNvCxnSpPr>
            <p:nvPr/>
          </p:nvCxnSpPr>
          <p:spPr bwMode="auto">
            <a:xfrm rot="5400000" flipV="1">
              <a:off x="1667" y="3167"/>
              <a:ext cx="136" cy="1"/>
            </a:xfrm>
            <a:prstGeom prst="curvedConnector5">
              <a:avLst>
                <a:gd name="adj1" fmla="val -38236"/>
                <a:gd name="adj2" fmla="val 19699991"/>
                <a:gd name="adj3" fmla="val 1625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sp>
          <p:nvSpPr>
            <p:cNvPr id="157845" name="Text Box 94"/>
            <p:cNvSpPr txBox="1">
              <a:spLocks noChangeArrowheads="1"/>
            </p:cNvSpPr>
            <p:nvPr/>
          </p:nvSpPr>
          <p:spPr bwMode="auto">
            <a:xfrm>
              <a:off x="576" y="2448"/>
              <a:ext cx="24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da-DK" sz="2000">
                  <a:latin typeface="Times New Roman" pitchFamily="18" charset="0"/>
                </a:rPr>
                <a:t>u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157846" name="Text Box 95"/>
            <p:cNvSpPr txBox="1">
              <a:spLocks noChangeArrowheads="1"/>
            </p:cNvSpPr>
            <p:nvPr/>
          </p:nvSpPr>
          <p:spPr bwMode="auto">
            <a:xfrm>
              <a:off x="576" y="3216"/>
              <a:ext cx="24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da-DK" sz="2000">
                  <a:latin typeface="Times New Roman" pitchFamily="18" charset="0"/>
                </a:rPr>
                <a:t>x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157847" name="Text Box 96"/>
            <p:cNvSpPr txBox="1">
              <a:spLocks noChangeArrowheads="1"/>
            </p:cNvSpPr>
            <p:nvPr/>
          </p:nvSpPr>
          <p:spPr bwMode="auto">
            <a:xfrm>
              <a:off x="1056" y="2448"/>
              <a:ext cx="24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da-DK" sz="2000">
                  <a:latin typeface="Times New Roman" pitchFamily="18" charset="0"/>
                </a:rPr>
                <a:t>v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157848" name="Text Box 97"/>
            <p:cNvSpPr txBox="1">
              <a:spLocks noChangeArrowheads="1"/>
            </p:cNvSpPr>
            <p:nvPr/>
          </p:nvSpPr>
          <p:spPr bwMode="auto">
            <a:xfrm>
              <a:off x="1536" y="2448"/>
              <a:ext cx="24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da-DK" sz="2000">
                  <a:latin typeface="Times New Roman" pitchFamily="18" charset="0"/>
                </a:rPr>
                <a:t>w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157849" name="Text Box 98"/>
            <p:cNvSpPr txBox="1">
              <a:spLocks noChangeArrowheads="1"/>
            </p:cNvSpPr>
            <p:nvPr/>
          </p:nvSpPr>
          <p:spPr bwMode="auto">
            <a:xfrm>
              <a:off x="1056" y="3216"/>
              <a:ext cx="24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da-DK" sz="2000">
                  <a:latin typeface="Times New Roman" pitchFamily="18" charset="0"/>
                </a:rPr>
                <a:t>y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157850" name="Text Box 99"/>
            <p:cNvSpPr txBox="1">
              <a:spLocks noChangeArrowheads="1"/>
            </p:cNvSpPr>
            <p:nvPr/>
          </p:nvSpPr>
          <p:spPr bwMode="auto">
            <a:xfrm>
              <a:off x="1536" y="3216"/>
              <a:ext cx="24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da-DK" sz="2000">
                  <a:latin typeface="Times New Roman" pitchFamily="18" charset="0"/>
                </a:rPr>
                <a:t>z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157851" name="Text Box 100"/>
            <p:cNvSpPr txBox="1">
              <a:spLocks noChangeArrowheads="1"/>
            </p:cNvSpPr>
            <p:nvPr/>
          </p:nvSpPr>
          <p:spPr bwMode="auto">
            <a:xfrm>
              <a:off x="560" y="2672"/>
              <a:ext cx="4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da-DK" sz="1600">
                  <a:solidFill>
                    <a:schemeClr val="bg1"/>
                  </a:solidFill>
                  <a:latin typeface="Times New Roman" pitchFamily="18" charset="0"/>
                </a:rPr>
                <a:t>1/8</a:t>
              </a:r>
              <a:endParaRPr lang="en-US" sz="16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57852" name="Text Box 101"/>
            <p:cNvSpPr txBox="1">
              <a:spLocks noChangeArrowheads="1"/>
            </p:cNvSpPr>
            <p:nvPr/>
          </p:nvSpPr>
          <p:spPr bwMode="auto">
            <a:xfrm>
              <a:off x="1008" y="2688"/>
              <a:ext cx="4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da-DK" sz="1600">
                  <a:solidFill>
                    <a:schemeClr val="bg1"/>
                  </a:solidFill>
                  <a:latin typeface="Times New Roman" pitchFamily="18" charset="0"/>
                </a:rPr>
                <a:t>2/7</a:t>
              </a:r>
              <a:endParaRPr lang="en-US" sz="16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57853" name="Text Box 102"/>
            <p:cNvSpPr txBox="1">
              <a:spLocks noChangeArrowheads="1"/>
            </p:cNvSpPr>
            <p:nvPr/>
          </p:nvSpPr>
          <p:spPr bwMode="auto">
            <a:xfrm>
              <a:off x="1008" y="3072"/>
              <a:ext cx="4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da-DK" sz="1600">
                  <a:solidFill>
                    <a:schemeClr val="bg1"/>
                  </a:solidFill>
                  <a:latin typeface="Times New Roman" pitchFamily="18" charset="0"/>
                </a:rPr>
                <a:t>3/6</a:t>
              </a:r>
              <a:endParaRPr lang="en-US" sz="16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57854" name="Text Box 103"/>
            <p:cNvSpPr txBox="1">
              <a:spLocks noChangeArrowheads="1"/>
            </p:cNvSpPr>
            <p:nvPr/>
          </p:nvSpPr>
          <p:spPr bwMode="auto">
            <a:xfrm>
              <a:off x="528" y="3072"/>
              <a:ext cx="4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da-DK" sz="1600">
                  <a:solidFill>
                    <a:schemeClr val="bg1"/>
                  </a:solidFill>
                  <a:latin typeface="Times New Roman" pitchFamily="18" charset="0"/>
                </a:rPr>
                <a:t>4/5</a:t>
              </a:r>
              <a:endParaRPr lang="en-US" sz="16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57855" name="Text Box 104"/>
            <p:cNvSpPr txBox="1">
              <a:spLocks noChangeArrowheads="1"/>
            </p:cNvSpPr>
            <p:nvPr/>
          </p:nvSpPr>
          <p:spPr bwMode="auto">
            <a:xfrm>
              <a:off x="768" y="2832"/>
              <a:ext cx="4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da-DK" sz="1600">
                  <a:latin typeface="Times New Roman" pitchFamily="18" charset="0"/>
                </a:rPr>
                <a:t>B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57856" name="Text Box 105"/>
            <p:cNvSpPr txBox="1">
              <a:spLocks noChangeArrowheads="1"/>
            </p:cNvSpPr>
            <p:nvPr/>
          </p:nvSpPr>
          <p:spPr bwMode="auto">
            <a:xfrm>
              <a:off x="432" y="2880"/>
              <a:ext cx="4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da-DK" sz="1600">
                  <a:latin typeface="Times New Roman" pitchFamily="18" charset="0"/>
                </a:rPr>
                <a:t>F</a:t>
              </a:r>
              <a:endParaRPr lang="en-US" sz="1600">
                <a:latin typeface="Times New Roman" pitchFamily="18" charset="0"/>
              </a:endParaRPr>
            </a:p>
          </p:txBody>
        </p:sp>
      </p:grpSp>
      <p:sp>
        <p:nvSpPr>
          <p:cNvPr id="157776" name="Oval 106"/>
          <p:cNvSpPr>
            <a:spLocks noChangeArrowheads="1"/>
          </p:cNvSpPr>
          <p:nvPr/>
        </p:nvSpPr>
        <p:spPr bwMode="auto">
          <a:xfrm>
            <a:off x="3429000" y="42672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7777" name="Oval 107"/>
          <p:cNvSpPr>
            <a:spLocks noChangeArrowheads="1"/>
          </p:cNvSpPr>
          <p:nvPr/>
        </p:nvSpPr>
        <p:spPr bwMode="auto">
          <a:xfrm>
            <a:off x="4191000" y="42672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7778" name="Oval 108"/>
          <p:cNvSpPr>
            <a:spLocks noChangeArrowheads="1"/>
          </p:cNvSpPr>
          <p:nvPr/>
        </p:nvSpPr>
        <p:spPr bwMode="auto">
          <a:xfrm>
            <a:off x="4953000" y="4267200"/>
            <a:ext cx="4572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7779" name="Oval 109"/>
          <p:cNvSpPr>
            <a:spLocks noChangeArrowheads="1"/>
          </p:cNvSpPr>
          <p:nvPr/>
        </p:nvSpPr>
        <p:spPr bwMode="auto">
          <a:xfrm>
            <a:off x="3429000" y="48768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7780" name="Oval 110"/>
          <p:cNvSpPr>
            <a:spLocks noChangeArrowheads="1"/>
          </p:cNvSpPr>
          <p:nvPr/>
        </p:nvSpPr>
        <p:spPr bwMode="auto">
          <a:xfrm>
            <a:off x="4191000" y="48768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7781" name="Oval 111"/>
          <p:cNvSpPr>
            <a:spLocks noChangeArrowheads="1"/>
          </p:cNvSpPr>
          <p:nvPr/>
        </p:nvSpPr>
        <p:spPr bwMode="auto">
          <a:xfrm>
            <a:off x="4953000" y="4876800"/>
            <a:ext cx="4572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57782" name="AutoShape 112"/>
          <p:cNvCxnSpPr>
            <a:cxnSpLocks noChangeShapeType="1"/>
            <a:stCxn id="157776" idx="6"/>
            <a:endCxn id="157777" idx="2"/>
          </p:cNvCxnSpPr>
          <p:nvPr/>
        </p:nvCxnSpPr>
        <p:spPr bwMode="auto">
          <a:xfrm>
            <a:off x="3886200" y="44196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7783" name="AutoShape 113"/>
          <p:cNvCxnSpPr>
            <a:cxnSpLocks noChangeShapeType="1"/>
            <a:stCxn id="157776" idx="4"/>
            <a:endCxn id="157779" idx="0"/>
          </p:cNvCxnSpPr>
          <p:nvPr/>
        </p:nvCxnSpPr>
        <p:spPr bwMode="auto">
          <a:xfrm>
            <a:off x="3657600" y="45720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</p:cxnSp>
      <p:cxnSp>
        <p:nvCxnSpPr>
          <p:cNvPr id="157784" name="AutoShape 114"/>
          <p:cNvCxnSpPr>
            <a:cxnSpLocks noChangeShapeType="1"/>
            <a:stCxn id="157779" idx="7"/>
            <a:endCxn id="157777" idx="3"/>
          </p:cNvCxnSpPr>
          <p:nvPr/>
        </p:nvCxnSpPr>
        <p:spPr bwMode="auto">
          <a:xfrm flipV="1">
            <a:off x="3819525" y="4527550"/>
            <a:ext cx="438150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</p:cxnSp>
      <p:cxnSp>
        <p:nvCxnSpPr>
          <p:cNvPr id="157785" name="AutoShape 115"/>
          <p:cNvCxnSpPr>
            <a:cxnSpLocks noChangeShapeType="1"/>
            <a:stCxn id="157780" idx="2"/>
            <a:endCxn id="157779" idx="6"/>
          </p:cNvCxnSpPr>
          <p:nvPr/>
        </p:nvCxnSpPr>
        <p:spPr bwMode="auto">
          <a:xfrm flipH="1">
            <a:off x="3886200" y="50292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7786" name="AutoShape 116"/>
          <p:cNvCxnSpPr>
            <a:cxnSpLocks noChangeShapeType="1"/>
            <a:stCxn id="157778" idx="3"/>
            <a:endCxn id="157780" idx="7"/>
          </p:cNvCxnSpPr>
          <p:nvPr/>
        </p:nvCxnSpPr>
        <p:spPr bwMode="auto">
          <a:xfrm flipH="1">
            <a:off x="4581525" y="4527550"/>
            <a:ext cx="438150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7787" name="AutoShape 117"/>
          <p:cNvCxnSpPr>
            <a:cxnSpLocks noChangeShapeType="1"/>
            <a:stCxn id="157777" idx="4"/>
            <a:endCxn id="157780" idx="0"/>
          </p:cNvCxnSpPr>
          <p:nvPr/>
        </p:nvCxnSpPr>
        <p:spPr bwMode="auto">
          <a:xfrm>
            <a:off x="4419600" y="4572000"/>
            <a:ext cx="0" cy="30480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7788" name="AutoShape 118"/>
          <p:cNvCxnSpPr>
            <a:cxnSpLocks noChangeShapeType="1"/>
            <a:endCxn id="157781" idx="0"/>
          </p:cNvCxnSpPr>
          <p:nvPr/>
        </p:nvCxnSpPr>
        <p:spPr bwMode="auto">
          <a:xfrm>
            <a:off x="5181600" y="45720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7789" name="AutoShape 119"/>
          <p:cNvCxnSpPr>
            <a:cxnSpLocks noChangeShapeType="1"/>
            <a:stCxn id="157781" idx="7"/>
            <a:endCxn id="157781" idx="5"/>
          </p:cNvCxnSpPr>
          <p:nvPr/>
        </p:nvCxnSpPr>
        <p:spPr bwMode="auto">
          <a:xfrm rot="5400000" flipV="1">
            <a:off x="5236369" y="5028406"/>
            <a:ext cx="215900" cy="1588"/>
          </a:xfrm>
          <a:prstGeom prst="curvedConnector5">
            <a:avLst>
              <a:gd name="adj1" fmla="val -38236"/>
              <a:gd name="adj2" fmla="val 19699991"/>
              <a:gd name="adj3" fmla="val 1625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57790" name="Text Box 120"/>
          <p:cNvSpPr txBox="1">
            <a:spLocks noChangeArrowheads="1"/>
          </p:cNvSpPr>
          <p:nvPr/>
        </p:nvSpPr>
        <p:spPr bwMode="auto">
          <a:xfrm>
            <a:off x="3505200" y="38862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u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7791" name="Text Box 121"/>
          <p:cNvSpPr txBox="1">
            <a:spLocks noChangeArrowheads="1"/>
          </p:cNvSpPr>
          <p:nvPr/>
        </p:nvSpPr>
        <p:spPr bwMode="auto">
          <a:xfrm>
            <a:off x="3505200" y="5105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x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7792" name="Text Box 122"/>
          <p:cNvSpPr txBox="1">
            <a:spLocks noChangeArrowheads="1"/>
          </p:cNvSpPr>
          <p:nvPr/>
        </p:nvSpPr>
        <p:spPr bwMode="auto">
          <a:xfrm>
            <a:off x="4267200" y="38862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v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7793" name="Text Box 123"/>
          <p:cNvSpPr txBox="1">
            <a:spLocks noChangeArrowheads="1"/>
          </p:cNvSpPr>
          <p:nvPr/>
        </p:nvSpPr>
        <p:spPr bwMode="auto">
          <a:xfrm>
            <a:off x="5029200" y="38862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w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7794" name="Text Box 124"/>
          <p:cNvSpPr txBox="1">
            <a:spLocks noChangeArrowheads="1"/>
          </p:cNvSpPr>
          <p:nvPr/>
        </p:nvSpPr>
        <p:spPr bwMode="auto">
          <a:xfrm>
            <a:off x="4267200" y="5105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y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7795" name="Text Box 125"/>
          <p:cNvSpPr txBox="1">
            <a:spLocks noChangeArrowheads="1"/>
          </p:cNvSpPr>
          <p:nvPr/>
        </p:nvSpPr>
        <p:spPr bwMode="auto">
          <a:xfrm>
            <a:off x="5029200" y="5105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z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7796" name="Text Box 126"/>
          <p:cNvSpPr txBox="1">
            <a:spLocks noChangeArrowheads="1"/>
          </p:cNvSpPr>
          <p:nvPr/>
        </p:nvSpPr>
        <p:spPr bwMode="auto">
          <a:xfrm>
            <a:off x="3479800" y="4241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1/8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7797" name="Text Box 127"/>
          <p:cNvSpPr txBox="1">
            <a:spLocks noChangeArrowheads="1"/>
          </p:cNvSpPr>
          <p:nvPr/>
        </p:nvSpPr>
        <p:spPr bwMode="auto">
          <a:xfrm>
            <a:off x="4191000" y="42672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2/7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7798" name="Text Box 128"/>
          <p:cNvSpPr txBox="1">
            <a:spLocks noChangeArrowheads="1"/>
          </p:cNvSpPr>
          <p:nvPr/>
        </p:nvSpPr>
        <p:spPr bwMode="auto">
          <a:xfrm>
            <a:off x="4191000" y="4876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3/6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7799" name="Text Box 129"/>
          <p:cNvSpPr txBox="1">
            <a:spLocks noChangeArrowheads="1"/>
          </p:cNvSpPr>
          <p:nvPr/>
        </p:nvSpPr>
        <p:spPr bwMode="auto">
          <a:xfrm>
            <a:off x="3429000" y="4876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4/5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7800" name="Text Box 130"/>
          <p:cNvSpPr txBox="1">
            <a:spLocks noChangeArrowheads="1"/>
          </p:cNvSpPr>
          <p:nvPr/>
        </p:nvSpPr>
        <p:spPr bwMode="auto">
          <a:xfrm>
            <a:off x="3810000" y="4495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B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7801" name="Text Box 131"/>
          <p:cNvSpPr txBox="1">
            <a:spLocks noChangeArrowheads="1"/>
          </p:cNvSpPr>
          <p:nvPr/>
        </p:nvSpPr>
        <p:spPr bwMode="auto">
          <a:xfrm>
            <a:off x="3276600" y="45720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F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7802" name="Text Box 132"/>
          <p:cNvSpPr txBox="1">
            <a:spLocks noChangeArrowheads="1"/>
          </p:cNvSpPr>
          <p:nvPr/>
        </p:nvSpPr>
        <p:spPr bwMode="auto">
          <a:xfrm>
            <a:off x="4953000" y="42672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9/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7803" name="Oval 133"/>
          <p:cNvSpPr>
            <a:spLocks noChangeArrowheads="1"/>
          </p:cNvSpPr>
          <p:nvPr/>
        </p:nvSpPr>
        <p:spPr bwMode="auto">
          <a:xfrm>
            <a:off x="6172200" y="42672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7804" name="Oval 134"/>
          <p:cNvSpPr>
            <a:spLocks noChangeArrowheads="1"/>
          </p:cNvSpPr>
          <p:nvPr/>
        </p:nvSpPr>
        <p:spPr bwMode="auto">
          <a:xfrm>
            <a:off x="6934200" y="42672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7805" name="Oval 135"/>
          <p:cNvSpPr>
            <a:spLocks noChangeArrowheads="1"/>
          </p:cNvSpPr>
          <p:nvPr/>
        </p:nvSpPr>
        <p:spPr bwMode="auto">
          <a:xfrm>
            <a:off x="7696200" y="4267200"/>
            <a:ext cx="4572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7806" name="Oval 136"/>
          <p:cNvSpPr>
            <a:spLocks noChangeArrowheads="1"/>
          </p:cNvSpPr>
          <p:nvPr/>
        </p:nvSpPr>
        <p:spPr bwMode="auto">
          <a:xfrm>
            <a:off x="6172200" y="48768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7807" name="Oval 137"/>
          <p:cNvSpPr>
            <a:spLocks noChangeArrowheads="1"/>
          </p:cNvSpPr>
          <p:nvPr/>
        </p:nvSpPr>
        <p:spPr bwMode="auto">
          <a:xfrm>
            <a:off x="6934200" y="48768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7808" name="Oval 138"/>
          <p:cNvSpPr>
            <a:spLocks noChangeArrowheads="1"/>
          </p:cNvSpPr>
          <p:nvPr/>
        </p:nvSpPr>
        <p:spPr bwMode="auto">
          <a:xfrm>
            <a:off x="7696200" y="4876800"/>
            <a:ext cx="4572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57809" name="AutoShape 139"/>
          <p:cNvCxnSpPr>
            <a:cxnSpLocks noChangeShapeType="1"/>
            <a:stCxn id="157803" idx="6"/>
            <a:endCxn id="157804" idx="2"/>
          </p:cNvCxnSpPr>
          <p:nvPr/>
        </p:nvCxnSpPr>
        <p:spPr bwMode="auto">
          <a:xfrm>
            <a:off x="6629400" y="44196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7810" name="AutoShape 140"/>
          <p:cNvCxnSpPr>
            <a:cxnSpLocks noChangeShapeType="1"/>
            <a:stCxn id="157803" idx="4"/>
            <a:endCxn id="157806" idx="0"/>
          </p:cNvCxnSpPr>
          <p:nvPr/>
        </p:nvCxnSpPr>
        <p:spPr bwMode="auto">
          <a:xfrm>
            <a:off x="6400800" y="45720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</p:cxnSp>
      <p:cxnSp>
        <p:nvCxnSpPr>
          <p:cNvPr id="157811" name="AutoShape 141"/>
          <p:cNvCxnSpPr>
            <a:cxnSpLocks noChangeShapeType="1"/>
            <a:stCxn id="157806" idx="7"/>
            <a:endCxn id="157804" idx="3"/>
          </p:cNvCxnSpPr>
          <p:nvPr/>
        </p:nvCxnSpPr>
        <p:spPr bwMode="auto">
          <a:xfrm flipV="1">
            <a:off x="6562725" y="4527550"/>
            <a:ext cx="438150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</p:cxnSp>
      <p:cxnSp>
        <p:nvCxnSpPr>
          <p:cNvPr id="157812" name="AutoShape 142"/>
          <p:cNvCxnSpPr>
            <a:cxnSpLocks noChangeShapeType="1"/>
            <a:stCxn id="157807" idx="2"/>
            <a:endCxn id="157806" idx="6"/>
          </p:cNvCxnSpPr>
          <p:nvPr/>
        </p:nvCxnSpPr>
        <p:spPr bwMode="auto">
          <a:xfrm flipH="1">
            <a:off x="6629400" y="50292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7813" name="AutoShape 143"/>
          <p:cNvCxnSpPr>
            <a:cxnSpLocks noChangeShapeType="1"/>
            <a:stCxn id="157805" idx="3"/>
            <a:endCxn id="157807" idx="7"/>
          </p:cNvCxnSpPr>
          <p:nvPr/>
        </p:nvCxnSpPr>
        <p:spPr bwMode="auto">
          <a:xfrm flipH="1">
            <a:off x="7324725" y="4527550"/>
            <a:ext cx="438150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</p:cxnSp>
      <p:cxnSp>
        <p:nvCxnSpPr>
          <p:cNvPr id="157814" name="AutoShape 144"/>
          <p:cNvCxnSpPr>
            <a:cxnSpLocks noChangeShapeType="1"/>
            <a:stCxn id="157804" idx="4"/>
            <a:endCxn id="157807" idx="0"/>
          </p:cNvCxnSpPr>
          <p:nvPr/>
        </p:nvCxnSpPr>
        <p:spPr bwMode="auto">
          <a:xfrm>
            <a:off x="7162800" y="4572000"/>
            <a:ext cx="0" cy="30480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7815" name="AutoShape 145"/>
          <p:cNvCxnSpPr>
            <a:cxnSpLocks noChangeShapeType="1"/>
            <a:endCxn id="157808" idx="0"/>
          </p:cNvCxnSpPr>
          <p:nvPr/>
        </p:nvCxnSpPr>
        <p:spPr bwMode="auto">
          <a:xfrm>
            <a:off x="7924800" y="45720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7816" name="AutoShape 146"/>
          <p:cNvCxnSpPr>
            <a:cxnSpLocks noChangeShapeType="1"/>
            <a:stCxn id="157808" idx="7"/>
            <a:endCxn id="157808" idx="5"/>
          </p:cNvCxnSpPr>
          <p:nvPr/>
        </p:nvCxnSpPr>
        <p:spPr bwMode="auto">
          <a:xfrm rot="5400000" flipV="1">
            <a:off x="7979569" y="5028406"/>
            <a:ext cx="215900" cy="1588"/>
          </a:xfrm>
          <a:prstGeom prst="curvedConnector5">
            <a:avLst>
              <a:gd name="adj1" fmla="val -38236"/>
              <a:gd name="adj2" fmla="val 19699991"/>
              <a:gd name="adj3" fmla="val 1625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57817" name="Text Box 147"/>
          <p:cNvSpPr txBox="1">
            <a:spLocks noChangeArrowheads="1"/>
          </p:cNvSpPr>
          <p:nvPr/>
        </p:nvSpPr>
        <p:spPr bwMode="auto">
          <a:xfrm>
            <a:off x="6248400" y="38862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u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7818" name="Text Box 148"/>
          <p:cNvSpPr txBox="1">
            <a:spLocks noChangeArrowheads="1"/>
          </p:cNvSpPr>
          <p:nvPr/>
        </p:nvSpPr>
        <p:spPr bwMode="auto">
          <a:xfrm>
            <a:off x="6248400" y="5105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x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7819" name="Text Box 149"/>
          <p:cNvSpPr txBox="1">
            <a:spLocks noChangeArrowheads="1"/>
          </p:cNvSpPr>
          <p:nvPr/>
        </p:nvSpPr>
        <p:spPr bwMode="auto">
          <a:xfrm>
            <a:off x="7010400" y="38862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v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7820" name="Text Box 150"/>
          <p:cNvSpPr txBox="1">
            <a:spLocks noChangeArrowheads="1"/>
          </p:cNvSpPr>
          <p:nvPr/>
        </p:nvSpPr>
        <p:spPr bwMode="auto">
          <a:xfrm>
            <a:off x="7772400" y="38862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w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7821" name="Text Box 151"/>
          <p:cNvSpPr txBox="1">
            <a:spLocks noChangeArrowheads="1"/>
          </p:cNvSpPr>
          <p:nvPr/>
        </p:nvSpPr>
        <p:spPr bwMode="auto">
          <a:xfrm>
            <a:off x="7010400" y="5105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y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7822" name="Text Box 152"/>
          <p:cNvSpPr txBox="1">
            <a:spLocks noChangeArrowheads="1"/>
          </p:cNvSpPr>
          <p:nvPr/>
        </p:nvSpPr>
        <p:spPr bwMode="auto">
          <a:xfrm>
            <a:off x="7772400" y="5105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z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7823" name="Text Box 153"/>
          <p:cNvSpPr txBox="1">
            <a:spLocks noChangeArrowheads="1"/>
          </p:cNvSpPr>
          <p:nvPr/>
        </p:nvSpPr>
        <p:spPr bwMode="auto">
          <a:xfrm>
            <a:off x="6223000" y="4241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1/8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7824" name="Text Box 154"/>
          <p:cNvSpPr txBox="1">
            <a:spLocks noChangeArrowheads="1"/>
          </p:cNvSpPr>
          <p:nvPr/>
        </p:nvSpPr>
        <p:spPr bwMode="auto">
          <a:xfrm>
            <a:off x="6934200" y="42672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2/7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7825" name="Text Box 155"/>
          <p:cNvSpPr txBox="1">
            <a:spLocks noChangeArrowheads="1"/>
          </p:cNvSpPr>
          <p:nvPr/>
        </p:nvSpPr>
        <p:spPr bwMode="auto">
          <a:xfrm>
            <a:off x="6934200" y="4876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3/6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7826" name="Text Box 156"/>
          <p:cNvSpPr txBox="1">
            <a:spLocks noChangeArrowheads="1"/>
          </p:cNvSpPr>
          <p:nvPr/>
        </p:nvSpPr>
        <p:spPr bwMode="auto">
          <a:xfrm>
            <a:off x="6172200" y="4876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4/5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7827" name="Text Box 157"/>
          <p:cNvSpPr txBox="1">
            <a:spLocks noChangeArrowheads="1"/>
          </p:cNvSpPr>
          <p:nvPr/>
        </p:nvSpPr>
        <p:spPr bwMode="auto">
          <a:xfrm>
            <a:off x="6553200" y="4495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B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7828" name="Text Box 158"/>
          <p:cNvSpPr txBox="1">
            <a:spLocks noChangeArrowheads="1"/>
          </p:cNvSpPr>
          <p:nvPr/>
        </p:nvSpPr>
        <p:spPr bwMode="auto">
          <a:xfrm>
            <a:off x="6019800" y="45720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F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7829" name="Text Box 159"/>
          <p:cNvSpPr txBox="1">
            <a:spLocks noChangeArrowheads="1"/>
          </p:cNvSpPr>
          <p:nvPr/>
        </p:nvSpPr>
        <p:spPr bwMode="auto">
          <a:xfrm>
            <a:off x="7696200" y="42672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9/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7830" name="Text Box 160"/>
          <p:cNvSpPr txBox="1">
            <a:spLocks noChangeArrowheads="1"/>
          </p:cNvSpPr>
          <p:nvPr/>
        </p:nvSpPr>
        <p:spPr bwMode="auto">
          <a:xfrm>
            <a:off x="7391400" y="44196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C</a:t>
            </a:r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DFS Example (3)</a:t>
            </a:r>
          </a:p>
        </p:txBody>
      </p:sp>
      <p:sp>
        <p:nvSpPr>
          <p:cNvPr id="158723" name="Oval 3"/>
          <p:cNvSpPr>
            <a:spLocks noChangeArrowheads="1"/>
          </p:cNvSpPr>
          <p:nvPr/>
        </p:nvSpPr>
        <p:spPr bwMode="auto">
          <a:xfrm>
            <a:off x="914400" y="19812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8724" name="Oval 4"/>
          <p:cNvSpPr>
            <a:spLocks noChangeArrowheads="1"/>
          </p:cNvSpPr>
          <p:nvPr/>
        </p:nvSpPr>
        <p:spPr bwMode="auto">
          <a:xfrm>
            <a:off x="1676400" y="19812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8725" name="Oval 5"/>
          <p:cNvSpPr>
            <a:spLocks noChangeArrowheads="1"/>
          </p:cNvSpPr>
          <p:nvPr/>
        </p:nvSpPr>
        <p:spPr bwMode="auto">
          <a:xfrm>
            <a:off x="2438400" y="1981200"/>
            <a:ext cx="4572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8726" name="Oval 6"/>
          <p:cNvSpPr>
            <a:spLocks noChangeArrowheads="1"/>
          </p:cNvSpPr>
          <p:nvPr/>
        </p:nvSpPr>
        <p:spPr bwMode="auto">
          <a:xfrm>
            <a:off x="914400" y="25908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8727" name="Oval 7"/>
          <p:cNvSpPr>
            <a:spLocks noChangeArrowheads="1"/>
          </p:cNvSpPr>
          <p:nvPr/>
        </p:nvSpPr>
        <p:spPr bwMode="auto">
          <a:xfrm>
            <a:off x="1676400" y="25908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8728" name="Oval 8"/>
          <p:cNvSpPr>
            <a:spLocks noChangeArrowheads="1"/>
          </p:cNvSpPr>
          <p:nvPr/>
        </p:nvSpPr>
        <p:spPr bwMode="auto">
          <a:xfrm>
            <a:off x="2438400" y="2590800"/>
            <a:ext cx="4572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58729" name="AutoShape 9"/>
          <p:cNvCxnSpPr>
            <a:cxnSpLocks noChangeShapeType="1"/>
            <a:stCxn id="158723" idx="6"/>
            <a:endCxn id="158724" idx="2"/>
          </p:cNvCxnSpPr>
          <p:nvPr/>
        </p:nvCxnSpPr>
        <p:spPr bwMode="auto">
          <a:xfrm>
            <a:off x="1371600" y="21336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8730" name="AutoShape 10"/>
          <p:cNvCxnSpPr>
            <a:cxnSpLocks noChangeShapeType="1"/>
            <a:stCxn id="158723" idx="4"/>
            <a:endCxn id="158726" idx="0"/>
          </p:cNvCxnSpPr>
          <p:nvPr/>
        </p:nvCxnSpPr>
        <p:spPr bwMode="auto">
          <a:xfrm>
            <a:off x="1143000" y="22860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</p:cxnSp>
      <p:cxnSp>
        <p:nvCxnSpPr>
          <p:cNvPr id="158731" name="AutoShape 11"/>
          <p:cNvCxnSpPr>
            <a:cxnSpLocks noChangeShapeType="1"/>
            <a:stCxn id="158726" idx="7"/>
            <a:endCxn id="158724" idx="3"/>
          </p:cNvCxnSpPr>
          <p:nvPr/>
        </p:nvCxnSpPr>
        <p:spPr bwMode="auto">
          <a:xfrm flipV="1">
            <a:off x="1304925" y="2241550"/>
            <a:ext cx="438150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</p:cxnSp>
      <p:cxnSp>
        <p:nvCxnSpPr>
          <p:cNvPr id="158732" name="AutoShape 12"/>
          <p:cNvCxnSpPr>
            <a:cxnSpLocks noChangeShapeType="1"/>
            <a:stCxn id="158727" idx="2"/>
            <a:endCxn id="158726" idx="6"/>
          </p:cNvCxnSpPr>
          <p:nvPr/>
        </p:nvCxnSpPr>
        <p:spPr bwMode="auto">
          <a:xfrm flipH="1">
            <a:off x="1371600" y="27432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8733" name="AutoShape 13"/>
          <p:cNvCxnSpPr>
            <a:cxnSpLocks noChangeShapeType="1"/>
            <a:stCxn id="158725" idx="3"/>
            <a:endCxn id="158727" idx="7"/>
          </p:cNvCxnSpPr>
          <p:nvPr/>
        </p:nvCxnSpPr>
        <p:spPr bwMode="auto">
          <a:xfrm flipH="1">
            <a:off x="2066925" y="2241550"/>
            <a:ext cx="438150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</p:cxnSp>
      <p:cxnSp>
        <p:nvCxnSpPr>
          <p:cNvPr id="158734" name="AutoShape 14"/>
          <p:cNvCxnSpPr>
            <a:cxnSpLocks noChangeShapeType="1"/>
            <a:stCxn id="158724" idx="4"/>
            <a:endCxn id="158727" idx="0"/>
          </p:cNvCxnSpPr>
          <p:nvPr/>
        </p:nvCxnSpPr>
        <p:spPr bwMode="auto">
          <a:xfrm>
            <a:off x="1905000" y="2286000"/>
            <a:ext cx="0" cy="30480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8735" name="AutoShape 15"/>
          <p:cNvCxnSpPr>
            <a:cxnSpLocks noChangeShapeType="1"/>
            <a:endCxn id="158728" idx="0"/>
          </p:cNvCxnSpPr>
          <p:nvPr/>
        </p:nvCxnSpPr>
        <p:spPr bwMode="auto">
          <a:xfrm>
            <a:off x="2667000" y="2286000"/>
            <a:ext cx="0" cy="30480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8736" name="AutoShape 16"/>
          <p:cNvCxnSpPr>
            <a:cxnSpLocks noChangeShapeType="1"/>
            <a:stCxn id="158728" idx="7"/>
            <a:endCxn id="158728" idx="5"/>
          </p:cNvCxnSpPr>
          <p:nvPr/>
        </p:nvCxnSpPr>
        <p:spPr bwMode="auto">
          <a:xfrm rot="5400000" flipV="1">
            <a:off x="2721769" y="2742406"/>
            <a:ext cx="215900" cy="1588"/>
          </a:xfrm>
          <a:prstGeom prst="curvedConnector5">
            <a:avLst>
              <a:gd name="adj1" fmla="val -38236"/>
              <a:gd name="adj2" fmla="val 19699991"/>
              <a:gd name="adj3" fmla="val 1625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58737" name="Text Box 17"/>
          <p:cNvSpPr txBox="1">
            <a:spLocks noChangeArrowheads="1"/>
          </p:cNvSpPr>
          <p:nvPr/>
        </p:nvSpPr>
        <p:spPr bwMode="auto">
          <a:xfrm>
            <a:off x="990600" y="16002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u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8738" name="Text Box 18"/>
          <p:cNvSpPr txBox="1">
            <a:spLocks noChangeArrowheads="1"/>
          </p:cNvSpPr>
          <p:nvPr/>
        </p:nvSpPr>
        <p:spPr bwMode="auto">
          <a:xfrm>
            <a:off x="990600" y="2819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x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8739" name="Text Box 19"/>
          <p:cNvSpPr txBox="1">
            <a:spLocks noChangeArrowheads="1"/>
          </p:cNvSpPr>
          <p:nvPr/>
        </p:nvSpPr>
        <p:spPr bwMode="auto">
          <a:xfrm>
            <a:off x="1752600" y="16002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v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8740" name="Text Box 20"/>
          <p:cNvSpPr txBox="1">
            <a:spLocks noChangeArrowheads="1"/>
          </p:cNvSpPr>
          <p:nvPr/>
        </p:nvSpPr>
        <p:spPr bwMode="auto">
          <a:xfrm>
            <a:off x="2514600" y="16002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w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8741" name="Text Box 21"/>
          <p:cNvSpPr txBox="1">
            <a:spLocks noChangeArrowheads="1"/>
          </p:cNvSpPr>
          <p:nvPr/>
        </p:nvSpPr>
        <p:spPr bwMode="auto">
          <a:xfrm>
            <a:off x="1752600" y="2819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y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8742" name="Text Box 22"/>
          <p:cNvSpPr txBox="1">
            <a:spLocks noChangeArrowheads="1"/>
          </p:cNvSpPr>
          <p:nvPr/>
        </p:nvSpPr>
        <p:spPr bwMode="auto">
          <a:xfrm>
            <a:off x="2514600" y="2819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z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8743" name="Text Box 23"/>
          <p:cNvSpPr txBox="1">
            <a:spLocks noChangeArrowheads="1"/>
          </p:cNvSpPr>
          <p:nvPr/>
        </p:nvSpPr>
        <p:spPr bwMode="auto">
          <a:xfrm>
            <a:off x="965200" y="1955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1/8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8744" name="Text Box 24"/>
          <p:cNvSpPr txBox="1">
            <a:spLocks noChangeArrowheads="1"/>
          </p:cNvSpPr>
          <p:nvPr/>
        </p:nvSpPr>
        <p:spPr bwMode="auto">
          <a:xfrm>
            <a:off x="1676400" y="19812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2/7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8745" name="Text Box 25"/>
          <p:cNvSpPr txBox="1">
            <a:spLocks noChangeArrowheads="1"/>
          </p:cNvSpPr>
          <p:nvPr/>
        </p:nvSpPr>
        <p:spPr bwMode="auto">
          <a:xfrm>
            <a:off x="1676400" y="2590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3/6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8746" name="Text Box 26"/>
          <p:cNvSpPr txBox="1">
            <a:spLocks noChangeArrowheads="1"/>
          </p:cNvSpPr>
          <p:nvPr/>
        </p:nvSpPr>
        <p:spPr bwMode="auto">
          <a:xfrm>
            <a:off x="914400" y="2590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4/5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8747" name="Text Box 27"/>
          <p:cNvSpPr txBox="1">
            <a:spLocks noChangeArrowheads="1"/>
          </p:cNvSpPr>
          <p:nvPr/>
        </p:nvSpPr>
        <p:spPr bwMode="auto">
          <a:xfrm>
            <a:off x="1295400" y="2209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B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8748" name="Text Box 28"/>
          <p:cNvSpPr txBox="1">
            <a:spLocks noChangeArrowheads="1"/>
          </p:cNvSpPr>
          <p:nvPr/>
        </p:nvSpPr>
        <p:spPr bwMode="auto">
          <a:xfrm>
            <a:off x="762000" y="22860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F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8749" name="Text Box 29"/>
          <p:cNvSpPr txBox="1">
            <a:spLocks noChangeArrowheads="1"/>
          </p:cNvSpPr>
          <p:nvPr/>
        </p:nvSpPr>
        <p:spPr bwMode="auto">
          <a:xfrm>
            <a:off x="2438400" y="19812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9/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8750" name="Text Box 30"/>
          <p:cNvSpPr txBox="1">
            <a:spLocks noChangeArrowheads="1"/>
          </p:cNvSpPr>
          <p:nvPr/>
        </p:nvSpPr>
        <p:spPr bwMode="auto">
          <a:xfrm>
            <a:off x="2133600" y="21336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C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8751" name="Text Box 31"/>
          <p:cNvSpPr txBox="1">
            <a:spLocks noChangeArrowheads="1"/>
          </p:cNvSpPr>
          <p:nvPr/>
        </p:nvSpPr>
        <p:spPr bwMode="auto">
          <a:xfrm>
            <a:off x="2438400" y="2590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10/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8752" name="Oval 32"/>
          <p:cNvSpPr>
            <a:spLocks noChangeArrowheads="1"/>
          </p:cNvSpPr>
          <p:nvPr/>
        </p:nvSpPr>
        <p:spPr bwMode="auto">
          <a:xfrm>
            <a:off x="3581400" y="19812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8753" name="Oval 33"/>
          <p:cNvSpPr>
            <a:spLocks noChangeArrowheads="1"/>
          </p:cNvSpPr>
          <p:nvPr/>
        </p:nvSpPr>
        <p:spPr bwMode="auto">
          <a:xfrm>
            <a:off x="4343400" y="19812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8754" name="Oval 34"/>
          <p:cNvSpPr>
            <a:spLocks noChangeArrowheads="1"/>
          </p:cNvSpPr>
          <p:nvPr/>
        </p:nvSpPr>
        <p:spPr bwMode="auto">
          <a:xfrm>
            <a:off x="5105400" y="1981200"/>
            <a:ext cx="4572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8755" name="Oval 35"/>
          <p:cNvSpPr>
            <a:spLocks noChangeArrowheads="1"/>
          </p:cNvSpPr>
          <p:nvPr/>
        </p:nvSpPr>
        <p:spPr bwMode="auto">
          <a:xfrm>
            <a:off x="3581400" y="25908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8756" name="Oval 36"/>
          <p:cNvSpPr>
            <a:spLocks noChangeArrowheads="1"/>
          </p:cNvSpPr>
          <p:nvPr/>
        </p:nvSpPr>
        <p:spPr bwMode="auto">
          <a:xfrm>
            <a:off x="4343400" y="25908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8757" name="Oval 37"/>
          <p:cNvSpPr>
            <a:spLocks noChangeArrowheads="1"/>
          </p:cNvSpPr>
          <p:nvPr/>
        </p:nvSpPr>
        <p:spPr bwMode="auto">
          <a:xfrm>
            <a:off x="5105400" y="2590800"/>
            <a:ext cx="4572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58758" name="AutoShape 38"/>
          <p:cNvCxnSpPr>
            <a:cxnSpLocks noChangeShapeType="1"/>
            <a:stCxn id="158752" idx="6"/>
            <a:endCxn id="158753" idx="2"/>
          </p:cNvCxnSpPr>
          <p:nvPr/>
        </p:nvCxnSpPr>
        <p:spPr bwMode="auto">
          <a:xfrm>
            <a:off x="4038600" y="21336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8759" name="AutoShape 39"/>
          <p:cNvCxnSpPr>
            <a:cxnSpLocks noChangeShapeType="1"/>
            <a:stCxn id="158752" idx="4"/>
            <a:endCxn id="158755" idx="0"/>
          </p:cNvCxnSpPr>
          <p:nvPr/>
        </p:nvCxnSpPr>
        <p:spPr bwMode="auto">
          <a:xfrm>
            <a:off x="3810000" y="22860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</p:cxnSp>
      <p:cxnSp>
        <p:nvCxnSpPr>
          <p:cNvPr id="158760" name="AutoShape 40"/>
          <p:cNvCxnSpPr>
            <a:cxnSpLocks noChangeShapeType="1"/>
            <a:stCxn id="158755" idx="7"/>
            <a:endCxn id="158753" idx="3"/>
          </p:cNvCxnSpPr>
          <p:nvPr/>
        </p:nvCxnSpPr>
        <p:spPr bwMode="auto">
          <a:xfrm flipV="1">
            <a:off x="3971925" y="2241550"/>
            <a:ext cx="438150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</p:cxnSp>
      <p:cxnSp>
        <p:nvCxnSpPr>
          <p:cNvPr id="158761" name="AutoShape 41"/>
          <p:cNvCxnSpPr>
            <a:cxnSpLocks noChangeShapeType="1"/>
            <a:stCxn id="158756" idx="2"/>
            <a:endCxn id="158755" idx="6"/>
          </p:cNvCxnSpPr>
          <p:nvPr/>
        </p:nvCxnSpPr>
        <p:spPr bwMode="auto">
          <a:xfrm flipH="1">
            <a:off x="4038600" y="27432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8762" name="AutoShape 42"/>
          <p:cNvCxnSpPr>
            <a:cxnSpLocks noChangeShapeType="1"/>
            <a:stCxn id="158754" idx="3"/>
            <a:endCxn id="158756" idx="7"/>
          </p:cNvCxnSpPr>
          <p:nvPr/>
        </p:nvCxnSpPr>
        <p:spPr bwMode="auto">
          <a:xfrm flipH="1">
            <a:off x="4733925" y="2241550"/>
            <a:ext cx="438150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</p:cxnSp>
      <p:cxnSp>
        <p:nvCxnSpPr>
          <p:cNvPr id="158763" name="AutoShape 43"/>
          <p:cNvCxnSpPr>
            <a:cxnSpLocks noChangeShapeType="1"/>
            <a:stCxn id="158753" idx="4"/>
            <a:endCxn id="158756" idx="0"/>
          </p:cNvCxnSpPr>
          <p:nvPr/>
        </p:nvCxnSpPr>
        <p:spPr bwMode="auto">
          <a:xfrm>
            <a:off x="4572000" y="2286000"/>
            <a:ext cx="0" cy="30480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8764" name="AutoShape 44"/>
          <p:cNvCxnSpPr>
            <a:cxnSpLocks noChangeShapeType="1"/>
            <a:endCxn id="158757" idx="0"/>
          </p:cNvCxnSpPr>
          <p:nvPr/>
        </p:nvCxnSpPr>
        <p:spPr bwMode="auto">
          <a:xfrm>
            <a:off x="5334000" y="2286000"/>
            <a:ext cx="0" cy="30480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8765" name="AutoShape 45"/>
          <p:cNvCxnSpPr>
            <a:cxnSpLocks noChangeShapeType="1"/>
            <a:stCxn id="158757" idx="7"/>
            <a:endCxn id="158757" idx="5"/>
          </p:cNvCxnSpPr>
          <p:nvPr/>
        </p:nvCxnSpPr>
        <p:spPr bwMode="auto">
          <a:xfrm rot="5400000" flipV="1">
            <a:off x="5388769" y="2742406"/>
            <a:ext cx="215900" cy="1588"/>
          </a:xfrm>
          <a:prstGeom prst="curvedConnector5">
            <a:avLst>
              <a:gd name="adj1" fmla="val -38236"/>
              <a:gd name="adj2" fmla="val 19699991"/>
              <a:gd name="adj3" fmla="val 162500"/>
            </a:avLst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</p:cxnSp>
      <p:sp>
        <p:nvSpPr>
          <p:cNvPr id="158766" name="Text Box 46"/>
          <p:cNvSpPr txBox="1">
            <a:spLocks noChangeArrowheads="1"/>
          </p:cNvSpPr>
          <p:nvPr/>
        </p:nvSpPr>
        <p:spPr bwMode="auto">
          <a:xfrm>
            <a:off x="3657600" y="16002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u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8767" name="Text Box 47"/>
          <p:cNvSpPr txBox="1">
            <a:spLocks noChangeArrowheads="1"/>
          </p:cNvSpPr>
          <p:nvPr/>
        </p:nvSpPr>
        <p:spPr bwMode="auto">
          <a:xfrm>
            <a:off x="3657600" y="2819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x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8768" name="Text Box 48"/>
          <p:cNvSpPr txBox="1">
            <a:spLocks noChangeArrowheads="1"/>
          </p:cNvSpPr>
          <p:nvPr/>
        </p:nvSpPr>
        <p:spPr bwMode="auto">
          <a:xfrm>
            <a:off x="4419600" y="16002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v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8769" name="Text Box 49"/>
          <p:cNvSpPr txBox="1">
            <a:spLocks noChangeArrowheads="1"/>
          </p:cNvSpPr>
          <p:nvPr/>
        </p:nvSpPr>
        <p:spPr bwMode="auto">
          <a:xfrm>
            <a:off x="5181600" y="16002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w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8770" name="Text Box 50"/>
          <p:cNvSpPr txBox="1">
            <a:spLocks noChangeArrowheads="1"/>
          </p:cNvSpPr>
          <p:nvPr/>
        </p:nvSpPr>
        <p:spPr bwMode="auto">
          <a:xfrm>
            <a:off x="4419600" y="2819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y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8771" name="Text Box 51"/>
          <p:cNvSpPr txBox="1">
            <a:spLocks noChangeArrowheads="1"/>
          </p:cNvSpPr>
          <p:nvPr/>
        </p:nvSpPr>
        <p:spPr bwMode="auto">
          <a:xfrm>
            <a:off x="5181600" y="2819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z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8772" name="Text Box 52"/>
          <p:cNvSpPr txBox="1">
            <a:spLocks noChangeArrowheads="1"/>
          </p:cNvSpPr>
          <p:nvPr/>
        </p:nvSpPr>
        <p:spPr bwMode="auto">
          <a:xfrm>
            <a:off x="3632200" y="1955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1/8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8773" name="Text Box 53"/>
          <p:cNvSpPr txBox="1">
            <a:spLocks noChangeArrowheads="1"/>
          </p:cNvSpPr>
          <p:nvPr/>
        </p:nvSpPr>
        <p:spPr bwMode="auto">
          <a:xfrm>
            <a:off x="4343400" y="19812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2/7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8774" name="Text Box 54"/>
          <p:cNvSpPr txBox="1">
            <a:spLocks noChangeArrowheads="1"/>
          </p:cNvSpPr>
          <p:nvPr/>
        </p:nvSpPr>
        <p:spPr bwMode="auto">
          <a:xfrm>
            <a:off x="4343400" y="2590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3/6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8775" name="Text Box 55"/>
          <p:cNvSpPr txBox="1">
            <a:spLocks noChangeArrowheads="1"/>
          </p:cNvSpPr>
          <p:nvPr/>
        </p:nvSpPr>
        <p:spPr bwMode="auto">
          <a:xfrm>
            <a:off x="3581400" y="2590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4/5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8776" name="Text Box 56"/>
          <p:cNvSpPr txBox="1">
            <a:spLocks noChangeArrowheads="1"/>
          </p:cNvSpPr>
          <p:nvPr/>
        </p:nvSpPr>
        <p:spPr bwMode="auto">
          <a:xfrm>
            <a:off x="3962400" y="2209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B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8777" name="Text Box 57"/>
          <p:cNvSpPr txBox="1">
            <a:spLocks noChangeArrowheads="1"/>
          </p:cNvSpPr>
          <p:nvPr/>
        </p:nvSpPr>
        <p:spPr bwMode="auto">
          <a:xfrm>
            <a:off x="3429000" y="22860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F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8778" name="Text Box 58"/>
          <p:cNvSpPr txBox="1">
            <a:spLocks noChangeArrowheads="1"/>
          </p:cNvSpPr>
          <p:nvPr/>
        </p:nvSpPr>
        <p:spPr bwMode="auto">
          <a:xfrm>
            <a:off x="5105400" y="19812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9/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8779" name="Text Box 59"/>
          <p:cNvSpPr txBox="1">
            <a:spLocks noChangeArrowheads="1"/>
          </p:cNvSpPr>
          <p:nvPr/>
        </p:nvSpPr>
        <p:spPr bwMode="auto">
          <a:xfrm>
            <a:off x="4800600" y="21336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C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8780" name="Text Box 60"/>
          <p:cNvSpPr txBox="1">
            <a:spLocks noChangeArrowheads="1"/>
          </p:cNvSpPr>
          <p:nvPr/>
        </p:nvSpPr>
        <p:spPr bwMode="auto">
          <a:xfrm>
            <a:off x="5105400" y="2590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10/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8781" name="Text Box 61"/>
          <p:cNvSpPr txBox="1">
            <a:spLocks noChangeArrowheads="1"/>
          </p:cNvSpPr>
          <p:nvPr/>
        </p:nvSpPr>
        <p:spPr bwMode="auto">
          <a:xfrm>
            <a:off x="5791200" y="2667000"/>
            <a:ext cx="3048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B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8782" name="Oval 62"/>
          <p:cNvSpPr>
            <a:spLocks noChangeArrowheads="1"/>
          </p:cNvSpPr>
          <p:nvPr/>
        </p:nvSpPr>
        <p:spPr bwMode="auto">
          <a:xfrm>
            <a:off x="6324600" y="19812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8783" name="Oval 63"/>
          <p:cNvSpPr>
            <a:spLocks noChangeArrowheads="1"/>
          </p:cNvSpPr>
          <p:nvPr/>
        </p:nvSpPr>
        <p:spPr bwMode="auto">
          <a:xfrm>
            <a:off x="7086600" y="19812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8784" name="Oval 64"/>
          <p:cNvSpPr>
            <a:spLocks noChangeArrowheads="1"/>
          </p:cNvSpPr>
          <p:nvPr/>
        </p:nvSpPr>
        <p:spPr bwMode="auto">
          <a:xfrm>
            <a:off x="7848600" y="1981200"/>
            <a:ext cx="457200" cy="304800"/>
          </a:xfrm>
          <a:prstGeom prst="ellipse">
            <a:avLst/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8785" name="Oval 65"/>
          <p:cNvSpPr>
            <a:spLocks noChangeArrowheads="1"/>
          </p:cNvSpPr>
          <p:nvPr/>
        </p:nvSpPr>
        <p:spPr bwMode="auto">
          <a:xfrm>
            <a:off x="6324600" y="25908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8786" name="Oval 66"/>
          <p:cNvSpPr>
            <a:spLocks noChangeArrowheads="1"/>
          </p:cNvSpPr>
          <p:nvPr/>
        </p:nvSpPr>
        <p:spPr bwMode="auto">
          <a:xfrm>
            <a:off x="7086600" y="25908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8787" name="Oval 67"/>
          <p:cNvSpPr>
            <a:spLocks noChangeArrowheads="1"/>
          </p:cNvSpPr>
          <p:nvPr/>
        </p:nvSpPr>
        <p:spPr bwMode="auto">
          <a:xfrm>
            <a:off x="7848600" y="25908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58788" name="AutoShape 68"/>
          <p:cNvCxnSpPr>
            <a:cxnSpLocks noChangeShapeType="1"/>
            <a:stCxn id="158782" idx="6"/>
            <a:endCxn id="158783" idx="2"/>
          </p:cNvCxnSpPr>
          <p:nvPr/>
        </p:nvCxnSpPr>
        <p:spPr bwMode="auto">
          <a:xfrm>
            <a:off x="6781800" y="21336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8789" name="AutoShape 69"/>
          <p:cNvCxnSpPr>
            <a:cxnSpLocks noChangeShapeType="1"/>
            <a:stCxn id="158782" idx="4"/>
            <a:endCxn id="158785" idx="0"/>
          </p:cNvCxnSpPr>
          <p:nvPr/>
        </p:nvCxnSpPr>
        <p:spPr bwMode="auto">
          <a:xfrm>
            <a:off x="6553200" y="22860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</p:cxnSp>
      <p:cxnSp>
        <p:nvCxnSpPr>
          <p:cNvPr id="158790" name="AutoShape 70"/>
          <p:cNvCxnSpPr>
            <a:cxnSpLocks noChangeShapeType="1"/>
            <a:stCxn id="158785" idx="7"/>
            <a:endCxn id="158783" idx="3"/>
          </p:cNvCxnSpPr>
          <p:nvPr/>
        </p:nvCxnSpPr>
        <p:spPr bwMode="auto">
          <a:xfrm flipV="1">
            <a:off x="6715125" y="2241550"/>
            <a:ext cx="438150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</p:cxnSp>
      <p:cxnSp>
        <p:nvCxnSpPr>
          <p:cNvPr id="158791" name="AutoShape 71"/>
          <p:cNvCxnSpPr>
            <a:cxnSpLocks noChangeShapeType="1"/>
            <a:stCxn id="158786" idx="2"/>
            <a:endCxn id="158785" idx="6"/>
          </p:cNvCxnSpPr>
          <p:nvPr/>
        </p:nvCxnSpPr>
        <p:spPr bwMode="auto">
          <a:xfrm flipH="1">
            <a:off x="6781800" y="27432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8792" name="AutoShape 72"/>
          <p:cNvCxnSpPr>
            <a:cxnSpLocks noChangeShapeType="1"/>
            <a:stCxn id="158784" idx="3"/>
            <a:endCxn id="158786" idx="7"/>
          </p:cNvCxnSpPr>
          <p:nvPr/>
        </p:nvCxnSpPr>
        <p:spPr bwMode="auto">
          <a:xfrm flipH="1">
            <a:off x="7477125" y="2241550"/>
            <a:ext cx="438150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</p:cxnSp>
      <p:cxnSp>
        <p:nvCxnSpPr>
          <p:cNvPr id="158793" name="AutoShape 73"/>
          <p:cNvCxnSpPr>
            <a:cxnSpLocks noChangeShapeType="1"/>
            <a:stCxn id="158783" idx="4"/>
            <a:endCxn id="158786" idx="0"/>
          </p:cNvCxnSpPr>
          <p:nvPr/>
        </p:nvCxnSpPr>
        <p:spPr bwMode="auto">
          <a:xfrm>
            <a:off x="7315200" y="2286000"/>
            <a:ext cx="0" cy="30480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8794" name="AutoShape 74"/>
          <p:cNvCxnSpPr>
            <a:cxnSpLocks noChangeShapeType="1"/>
            <a:endCxn id="158787" idx="0"/>
          </p:cNvCxnSpPr>
          <p:nvPr/>
        </p:nvCxnSpPr>
        <p:spPr bwMode="auto">
          <a:xfrm>
            <a:off x="8077200" y="2286000"/>
            <a:ext cx="0" cy="30480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8795" name="AutoShape 75"/>
          <p:cNvCxnSpPr>
            <a:cxnSpLocks noChangeShapeType="1"/>
            <a:stCxn id="158787" idx="7"/>
            <a:endCxn id="158787" idx="5"/>
          </p:cNvCxnSpPr>
          <p:nvPr/>
        </p:nvCxnSpPr>
        <p:spPr bwMode="auto">
          <a:xfrm rot="5400000" flipV="1">
            <a:off x="8131969" y="2742406"/>
            <a:ext cx="215900" cy="1588"/>
          </a:xfrm>
          <a:prstGeom prst="curvedConnector5">
            <a:avLst>
              <a:gd name="adj1" fmla="val -38236"/>
              <a:gd name="adj2" fmla="val 19699991"/>
              <a:gd name="adj3" fmla="val 162500"/>
            </a:avLst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</p:cxnSp>
      <p:sp>
        <p:nvSpPr>
          <p:cNvPr id="158796" name="Text Box 76"/>
          <p:cNvSpPr txBox="1">
            <a:spLocks noChangeArrowheads="1"/>
          </p:cNvSpPr>
          <p:nvPr/>
        </p:nvSpPr>
        <p:spPr bwMode="auto">
          <a:xfrm>
            <a:off x="6400800" y="16002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u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8797" name="Text Box 77"/>
          <p:cNvSpPr txBox="1">
            <a:spLocks noChangeArrowheads="1"/>
          </p:cNvSpPr>
          <p:nvPr/>
        </p:nvSpPr>
        <p:spPr bwMode="auto">
          <a:xfrm>
            <a:off x="6400800" y="2819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x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8798" name="Text Box 78"/>
          <p:cNvSpPr txBox="1">
            <a:spLocks noChangeArrowheads="1"/>
          </p:cNvSpPr>
          <p:nvPr/>
        </p:nvSpPr>
        <p:spPr bwMode="auto">
          <a:xfrm>
            <a:off x="7162800" y="16002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v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8799" name="Text Box 79"/>
          <p:cNvSpPr txBox="1">
            <a:spLocks noChangeArrowheads="1"/>
          </p:cNvSpPr>
          <p:nvPr/>
        </p:nvSpPr>
        <p:spPr bwMode="auto">
          <a:xfrm>
            <a:off x="7924800" y="16002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w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8800" name="Text Box 80"/>
          <p:cNvSpPr txBox="1">
            <a:spLocks noChangeArrowheads="1"/>
          </p:cNvSpPr>
          <p:nvPr/>
        </p:nvSpPr>
        <p:spPr bwMode="auto">
          <a:xfrm>
            <a:off x="7162800" y="2819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y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8801" name="Text Box 81"/>
          <p:cNvSpPr txBox="1">
            <a:spLocks noChangeArrowheads="1"/>
          </p:cNvSpPr>
          <p:nvPr/>
        </p:nvSpPr>
        <p:spPr bwMode="auto">
          <a:xfrm>
            <a:off x="7924800" y="2819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z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8802" name="Text Box 82"/>
          <p:cNvSpPr txBox="1">
            <a:spLocks noChangeArrowheads="1"/>
          </p:cNvSpPr>
          <p:nvPr/>
        </p:nvSpPr>
        <p:spPr bwMode="auto">
          <a:xfrm>
            <a:off x="6375400" y="1955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1/8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8803" name="Text Box 83"/>
          <p:cNvSpPr txBox="1">
            <a:spLocks noChangeArrowheads="1"/>
          </p:cNvSpPr>
          <p:nvPr/>
        </p:nvSpPr>
        <p:spPr bwMode="auto">
          <a:xfrm>
            <a:off x="7086600" y="19812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2/7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8804" name="Text Box 84"/>
          <p:cNvSpPr txBox="1">
            <a:spLocks noChangeArrowheads="1"/>
          </p:cNvSpPr>
          <p:nvPr/>
        </p:nvSpPr>
        <p:spPr bwMode="auto">
          <a:xfrm>
            <a:off x="7086600" y="2590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3/6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8805" name="Text Box 85"/>
          <p:cNvSpPr txBox="1">
            <a:spLocks noChangeArrowheads="1"/>
          </p:cNvSpPr>
          <p:nvPr/>
        </p:nvSpPr>
        <p:spPr bwMode="auto">
          <a:xfrm>
            <a:off x="6324600" y="2590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4/5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8806" name="Text Box 86"/>
          <p:cNvSpPr txBox="1">
            <a:spLocks noChangeArrowheads="1"/>
          </p:cNvSpPr>
          <p:nvPr/>
        </p:nvSpPr>
        <p:spPr bwMode="auto">
          <a:xfrm>
            <a:off x="6705600" y="2209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B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8807" name="Text Box 87"/>
          <p:cNvSpPr txBox="1">
            <a:spLocks noChangeArrowheads="1"/>
          </p:cNvSpPr>
          <p:nvPr/>
        </p:nvSpPr>
        <p:spPr bwMode="auto">
          <a:xfrm>
            <a:off x="6172200" y="22860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F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8808" name="Text Box 88"/>
          <p:cNvSpPr txBox="1">
            <a:spLocks noChangeArrowheads="1"/>
          </p:cNvSpPr>
          <p:nvPr/>
        </p:nvSpPr>
        <p:spPr bwMode="auto">
          <a:xfrm>
            <a:off x="7848600" y="19812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9/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8809" name="Text Box 89"/>
          <p:cNvSpPr txBox="1">
            <a:spLocks noChangeArrowheads="1"/>
          </p:cNvSpPr>
          <p:nvPr/>
        </p:nvSpPr>
        <p:spPr bwMode="auto">
          <a:xfrm>
            <a:off x="7543800" y="21336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C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8810" name="Text Box 90"/>
          <p:cNvSpPr txBox="1">
            <a:spLocks noChangeArrowheads="1"/>
          </p:cNvSpPr>
          <p:nvPr/>
        </p:nvSpPr>
        <p:spPr bwMode="auto">
          <a:xfrm>
            <a:off x="7772400" y="2590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10/11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8811" name="Text Box 91"/>
          <p:cNvSpPr txBox="1">
            <a:spLocks noChangeArrowheads="1"/>
          </p:cNvSpPr>
          <p:nvPr/>
        </p:nvSpPr>
        <p:spPr bwMode="auto">
          <a:xfrm>
            <a:off x="8534400" y="2667000"/>
            <a:ext cx="3048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B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8812" name="Oval 92"/>
          <p:cNvSpPr>
            <a:spLocks noChangeArrowheads="1"/>
          </p:cNvSpPr>
          <p:nvPr/>
        </p:nvSpPr>
        <p:spPr bwMode="auto">
          <a:xfrm>
            <a:off x="990600" y="41148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8813" name="Oval 93"/>
          <p:cNvSpPr>
            <a:spLocks noChangeArrowheads="1"/>
          </p:cNvSpPr>
          <p:nvPr/>
        </p:nvSpPr>
        <p:spPr bwMode="auto">
          <a:xfrm>
            <a:off x="1752600" y="41148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8814" name="Oval 94"/>
          <p:cNvSpPr>
            <a:spLocks noChangeArrowheads="1"/>
          </p:cNvSpPr>
          <p:nvPr/>
        </p:nvSpPr>
        <p:spPr bwMode="auto">
          <a:xfrm>
            <a:off x="2514600" y="41148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8815" name="Oval 95"/>
          <p:cNvSpPr>
            <a:spLocks noChangeArrowheads="1"/>
          </p:cNvSpPr>
          <p:nvPr/>
        </p:nvSpPr>
        <p:spPr bwMode="auto">
          <a:xfrm>
            <a:off x="990600" y="47244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8816" name="Oval 96"/>
          <p:cNvSpPr>
            <a:spLocks noChangeArrowheads="1"/>
          </p:cNvSpPr>
          <p:nvPr/>
        </p:nvSpPr>
        <p:spPr bwMode="auto">
          <a:xfrm>
            <a:off x="1752600" y="47244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8817" name="Oval 97"/>
          <p:cNvSpPr>
            <a:spLocks noChangeArrowheads="1"/>
          </p:cNvSpPr>
          <p:nvPr/>
        </p:nvSpPr>
        <p:spPr bwMode="auto">
          <a:xfrm>
            <a:off x="2514600" y="4724400"/>
            <a:ext cx="4572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58818" name="AutoShape 98"/>
          <p:cNvCxnSpPr>
            <a:cxnSpLocks noChangeShapeType="1"/>
            <a:stCxn id="158812" idx="6"/>
            <a:endCxn id="158813" idx="2"/>
          </p:cNvCxnSpPr>
          <p:nvPr/>
        </p:nvCxnSpPr>
        <p:spPr bwMode="auto">
          <a:xfrm>
            <a:off x="1447800" y="42672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8819" name="AutoShape 99"/>
          <p:cNvCxnSpPr>
            <a:cxnSpLocks noChangeShapeType="1"/>
            <a:stCxn id="158812" idx="4"/>
            <a:endCxn id="158815" idx="0"/>
          </p:cNvCxnSpPr>
          <p:nvPr/>
        </p:nvCxnSpPr>
        <p:spPr bwMode="auto">
          <a:xfrm>
            <a:off x="1219200" y="44196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</p:cxnSp>
      <p:cxnSp>
        <p:nvCxnSpPr>
          <p:cNvPr id="158820" name="AutoShape 100"/>
          <p:cNvCxnSpPr>
            <a:cxnSpLocks noChangeShapeType="1"/>
            <a:stCxn id="158815" idx="7"/>
            <a:endCxn id="158813" idx="3"/>
          </p:cNvCxnSpPr>
          <p:nvPr/>
        </p:nvCxnSpPr>
        <p:spPr bwMode="auto">
          <a:xfrm flipV="1">
            <a:off x="1381125" y="4375150"/>
            <a:ext cx="438150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</p:cxnSp>
      <p:cxnSp>
        <p:nvCxnSpPr>
          <p:cNvPr id="158821" name="AutoShape 101"/>
          <p:cNvCxnSpPr>
            <a:cxnSpLocks noChangeShapeType="1"/>
            <a:stCxn id="158816" idx="2"/>
            <a:endCxn id="158815" idx="6"/>
          </p:cNvCxnSpPr>
          <p:nvPr/>
        </p:nvCxnSpPr>
        <p:spPr bwMode="auto">
          <a:xfrm flipH="1">
            <a:off x="1447800" y="4876800"/>
            <a:ext cx="3048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8822" name="AutoShape 102"/>
          <p:cNvCxnSpPr>
            <a:cxnSpLocks noChangeShapeType="1"/>
            <a:stCxn id="158814" idx="3"/>
            <a:endCxn id="158816" idx="7"/>
          </p:cNvCxnSpPr>
          <p:nvPr/>
        </p:nvCxnSpPr>
        <p:spPr bwMode="auto">
          <a:xfrm flipH="1">
            <a:off x="2143125" y="4375150"/>
            <a:ext cx="438150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</p:cxnSp>
      <p:cxnSp>
        <p:nvCxnSpPr>
          <p:cNvPr id="158823" name="AutoShape 103"/>
          <p:cNvCxnSpPr>
            <a:cxnSpLocks noChangeShapeType="1"/>
            <a:stCxn id="158813" idx="4"/>
            <a:endCxn id="158816" idx="0"/>
          </p:cNvCxnSpPr>
          <p:nvPr/>
        </p:nvCxnSpPr>
        <p:spPr bwMode="auto">
          <a:xfrm>
            <a:off x="1981200" y="4419600"/>
            <a:ext cx="0" cy="30480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8824" name="AutoShape 104"/>
          <p:cNvCxnSpPr>
            <a:cxnSpLocks noChangeShapeType="1"/>
            <a:endCxn id="158817" idx="0"/>
          </p:cNvCxnSpPr>
          <p:nvPr/>
        </p:nvCxnSpPr>
        <p:spPr bwMode="auto">
          <a:xfrm>
            <a:off x="2743200" y="4419600"/>
            <a:ext cx="0" cy="30480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</p:spPr>
      </p:cxnSp>
      <p:cxnSp>
        <p:nvCxnSpPr>
          <p:cNvPr id="158825" name="AutoShape 105"/>
          <p:cNvCxnSpPr>
            <a:cxnSpLocks noChangeShapeType="1"/>
            <a:stCxn id="158817" idx="7"/>
            <a:endCxn id="158817" idx="5"/>
          </p:cNvCxnSpPr>
          <p:nvPr/>
        </p:nvCxnSpPr>
        <p:spPr bwMode="auto">
          <a:xfrm rot="5400000" flipV="1">
            <a:off x="2797969" y="4876006"/>
            <a:ext cx="215900" cy="1588"/>
          </a:xfrm>
          <a:prstGeom prst="curvedConnector5">
            <a:avLst>
              <a:gd name="adj1" fmla="val -38236"/>
              <a:gd name="adj2" fmla="val 19699991"/>
              <a:gd name="adj3" fmla="val 162500"/>
            </a:avLst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</p:cxnSp>
      <p:sp>
        <p:nvSpPr>
          <p:cNvPr id="158826" name="Text Box 106"/>
          <p:cNvSpPr txBox="1">
            <a:spLocks noChangeArrowheads="1"/>
          </p:cNvSpPr>
          <p:nvPr/>
        </p:nvSpPr>
        <p:spPr bwMode="auto">
          <a:xfrm>
            <a:off x="1066800" y="37338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u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8827" name="Text Box 107"/>
          <p:cNvSpPr txBox="1">
            <a:spLocks noChangeArrowheads="1"/>
          </p:cNvSpPr>
          <p:nvPr/>
        </p:nvSpPr>
        <p:spPr bwMode="auto">
          <a:xfrm>
            <a:off x="1066800" y="49530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x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8828" name="Text Box 108"/>
          <p:cNvSpPr txBox="1">
            <a:spLocks noChangeArrowheads="1"/>
          </p:cNvSpPr>
          <p:nvPr/>
        </p:nvSpPr>
        <p:spPr bwMode="auto">
          <a:xfrm>
            <a:off x="1828800" y="37338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v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8829" name="Text Box 109"/>
          <p:cNvSpPr txBox="1">
            <a:spLocks noChangeArrowheads="1"/>
          </p:cNvSpPr>
          <p:nvPr/>
        </p:nvSpPr>
        <p:spPr bwMode="auto">
          <a:xfrm>
            <a:off x="2590800" y="37338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w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8830" name="Text Box 110"/>
          <p:cNvSpPr txBox="1">
            <a:spLocks noChangeArrowheads="1"/>
          </p:cNvSpPr>
          <p:nvPr/>
        </p:nvSpPr>
        <p:spPr bwMode="auto">
          <a:xfrm>
            <a:off x="1828800" y="49530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y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8831" name="Text Box 111"/>
          <p:cNvSpPr txBox="1">
            <a:spLocks noChangeArrowheads="1"/>
          </p:cNvSpPr>
          <p:nvPr/>
        </p:nvSpPr>
        <p:spPr bwMode="auto">
          <a:xfrm>
            <a:off x="2590800" y="49530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000">
                <a:latin typeface="Times New Roman" pitchFamily="18" charset="0"/>
              </a:rPr>
              <a:t>z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8832" name="Text Box 112"/>
          <p:cNvSpPr txBox="1">
            <a:spLocks noChangeArrowheads="1"/>
          </p:cNvSpPr>
          <p:nvPr/>
        </p:nvSpPr>
        <p:spPr bwMode="auto">
          <a:xfrm>
            <a:off x="1041400" y="40894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1/8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8833" name="Text Box 113"/>
          <p:cNvSpPr txBox="1">
            <a:spLocks noChangeArrowheads="1"/>
          </p:cNvSpPr>
          <p:nvPr/>
        </p:nvSpPr>
        <p:spPr bwMode="auto">
          <a:xfrm>
            <a:off x="1752600" y="4114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2/7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8834" name="Text Box 114"/>
          <p:cNvSpPr txBox="1">
            <a:spLocks noChangeArrowheads="1"/>
          </p:cNvSpPr>
          <p:nvPr/>
        </p:nvSpPr>
        <p:spPr bwMode="auto">
          <a:xfrm>
            <a:off x="1752600" y="47244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3/6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8835" name="Text Box 115"/>
          <p:cNvSpPr txBox="1">
            <a:spLocks noChangeArrowheads="1"/>
          </p:cNvSpPr>
          <p:nvPr/>
        </p:nvSpPr>
        <p:spPr bwMode="auto">
          <a:xfrm>
            <a:off x="990600" y="47244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4/5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8836" name="Text Box 116"/>
          <p:cNvSpPr txBox="1">
            <a:spLocks noChangeArrowheads="1"/>
          </p:cNvSpPr>
          <p:nvPr/>
        </p:nvSpPr>
        <p:spPr bwMode="auto">
          <a:xfrm>
            <a:off x="1371600" y="43434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B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8837" name="Text Box 117"/>
          <p:cNvSpPr txBox="1">
            <a:spLocks noChangeArrowheads="1"/>
          </p:cNvSpPr>
          <p:nvPr/>
        </p:nvSpPr>
        <p:spPr bwMode="auto">
          <a:xfrm>
            <a:off x="838200" y="44196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F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8838" name="Text Box 118"/>
          <p:cNvSpPr txBox="1">
            <a:spLocks noChangeArrowheads="1"/>
          </p:cNvSpPr>
          <p:nvPr/>
        </p:nvSpPr>
        <p:spPr bwMode="auto">
          <a:xfrm>
            <a:off x="2438400" y="41148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9/12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8839" name="Text Box 119"/>
          <p:cNvSpPr txBox="1">
            <a:spLocks noChangeArrowheads="1"/>
          </p:cNvSpPr>
          <p:nvPr/>
        </p:nvSpPr>
        <p:spPr bwMode="auto">
          <a:xfrm>
            <a:off x="2209800" y="42672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C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58840" name="Text Box 120"/>
          <p:cNvSpPr txBox="1">
            <a:spLocks noChangeArrowheads="1"/>
          </p:cNvSpPr>
          <p:nvPr/>
        </p:nvSpPr>
        <p:spPr bwMode="auto">
          <a:xfrm>
            <a:off x="2438400" y="4724400"/>
            <a:ext cx="6985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solidFill>
                  <a:schemeClr val="bg1"/>
                </a:solidFill>
                <a:latin typeface="Times New Roman" pitchFamily="18" charset="0"/>
              </a:rPr>
              <a:t>10/11</a:t>
            </a:r>
            <a:endParaRPr lang="en-US" sz="1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8841" name="Text Box 121"/>
          <p:cNvSpPr txBox="1">
            <a:spLocks noChangeArrowheads="1"/>
          </p:cNvSpPr>
          <p:nvPr/>
        </p:nvSpPr>
        <p:spPr bwMode="auto">
          <a:xfrm>
            <a:off x="3200400" y="4800600"/>
            <a:ext cx="3048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1600">
                <a:latin typeface="Times New Roman" pitchFamily="18" charset="0"/>
              </a:rPr>
              <a:t>B</a:t>
            </a:r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553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Graph Terminology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sz="2800" smtClean="0">
                <a:solidFill>
                  <a:srgbClr val="FF0000"/>
                </a:solidFill>
              </a:rPr>
              <a:t>adjacent vertices: </a:t>
            </a:r>
            <a:r>
              <a:rPr lang="da-DK" sz="2800" smtClean="0"/>
              <a:t>connected by an edge</a:t>
            </a:r>
          </a:p>
          <a:p>
            <a:pPr eaLnBrk="1" hangingPunct="1">
              <a:lnSpc>
                <a:spcPct val="90000"/>
              </a:lnSpc>
            </a:pPr>
            <a:r>
              <a:rPr lang="da-DK" sz="2800" smtClean="0">
                <a:solidFill>
                  <a:srgbClr val="FF0000"/>
                </a:solidFill>
              </a:rPr>
              <a:t>degree </a:t>
            </a:r>
            <a:r>
              <a:rPr lang="da-DK" sz="2800" smtClean="0"/>
              <a:t>(of a </a:t>
            </a:r>
            <a:r>
              <a:rPr lang="da-DK" sz="2800" b="1" smtClean="0"/>
              <a:t>vertex</a:t>
            </a:r>
            <a:r>
              <a:rPr lang="da-DK" sz="2800" smtClean="0"/>
              <a:t>): # of adjacent vertices</a:t>
            </a:r>
          </a:p>
          <a:p>
            <a:pPr eaLnBrk="1" hangingPunct="1">
              <a:lnSpc>
                <a:spcPct val="90000"/>
              </a:lnSpc>
            </a:pPr>
            <a:endParaRPr lang="da-DK" sz="2800" smtClean="0"/>
          </a:p>
          <a:p>
            <a:pPr eaLnBrk="1" hangingPunct="1">
              <a:lnSpc>
                <a:spcPct val="90000"/>
              </a:lnSpc>
            </a:pPr>
            <a:endParaRPr lang="da-DK" sz="2800" smtClean="0"/>
          </a:p>
          <a:p>
            <a:pPr eaLnBrk="1" hangingPunct="1">
              <a:lnSpc>
                <a:spcPct val="90000"/>
              </a:lnSpc>
            </a:pPr>
            <a:endParaRPr lang="da-DK" sz="2800" smtClean="0"/>
          </a:p>
          <a:p>
            <a:pPr eaLnBrk="1" hangingPunct="1">
              <a:lnSpc>
                <a:spcPct val="90000"/>
              </a:lnSpc>
            </a:pPr>
            <a:endParaRPr lang="da-DK" sz="2800" smtClean="0"/>
          </a:p>
          <a:p>
            <a:pPr eaLnBrk="1" hangingPunct="1">
              <a:lnSpc>
                <a:spcPct val="90000"/>
              </a:lnSpc>
            </a:pPr>
            <a:endParaRPr lang="da-DK" sz="2800" smtClean="0"/>
          </a:p>
          <a:p>
            <a:pPr eaLnBrk="1" hangingPunct="1">
              <a:lnSpc>
                <a:spcPct val="90000"/>
              </a:lnSpc>
            </a:pPr>
            <a:endParaRPr lang="da-DK" sz="2800" smtClean="0"/>
          </a:p>
          <a:p>
            <a:pPr eaLnBrk="1" hangingPunct="1">
              <a:lnSpc>
                <a:spcPct val="90000"/>
              </a:lnSpc>
            </a:pPr>
            <a:r>
              <a:rPr lang="da-DK" sz="2800" smtClean="0">
                <a:solidFill>
                  <a:srgbClr val="FF0000"/>
                </a:solidFill>
              </a:rPr>
              <a:t>path</a:t>
            </a:r>
            <a:r>
              <a:rPr lang="da-DK" sz="2800" smtClean="0"/>
              <a:t>: sequence of vertices </a:t>
            </a:r>
            <a:r>
              <a:rPr lang="da-DK" sz="2800" i="1" smtClean="0"/>
              <a:t>v</a:t>
            </a:r>
            <a:r>
              <a:rPr lang="da-DK" sz="2800" baseline="-25000" smtClean="0"/>
              <a:t>1</a:t>
            </a:r>
            <a:r>
              <a:rPr lang="da-DK" sz="2800" smtClean="0"/>
              <a:t> ,</a:t>
            </a:r>
            <a:r>
              <a:rPr lang="da-DK" sz="2800" i="1" smtClean="0"/>
              <a:t>v</a:t>
            </a:r>
            <a:r>
              <a:rPr lang="da-DK" sz="2800" baseline="-25000" smtClean="0"/>
              <a:t>2</a:t>
            </a:r>
            <a:r>
              <a:rPr lang="da-DK" sz="2800" smtClean="0"/>
              <a:t> ,. . .</a:t>
            </a:r>
            <a:r>
              <a:rPr lang="da-DK" sz="2800" i="1" smtClean="0"/>
              <a:t>v</a:t>
            </a:r>
            <a:r>
              <a:rPr lang="da-DK" sz="2800" baseline="-25000" smtClean="0"/>
              <a:t>k</a:t>
            </a:r>
            <a:r>
              <a:rPr lang="da-DK" sz="2800" smtClean="0"/>
              <a:t> such that consecutive vertices </a:t>
            </a:r>
            <a:r>
              <a:rPr lang="da-DK" sz="2800" i="1" smtClean="0"/>
              <a:t>v</a:t>
            </a:r>
            <a:r>
              <a:rPr lang="da-DK" sz="2800" baseline="-25000" smtClean="0"/>
              <a:t>i</a:t>
            </a:r>
            <a:r>
              <a:rPr lang="da-DK" sz="2800" smtClean="0"/>
              <a:t> and </a:t>
            </a:r>
            <a:r>
              <a:rPr lang="da-DK" sz="2800" i="1" smtClean="0"/>
              <a:t>v</a:t>
            </a:r>
            <a:r>
              <a:rPr lang="da-DK" sz="2800" baseline="-25000" smtClean="0"/>
              <a:t>i+1</a:t>
            </a:r>
            <a:r>
              <a:rPr lang="da-DK" sz="2800" smtClean="0"/>
              <a:t> are adjacent</a:t>
            </a:r>
          </a:p>
        </p:txBody>
      </p:sp>
      <p:graphicFrame>
        <p:nvGraphicFramePr>
          <p:cNvPr id="44034" name="Object 4"/>
          <p:cNvGraphicFramePr>
            <a:graphicFrameLocks noChangeAspect="1"/>
          </p:cNvGraphicFramePr>
          <p:nvPr/>
        </p:nvGraphicFramePr>
        <p:xfrm>
          <a:off x="1171575" y="2824163"/>
          <a:ext cx="2895600" cy="2365375"/>
        </p:xfrm>
        <a:graphic>
          <a:graphicData uri="http://schemas.openxmlformats.org/presentationml/2006/ole">
            <p:oleObj spid="_x0000_s3074" name="Photo Editor Photo" r:id="rId3" imgW="3638095" imgH="2971429" progId="MSPhotoEd.3">
              <p:embed/>
            </p:oleObj>
          </a:graphicData>
        </a:graphic>
      </p:graphicFrame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4530725" y="3695700"/>
            <a:ext cx="3657600" cy="1096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200">
                <a:latin typeface="Times New Roman" pitchFamily="18" charset="0"/>
              </a:rPr>
              <a:t>Since adjacent vertices</a:t>
            </a:r>
            <a:r>
              <a:rPr lang="da-DK" sz="2200">
                <a:latin typeface="Times New Roman" pitchFamily="18" charset="0"/>
              </a:rPr>
              <a:t> </a:t>
            </a:r>
            <a:r>
              <a:rPr lang="en-US" sz="2200">
                <a:latin typeface="Times New Roman" pitchFamily="18" charset="0"/>
              </a:rPr>
              <a:t>each count the</a:t>
            </a:r>
            <a:r>
              <a:rPr lang="da-DK" sz="2200">
                <a:latin typeface="Times New Roman" pitchFamily="18" charset="0"/>
              </a:rPr>
              <a:t> </a:t>
            </a:r>
            <a:r>
              <a:rPr lang="en-US" sz="2200">
                <a:latin typeface="Times New Roman" pitchFamily="18" charset="0"/>
              </a:rPr>
              <a:t>adjoining edge, it will</a:t>
            </a:r>
            <a:r>
              <a:rPr lang="da-DK" sz="2200">
                <a:latin typeface="Times New Roman" pitchFamily="18" charset="0"/>
              </a:rPr>
              <a:t> </a:t>
            </a:r>
            <a:r>
              <a:rPr lang="en-US" sz="2200">
                <a:latin typeface="Times New Roman" pitchFamily="18" charset="0"/>
              </a:rPr>
              <a:t>be counted twice</a:t>
            </a:r>
          </a:p>
        </p:txBody>
      </p:sp>
      <p:graphicFrame>
        <p:nvGraphicFramePr>
          <p:cNvPr id="44035" name="Object 6"/>
          <p:cNvGraphicFramePr>
            <a:graphicFrameLocks noChangeAspect="1"/>
          </p:cNvGraphicFramePr>
          <p:nvPr/>
        </p:nvGraphicFramePr>
        <p:xfrm>
          <a:off x="4598988" y="2997200"/>
          <a:ext cx="2895600" cy="620713"/>
        </p:xfrm>
        <a:graphic>
          <a:graphicData uri="http://schemas.openxmlformats.org/presentationml/2006/ole">
            <p:oleObj spid="_x0000_s3075" name="Equation" r:id="rId4" imgW="1600200" imgH="342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56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5738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584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DFS Algorithm (3)	</a:t>
            </a:r>
            <a:endParaRPr lang="en-US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476375"/>
            <a:ext cx="7772400" cy="4433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sz="2800" smtClean="0"/>
              <a:t>When DFS returns, every vertex </a:t>
            </a:r>
            <a:r>
              <a:rPr lang="da-DK" sz="2800" i="1" smtClean="0"/>
              <a:t>u</a:t>
            </a:r>
            <a:r>
              <a:rPr lang="da-DK" sz="2800" smtClean="0"/>
              <a:t> is assigned</a:t>
            </a:r>
          </a:p>
          <a:p>
            <a:pPr lvl="1" eaLnBrk="1" hangingPunct="1">
              <a:lnSpc>
                <a:spcPct val="90000"/>
              </a:lnSpc>
            </a:pPr>
            <a:r>
              <a:rPr lang="da-DK" sz="2400" smtClean="0"/>
              <a:t>a discovery time </a:t>
            </a:r>
            <a:r>
              <a:rPr lang="da-DK" sz="2400" i="1" smtClean="0"/>
              <a:t>d</a:t>
            </a:r>
            <a:r>
              <a:rPr lang="da-DK" sz="2400" smtClean="0"/>
              <a:t>[</a:t>
            </a:r>
            <a:r>
              <a:rPr lang="da-DK" sz="2400" i="1" smtClean="0"/>
              <a:t>u</a:t>
            </a:r>
            <a:r>
              <a:rPr lang="da-DK" sz="2400" smtClean="0"/>
              <a:t>], and a finishing time </a:t>
            </a:r>
            <a:r>
              <a:rPr lang="da-DK" sz="2400" i="1" smtClean="0"/>
              <a:t>f</a:t>
            </a:r>
            <a:r>
              <a:rPr lang="da-DK" sz="2400" smtClean="0"/>
              <a:t>[</a:t>
            </a:r>
            <a:r>
              <a:rPr lang="da-DK" sz="2400" i="1" smtClean="0"/>
              <a:t>u</a:t>
            </a:r>
            <a:r>
              <a:rPr lang="da-DK" sz="2400" smtClean="0"/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da-DK" sz="2800" smtClean="0"/>
              <a:t>Running time</a:t>
            </a:r>
          </a:p>
          <a:p>
            <a:pPr lvl="1" eaLnBrk="1" hangingPunct="1">
              <a:lnSpc>
                <a:spcPct val="90000"/>
              </a:lnSpc>
            </a:pPr>
            <a:r>
              <a:rPr lang="da-DK" sz="2400" smtClean="0"/>
              <a:t>the loops in DFS take time </a:t>
            </a:r>
            <a:r>
              <a:rPr lang="en-US" sz="2400" smtClean="0">
                <a:latin typeface="Symbol" pitchFamily="18" charset="2"/>
              </a:rPr>
              <a:t>Q</a:t>
            </a:r>
            <a:r>
              <a:rPr lang="da-DK" sz="2400" smtClean="0"/>
              <a:t>(V) each, excluding the time to execute DFS-Visit</a:t>
            </a:r>
          </a:p>
          <a:p>
            <a:pPr lvl="1" eaLnBrk="1" hangingPunct="1">
              <a:lnSpc>
                <a:spcPct val="90000"/>
              </a:lnSpc>
            </a:pPr>
            <a:r>
              <a:rPr lang="da-DK" sz="2400" smtClean="0"/>
              <a:t>DFS-Visit is called once for every vertex</a:t>
            </a:r>
          </a:p>
          <a:p>
            <a:pPr lvl="2" eaLnBrk="1" hangingPunct="1">
              <a:lnSpc>
                <a:spcPct val="90000"/>
              </a:lnSpc>
            </a:pPr>
            <a:r>
              <a:rPr lang="da-DK" sz="2000" smtClean="0"/>
              <a:t>its only invoked on white vertices, and</a:t>
            </a:r>
          </a:p>
          <a:p>
            <a:pPr lvl="2" eaLnBrk="1" hangingPunct="1">
              <a:lnSpc>
                <a:spcPct val="90000"/>
              </a:lnSpc>
            </a:pPr>
            <a:r>
              <a:rPr lang="da-DK" sz="2000" smtClean="0"/>
              <a:t>paints the vertex gray immediately</a:t>
            </a:r>
          </a:p>
          <a:p>
            <a:pPr lvl="1" eaLnBrk="1" hangingPunct="1">
              <a:lnSpc>
                <a:spcPct val="90000"/>
              </a:lnSpc>
            </a:pPr>
            <a:r>
              <a:rPr lang="da-DK" sz="2400" smtClean="0"/>
              <a:t>for each DFS-visit a loop interates over all Adj[</a:t>
            </a:r>
            <a:r>
              <a:rPr lang="da-DK" sz="2400" i="1" smtClean="0"/>
              <a:t>v</a:t>
            </a:r>
            <a:r>
              <a:rPr lang="da-DK" sz="2400" smtClean="0"/>
              <a:t>] </a:t>
            </a:r>
          </a:p>
          <a:p>
            <a:pPr lvl="1" eaLnBrk="1" hangingPunct="1">
              <a:lnSpc>
                <a:spcPct val="90000"/>
              </a:lnSpc>
            </a:pPr>
            <a:r>
              <a:rPr lang="da-DK" sz="2400" smtClean="0"/>
              <a:t>the total cost for DFS-Visit is </a:t>
            </a:r>
            <a:r>
              <a:rPr lang="en-US" sz="2400" smtClean="0">
                <a:latin typeface="Symbol" pitchFamily="18" charset="2"/>
              </a:rPr>
              <a:t>Q</a:t>
            </a:r>
            <a:r>
              <a:rPr lang="da-DK" sz="2400" smtClean="0"/>
              <a:t>(E)</a:t>
            </a:r>
          </a:p>
          <a:p>
            <a:pPr lvl="1" eaLnBrk="1" hangingPunct="1">
              <a:lnSpc>
                <a:spcPct val="90000"/>
              </a:lnSpc>
            </a:pPr>
            <a:endParaRPr lang="da-DK" sz="2400" smtClean="0"/>
          </a:p>
          <a:p>
            <a:pPr lvl="1" eaLnBrk="1" hangingPunct="1">
              <a:lnSpc>
                <a:spcPct val="90000"/>
              </a:lnSpc>
            </a:pPr>
            <a:r>
              <a:rPr lang="da-DK" sz="2400" b="1" smtClean="0"/>
              <a:t>the running time of DFS is </a:t>
            </a:r>
            <a:r>
              <a:rPr lang="en-US" sz="2400" b="1" smtClean="0">
                <a:latin typeface="Symbol" pitchFamily="18" charset="2"/>
              </a:rPr>
              <a:t>Q</a:t>
            </a:r>
            <a:r>
              <a:rPr lang="da-DK" sz="2400" b="1" smtClean="0"/>
              <a:t>(V+E) </a:t>
            </a:r>
          </a:p>
          <a:p>
            <a:pPr eaLnBrk="1" hangingPunct="1">
              <a:lnSpc>
                <a:spcPct val="90000"/>
              </a:lnSpc>
            </a:pPr>
            <a:endParaRPr lang="da-DK" sz="2800" b="1" smtClean="0"/>
          </a:p>
        </p:txBody>
      </p:sp>
      <p:graphicFrame>
        <p:nvGraphicFramePr>
          <p:cNvPr id="59394" name="Object 4"/>
          <p:cNvGraphicFramePr>
            <a:graphicFrameLocks noChangeAspect="1"/>
          </p:cNvGraphicFramePr>
          <p:nvPr/>
        </p:nvGraphicFramePr>
        <p:xfrm>
          <a:off x="6402388" y="5149850"/>
          <a:ext cx="2092325" cy="627063"/>
        </p:xfrm>
        <a:graphic>
          <a:graphicData uri="http://schemas.openxmlformats.org/presentationml/2006/ole">
            <p:oleObj spid="_x0000_s18434" name="Equation" r:id="rId3" imgW="1143000" imgH="342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Predecessor Subgraph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Define slightly different from BFS</a:t>
            </a:r>
          </a:p>
          <a:p>
            <a:pPr eaLnBrk="1" hangingPunct="1"/>
            <a:endParaRPr lang="da-DK" smtClean="0"/>
          </a:p>
          <a:p>
            <a:pPr eaLnBrk="1" hangingPunct="1"/>
            <a:endParaRPr lang="da-DK" smtClean="0"/>
          </a:p>
          <a:p>
            <a:pPr eaLnBrk="1" hangingPunct="1"/>
            <a:endParaRPr lang="da-DK" smtClean="0"/>
          </a:p>
          <a:p>
            <a:pPr eaLnBrk="1" hangingPunct="1"/>
            <a:r>
              <a:rPr lang="da-DK" smtClean="0"/>
              <a:t>The PD subgraph of a depth-first search forms a </a:t>
            </a:r>
            <a:r>
              <a:rPr lang="da-DK" b="1" smtClean="0"/>
              <a:t>depth-first forest</a:t>
            </a:r>
            <a:r>
              <a:rPr lang="da-DK" smtClean="0"/>
              <a:t> composed of several depth-first trees</a:t>
            </a:r>
          </a:p>
          <a:p>
            <a:pPr eaLnBrk="1" hangingPunct="1"/>
            <a:r>
              <a:rPr lang="da-DK" smtClean="0"/>
              <a:t>The edges in G</a:t>
            </a:r>
            <a:r>
              <a:rPr lang="da-DK" baseline="-25000" smtClean="0">
                <a:latin typeface="Symbol" pitchFamily="18" charset="2"/>
              </a:rPr>
              <a:t>p</a:t>
            </a:r>
            <a:r>
              <a:rPr lang="da-DK" sz="2800" baseline="-25000" smtClean="0">
                <a:latin typeface="Symbol" pitchFamily="18" charset="2"/>
              </a:rPr>
              <a:t> </a:t>
            </a:r>
            <a:r>
              <a:rPr lang="da-DK" smtClean="0"/>
              <a:t>are called tree edges</a:t>
            </a:r>
          </a:p>
        </p:txBody>
      </p:sp>
      <p:graphicFrame>
        <p:nvGraphicFramePr>
          <p:cNvPr id="60418" name="Object 4"/>
          <p:cNvGraphicFramePr>
            <a:graphicFrameLocks noChangeAspect="1"/>
          </p:cNvGraphicFramePr>
          <p:nvPr/>
        </p:nvGraphicFramePr>
        <p:xfrm>
          <a:off x="1268413" y="2517775"/>
          <a:ext cx="5688012" cy="1065213"/>
        </p:xfrm>
        <a:graphic>
          <a:graphicData uri="http://schemas.openxmlformats.org/presentationml/2006/ole">
            <p:oleObj spid="_x0000_s19458" name="Equation" r:id="rId3" imgW="257796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DFS Timestamping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The DFS algorithm maintains a monotonically increasing global clock</a:t>
            </a:r>
          </a:p>
          <a:p>
            <a:pPr lvl="1" eaLnBrk="1" hangingPunct="1"/>
            <a:r>
              <a:rPr lang="da-DK" smtClean="0"/>
              <a:t>discovery time </a:t>
            </a:r>
            <a:r>
              <a:rPr lang="da-DK" i="1" smtClean="0"/>
              <a:t>d</a:t>
            </a:r>
            <a:r>
              <a:rPr lang="da-DK" smtClean="0"/>
              <a:t>[</a:t>
            </a:r>
            <a:r>
              <a:rPr lang="da-DK" i="1" smtClean="0"/>
              <a:t>u</a:t>
            </a:r>
            <a:r>
              <a:rPr lang="da-DK" smtClean="0"/>
              <a:t>] and finishing time </a:t>
            </a:r>
            <a:r>
              <a:rPr lang="da-DK" i="1" smtClean="0"/>
              <a:t>f</a:t>
            </a:r>
            <a:r>
              <a:rPr lang="da-DK" smtClean="0"/>
              <a:t>[</a:t>
            </a:r>
            <a:r>
              <a:rPr lang="da-DK" i="1" smtClean="0"/>
              <a:t>u</a:t>
            </a:r>
            <a:r>
              <a:rPr lang="da-DK" smtClean="0"/>
              <a:t>]</a:t>
            </a:r>
          </a:p>
          <a:p>
            <a:pPr eaLnBrk="1" hangingPunct="1"/>
            <a:r>
              <a:rPr lang="da-DK" smtClean="0"/>
              <a:t>For every vertex </a:t>
            </a:r>
            <a:r>
              <a:rPr lang="da-DK" i="1" smtClean="0"/>
              <a:t>u</a:t>
            </a:r>
            <a:r>
              <a:rPr lang="da-DK" smtClean="0"/>
              <a:t>, the inequality </a:t>
            </a:r>
            <a:r>
              <a:rPr lang="da-DK" i="1" smtClean="0"/>
              <a:t>d</a:t>
            </a:r>
            <a:r>
              <a:rPr lang="da-DK" smtClean="0"/>
              <a:t>[</a:t>
            </a:r>
            <a:r>
              <a:rPr lang="da-DK" i="1" smtClean="0"/>
              <a:t>u</a:t>
            </a:r>
            <a:r>
              <a:rPr lang="da-DK" smtClean="0"/>
              <a:t>] &lt; </a:t>
            </a:r>
            <a:r>
              <a:rPr lang="da-DK" i="1" smtClean="0"/>
              <a:t>f</a:t>
            </a:r>
            <a:r>
              <a:rPr lang="da-DK" smtClean="0"/>
              <a:t>[</a:t>
            </a:r>
            <a:r>
              <a:rPr lang="da-DK" i="1" smtClean="0"/>
              <a:t>u</a:t>
            </a:r>
            <a:r>
              <a:rPr lang="da-DK" smtClean="0"/>
              <a:t>] must hold</a:t>
            </a:r>
          </a:p>
        </p:txBody>
      </p:sp>
      <p:graphicFrame>
        <p:nvGraphicFramePr>
          <p:cNvPr id="61442" name="Object 4"/>
          <p:cNvGraphicFramePr>
            <a:graphicFrameLocks noChangeAspect="1"/>
          </p:cNvGraphicFramePr>
          <p:nvPr/>
        </p:nvGraphicFramePr>
        <p:xfrm>
          <a:off x="1558925" y="4279900"/>
          <a:ext cx="6324600" cy="2246313"/>
        </p:xfrm>
        <a:graphic>
          <a:graphicData uri="http://schemas.openxmlformats.org/presentationml/2006/ole">
            <p:oleObj spid="_x0000_s20482" name="Photo Editor Photo" r:id="rId3" imgW="6866667" imgH="2438095" progId="MSPhotoEd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DFS Timestamping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213" y="1465263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smtClean="0"/>
              <a:t>Vertex </a:t>
            </a:r>
            <a:r>
              <a:rPr lang="da-DK" i="1" smtClean="0"/>
              <a:t>u</a:t>
            </a:r>
            <a:r>
              <a:rPr lang="da-DK" smtClean="0"/>
              <a:t> is</a:t>
            </a:r>
          </a:p>
          <a:p>
            <a:pPr lvl="1" eaLnBrk="1" hangingPunct="1">
              <a:lnSpc>
                <a:spcPct val="90000"/>
              </a:lnSpc>
            </a:pPr>
            <a:r>
              <a:rPr lang="da-DK" smtClean="0"/>
              <a:t>white before time </a:t>
            </a:r>
            <a:r>
              <a:rPr lang="da-DK" i="1" smtClean="0"/>
              <a:t>d</a:t>
            </a:r>
            <a:r>
              <a:rPr lang="da-DK" smtClean="0"/>
              <a:t>[</a:t>
            </a:r>
            <a:r>
              <a:rPr lang="da-DK" i="1" smtClean="0"/>
              <a:t>u</a:t>
            </a:r>
            <a:r>
              <a:rPr lang="da-DK" smtClean="0"/>
              <a:t>]</a:t>
            </a:r>
          </a:p>
          <a:p>
            <a:pPr lvl="1" eaLnBrk="1" hangingPunct="1">
              <a:lnSpc>
                <a:spcPct val="90000"/>
              </a:lnSpc>
            </a:pPr>
            <a:r>
              <a:rPr lang="da-DK" smtClean="0"/>
              <a:t>gray between time </a:t>
            </a:r>
            <a:r>
              <a:rPr lang="da-DK" i="1" smtClean="0"/>
              <a:t>d</a:t>
            </a:r>
            <a:r>
              <a:rPr lang="da-DK" smtClean="0"/>
              <a:t>[</a:t>
            </a:r>
            <a:r>
              <a:rPr lang="da-DK" i="1" smtClean="0"/>
              <a:t>u</a:t>
            </a:r>
            <a:r>
              <a:rPr lang="da-DK" smtClean="0"/>
              <a:t>] and time </a:t>
            </a:r>
            <a:r>
              <a:rPr lang="da-DK" i="1" smtClean="0"/>
              <a:t>f</a:t>
            </a:r>
            <a:r>
              <a:rPr lang="da-DK" smtClean="0"/>
              <a:t>[</a:t>
            </a:r>
            <a:r>
              <a:rPr lang="da-DK" i="1" smtClean="0"/>
              <a:t>u</a:t>
            </a:r>
            <a:r>
              <a:rPr lang="da-DK" smtClean="0"/>
              <a:t>], and</a:t>
            </a:r>
          </a:p>
          <a:p>
            <a:pPr lvl="1" eaLnBrk="1" hangingPunct="1">
              <a:lnSpc>
                <a:spcPct val="90000"/>
              </a:lnSpc>
            </a:pPr>
            <a:r>
              <a:rPr lang="da-DK" smtClean="0"/>
              <a:t>black thereafter</a:t>
            </a:r>
          </a:p>
          <a:p>
            <a:pPr eaLnBrk="1" hangingPunct="1">
              <a:lnSpc>
                <a:spcPct val="90000"/>
              </a:lnSpc>
            </a:pPr>
            <a:r>
              <a:rPr lang="da-DK" smtClean="0"/>
              <a:t>Notice the structure througout the algorithm. </a:t>
            </a:r>
          </a:p>
          <a:p>
            <a:pPr lvl="1" eaLnBrk="1" hangingPunct="1">
              <a:lnSpc>
                <a:spcPct val="90000"/>
              </a:lnSpc>
            </a:pPr>
            <a:r>
              <a:rPr lang="da-DK" smtClean="0"/>
              <a:t>gray vertices form a linear chain</a:t>
            </a:r>
          </a:p>
          <a:p>
            <a:pPr lvl="1" eaLnBrk="1" hangingPunct="1">
              <a:lnSpc>
                <a:spcPct val="90000"/>
              </a:lnSpc>
            </a:pPr>
            <a:r>
              <a:rPr lang="da-DK" smtClean="0"/>
              <a:t>correponds to a stack of vertices that have not been exhaustively explored (DFS-Visit started but not yet finished)</a:t>
            </a:r>
          </a:p>
          <a:p>
            <a:pPr lvl="1" eaLnBrk="1" hangingPunct="1">
              <a:lnSpc>
                <a:spcPct val="90000"/>
              </a:lnSpc>
            </a:pPr>
            <a:endParaRPr lang="da-DK" smtClean="0"/>
          </a:p>
          <a:p>
            <a:pPr eaLnBrk="1" hangingPunct="1">
              <a:lnSpc>
                <a:spcPct val="90000"/>
              </a:lnSpc>
            </a:pPr>
            <a:endParaRPr lang="da-D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DFS Parenthesis Theorem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sz="2800" smtClean="0"/>
              <a:t>Discovery and finish times have parenthesis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da-DK" sz="2400" smtClean="0"/>
              <a:t>represent discovery of </a:t>
            </a:r>
            <a:r>
              <a:rPr lang="da-DK" sz="2400" i="1" smtClean="0"/>
              <a:t>u</a:t>
            </a:r>
            <a:r>
              <a:rPr lang="da-DK" sz="2400" smtClean="0"/>
              <a:t> with left parenthesis "(u"</a:t>
            </a:r>
          </a:p>
          <a:p>
            <a:pPr lvl="1" eaLnBrk="1" hangingPunct="1">
              <a:lnSpc>
                <a:spcPct val="90000"/>
              </a:lnSpc>
            </a:pPr>
            <a:r>
              <a:rPr lang="da-DK" sz="2400" smtClean="0"/>
              <a:t>represent finishin of </a:t>
            </a:r>
            <a:r>
              <a:rPr lang="da-DK" sz="2400" i="1" smtClean="0"/>
              <a:t>u</a:t>
            </a:r>
            <a:r>
              <a:rPr lang="da-DK" sz="2400" smtClean="0"/>
              <a:t> with right parenthesis "u)"</a:t>
            </a:r>
          </a:p>
          <a:p>
            <a:pPr lvl="1" eaLnBrk="1" hangingPunct="1">
              <a:lnSpc>
                <a:spcPct val="90000"/>
              </a:lnSpc>
            </a:pPr>
            <a:r>
              <a:rPr lang="da-DK" sz="2400" smtClean="0"/>
              <a:t>history of discoveries and finishings makes a well-formed expression (parenthesis are properly nested)</a:t>
            </a:r>
          </a:p>
          <a:p>
            <a:pPr eaLnBrk="1" hangingPunct="1">
              <a:lnSpc>
                <a:spcPct val="90000"/>
              </a:lnSpc>
            </a:pPr>
            <a:r>
              <a:rPr lang="da-DK" sz="2800" smtClean="0"/>
              <a:t>Intuition for proof: any two intervals are either disjoint or enclosed</a:t>
            </a:r>
          </a:p>
          <a:p>
            <a:pPr lvl="1" eaLnBrk="1" hangingPunct="1">
              <a:lnSpc>
                <a:spcPct val="90000"/>
              </a:lnSpc>
            </a:pPr>
            <a:r>
              <a:rPr lang="da-DK" sz="2400" smtClean="0"/>
              <a:t>Overlaping intervals would mean finishing ancestor, before finishing descendant or starting descendant without starting ancestor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DFS Parenthesis Theorem (2)</a:t>
            </a:r>
          </a:p>
        </p:txBody>
      </p:sp>
      <p:graphicFrame>
        <p:nvGraphicFramePr>
          <p:cNvPr id="62466" name="Object 3"/>
          <p:cNvGraphicFramePr>
            <a:graphicFrameLocks noChangeAspect="1"/>
          </p:cNvGraphicFramePr>
          <p:nvPr/>
        </p:nvGraphicFramePr>
        <p:xfrm>
          <a:off x="1752600" y="1541463"/>
          <a:ext cx="5410200" cy="1871662"/>
        </p:xfrm>
        <a:graphic>
          <a:graphicData uri="http://schemas.openxmlformats.org/presentationml/2006/ole">
            <p:oleObj spid="_x0000_s21506" name="Photo Editor Photo" r:id="rId3" imgW="7020905" imgH="2429214" progId="MSPhotoEd.3">
              <p:embed/>
            </p:oleObj>
          </a:graphicData>
        </a:graphic>
      </p:graphicFrame>
      <p:graphicFrame>
        <p:nvGraphicFramePr>
          <p:cNvPr id="62467" name="Object 4"/>
          <p:cNvGraphicFramePr>
            <a:graphicFrameLocks noChangeAspect="1"/>
          </p:cNvGraphicFramePr>
          <p:nvPr/>
        </p:nvGraphicFramePr>
        <p:xfrm>
          <a:off x="1905000" y="3502025"/>
          <a:ext cx="5181600" cy="2951163"/>
        </p:xfrm>
        <a:graphic>
          <a:graphicData uri="http://schemas.openxmlformats.org/presentationml/2006/ole">
            <p:oleObj spid="_x0000_s21507" name="Photo Editor Photo" r:id="rId4" imgW="7020905" imgH="4001058" progId="MSPhotoEd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DFS Edge Classification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600200"/>
            <a:ext cx="7772400" cy="2952750"/>
          </a:xfrm>
        </p:spPr>
        <p:txBody>
          <a:bodyPr/>
          <a:lstStyle/>
          <a:p>
            <a:pPr eaLnBrk="1" hangingPunct="1"/>
            <a:r>
              <a:rPr lang="da-DK" smtClean="0"/>
              <a:t>Tree edge (gray to white)</a:t>
            </a:r>
          </a:p>
          <a:p>
            <a:pPr lvl="1" eaLnBrk="1" hangingPunct="1"/>
            <a:r>
              <a:rPr lang="da-DK" smtClean="0"/>
              <a:t>encounter new vertices (white)</a:t>
            </a:r>
          </a:p>
          <a:p>
            <a:pPr eaLnBrk="1" hangingPunct="1"/>
            <a:r>
              <a:rPr lang="da-DK" smtClean="0"/>
              <a:t>Back edge (gray to gray)</a:t>
            </a:r>
          </a:p>
          <a:p>
            <a:pPr lvl="1" eaLnBrk="1" hangingPunct="1"/>
            <a:r>
              <a:rPr lang="da-DK" smtClean="0"/>
              <a:t>from descendant to ancestor</a:t>
            </a:r>
          </a:p>
        </p:txBody>
      </p:sp>
      <p:graphicFrame>
        <p:nvGraphicFramePr>
          <p:cNvPr id="63490" name="Object 4"/>
          <p:cNvGraphicFramePr>
            <a:graphicFrameLocks noChangeAspect="1"/>
          </p:cNvGraphicFramePr>
          <p:nvPr/>
        </p:nvGraphicFramePr>
        <p:xfrm>
          <a:off x="1917700" y="4200525"/>
          <a:ext cx="5410200" cy="1941513"/>
        </p:xfrm>
        <a:graphic>
          <a:graphicData uri="http://schemas.openxmlformats.org/presentationml/2006/ole">
            <p:oleObj spid="_x0000_s22530" name="Photo Editor Photo" r:id="rId3" imgW="6106377" imgH="2190476" progId="MSPhotoEd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Graph Terminology (2)</a:t>
            </a:r>
          </a:p>
        </p:txBody>
      </p:sp>
      <p:graphicFrame>
        <p:nvGraphicFramePr>
          <p:cNvPr id="45058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2141538" y="2371725"/>
          <a:ext cx="4722812" cy="1973263"/>
        </p:xfrm>
        <a:graphic>
          <a:graphicData uri="http://schemas.openxmlformats.org/presentationml/2006/ole">
            <p:oleObj spid="_x0000_s4098" name="Photo Editor Photo" r:id="rId3" imgW="4629796" imgH="2114845" progId="MSPhotoEd.3">
              <p:embed/>
            </p:oleObj>
          </a:graphicData>
        </a:graphic>
      </p:graphicFrame>
      <p:sp>
        <p:nvSpPr>
          <p:cNvPr id="4506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smtClean="0">
                <a:solidFill>
                  <a:srgbClr val="FF0000"/>
                </a:solidFill>
              </a:rPr>
              <a:t>simple path:</a:t>
            </a:r>
            <a:r>
              <a:rPr lang="da-DK" smtClean="0">
                <a:solidFill>
                  <a:srgbClr val="000000"/>
                </a:solidFill>
              </a:rPr>
              <a:t> </a:t>
            </a:r>
            <a:r>
              <a:rPr lang="da-DK" smtClean="0"/>
              <a:t>no repeated vertices</a:t>
            </a:r>
          </a:p>
        </p:txBody>
      </p:sp>
      <p:graphicFrame>
        <p:nvGraphicFramePr>
          <p:cNvPr id="45059" name="Object 5"/>
          <p:cNvGraphicFramePr>
            <a:graphicFrameLocks noChangeAspect="1"/>
          </p:cNvGraphicFramePr>
          <p:nvPr/>
        </p:nvGraphicFramePr>
        <p:xfrm>
          <a:off x="2598738" y="4552950"/>
          <a:ext cx="3724275" cy="1933575"/>
        </p:xfrm>
        <a:graphic>
          <a:graphicData uri="http://schemas.openxmlformats.org/presentationml/2006/ole">
            <p:oleObj spid="_x0000_s4099" name="Photo Editor Photo" r:id="rId4" imgW="3723810" imgH="1933333" progId="MSPhotoEd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DFS Edge Classification (2)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Forward edge (gray to black) </a:t>
            </a:r>
          </a:p>
          <a:p>
            <a:pPr lvl="1" eaLnBrk="1" hangingPunct="1"/>
            <a:r>
              <a:rPr lang="da-DK" smtClean="0"/>
              <a:t>from ancestor to descendant</a:t>
            </a:r>
          </a:p>
          <a:p>
            <a:pPr eaLnBrk="1" hangingPunct="1"/>
            <a:r>
              <a:rPr lang="da-DK" smtClean="0"/>
              <a:t>Cross edge (gray to black)</a:t>
            </a:r>
          </a:p>
          <a:p>
            <a:pPr lvl="1" eaLnBrk="1" hangingPunct="1"/>
            <a:r>
              <a:rPr lang="da-DK" smtClean="0"/>
              <a:t>remainder – between trees or subtrees</a:t>
            </a:r>
          </a:p>
        </p:txBody>
      </p:sp>
      <p:graphicFrame>
        <p:nvGraphicFramePr>
          <p:cNvPr id="64514" name="Object 4"/>
          <p:cNvGraphicFramePr>
            <a:graphicFrameLocks noChangeAspect="1"/>
          </p:cNvGraphicFramePr>
          <p:nvPr/>
        </p:nvGraphicFramePr>
        <p:xfrm>
          <a:off x="1927225" y="4189413"/>
          <a:ext cx="5410200" cy="1941512"/>
        </p:xfrm>
        <a:graphic>
          <a:graphicData uri="http://schemas.openxmlformats.org/presentationml/2006/ole">
            <p:oleObj spid="_x0000_s23554" name="Photo Editor Photo" r:id="rId3" imgW="6106377" imgH="2190476" progId="MSPhotoEd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DFS Edge Classification (3)</a:t>
            </a:r>
          </a:p>
        </p:txBody>
      </p:sp>
      <p:graphicFrame>
        <p:nvGraphicFramePr>
          <p:cNvPr id="65538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2778125" y="3808413"/>
          <a:ext cx="3800475" cy="2551112"/>
        </p:xfrm>
        <a:graphic>
          <a:graphicData uri="http://schemas.openxmlformats.org/presentationml/2006/ole">
            <p:oleObj spid="_x0000_s24578" name="Photo Editor Photo" r:id="rId3" imgW="5068007" imgH="3828571" progId="MSPhotoEd.3">
              <p:embed/>
            </p:oleObj>
          </a:graphicData>
        </a:graphic>
      </p:graphicFrame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Tree and back edges are important</a:t>
            </a:r>
          </a:p>
          <a:p>
            <a:pPr eaLnBrk="1" hangingPunct="1"/>
            <a:r>
              <a:rPr lang="da-DK" smtClean="0"/>
              <a:t>Most algorithms do not distinguish between forward and cross 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Directed Acyclic Graphs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DAG is a directed graph with no cycles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Often used to indicate precedences among events, i.e., event </a:t>
            </a:r>
            <a:r>
              <a:rPr lang="en-US" sz="2800" i="1" smtClean="0"/>
              <a:t>a</a:t>
            </a:r>
            <a:r>
              <a:rPr lang="en-US" sz="2800" smtClean="0"/>
              <a:t> must happen before </a:t>
            </a:r>
            <a:r>
              <a:rPr lang="en-US" sz="2800" i="1" smtClean="0"/>
              <a:t>b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An example would be a parallel code execution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Total order can be introduced using </a:t>
            </a:r>
            <a:r>
              <a:rPr lang="en-US" sz="2800" b="1" smtClean="0"/>
              <a:t>Topological Sorting</a:t>
            </a:r>
          </a:p>
          <a:p>
            <a:pPr eaLnBrk="1" hangingPunct="1">
              <a:lnSpc>
                <a:spcPct val="90000"/>
              </a:lnSpc>
            </a:pPr>
            <a:endParaRPr lang="en-GB" sz="2800" smtClean="0"/>
          </a:p>
        </p:txBody>
      </p:sp>
      <p:graphicFrame>
        <p:nvGraphicFramePr>
          <p:cNvPr id="66562" name="Object 4"/>
          <p:cNvGraphicFramePr>
            <a:graphicFrameLocks noChangeAspect="1"/>
          </p:cNvGraphicFramePr>
          <p:nvPr/>
        </p:nvGraphicFramePr>
        <p:xfrm>
          <a:off x="2212975" y="2122488"/>
          <a:ext cx="4640263" cy="1917700"/>
        </p:xfrm>
        <a:graphic>
          <a:graphicData uri="http://schemas.openxmlformats.org/presentationml/2006/ole">
            <p:oleObj spid="_x0000_s25602" name="Photo Editor Photo" r:id="rId3" imgW="6342857" imgH="2742857" progId="MSPhotoEd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DAG Theorem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directed graph </a:t>
            </a:r>
            <a:r>
              <a:rPr lang="en-US" sz="2800" i="1" smtClean="0"/>
              <a:t>G</a:t>
            </a:r>
            <a:r>
              <a:rPr lang="en-US" sz="2800" smtClean="0"/>
              <a:t> is acyclic if and only if a DFS of </a:t>
            </a:r>
            <a:r>
              <a:rPr lang="en-US" sz="2800" i="1" smtClean="0"/>
              <a:t>G</a:t>
            </a:r>
            <a:r>
              <a:rPr lang="en-US" sz="2800" smtClean="0"/>
              <a:t> yields no back edges. Proof: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/>
              <a:t>suppose there is a back edge (</a:t>
            </a:r>
            <a:r>
              <a:rPr lang="en-US" sz="2400" b="1" i="1" smtClean="0"/>
              <a:t>u</a:t>
            </a:r>
            <a:r>
              <a:rPr lang="en-US" sz="2400" b="1" smtClean="0"/>
              <a:t>,</a:t>
            </a:r>
            <a:r>
              <a:rPr lang="en-US" sz="2400" b="1" i="1" smtClean="0"/>
              <a:t>v</a:t>
            </a:r>
            <a:r>
              <a:rPr lang="en-US" sz="2400" b="1" smtClean="0"/>
              <a:t>);</a:t>
            </a:r>
            <a:r>
              <a:rPr lang="en-US" sz="2400" smtClean="0"/>
              <a:t> </a:t>
            </a:r>
            <a:r>
              <a:rPr lang="en-US" sz="2400" i="1" smtClean="0"/>
              <a:t>v</a:t>
            </a:r>
            <a:r>
              <a:rPr lang="en-US" sz="2400" smtClean="0"/>
              <a:t> is an ancestor of </a:t>
            </a:r>
            <a:r>
              <a:rPr lang="en-US" sz="2400" i="1" smtClean="0"/>
              <a:t>u</a:t>
            </a:r>
            <a:r>
              <a:rPr lang="en-US" sz="2400" smtClean="0"/>
              <a:t> in DFS forest. Thus, there is a path from </a:t>
            </a:r>
            <a:r>
              <a:rPr lang="en-US" sz="2400" i="1" smtClean="0"/>
              <a:t>v</a:t>
            </a:r>
            <a:r>
              <a:rPr lang="en-US" sz="2400" smtClean="0"/>
              <a:t> to </a:t>
            </a:r>
            <a:r>
              <a:rPr lang="en-US" sz="2400" i="1" smtClean="0"/>
              <a:t>u</a:t>
            </a:r>
            <a:r>
              <a:rPr lang="en-US" sz="2400" smtClean="0"/>
              <a:t> in G and (</a:t>
            </a:r>
            <a:r>
              <a:rPr lang="en-US" sz="2400" i="1" smtClean="0"/>
              <a:t>u</a:t>
            </a:r>
            <a:r>
              <a:rPr lang="en-US" sz="2400" smtClean="0"/>
              <a:t>,</a:t>
            </a:r>
            <a:r>
              <a:rPr lang="en-US" sz="2400" i="1" smtClean="0"/>
              <a:t>v</a:t>
            </a:r>
            <a:r>
              <a:rPr lang="en-US" sz="2400" smtClean="0"/>
              <a:t>) completes the cycle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/>
              <a:t>suppose there is a cycle </a:t>
            </a:r>
            <a:r>
              <a:rPr lang="en-US" sz="2400" b="1" i="1" smtClean="0"/>
              <a:t>c</a:t>
            </a:r>
            <a:r>
              <a:rPr lang="en-US" sz="2400" b="1" smtClean="0"/>
              <a:t>;</a:t>
            </a:r>
            <a:r>
              <a:rPr lang="en-US" sz="2400" smtClean="0"/>
              <a:t> let </a:t>
            </a:r>
            <a:r>
              <a:rPr lang="en-US" sz="2400" i="1" smtClean="0"/>
              <a:t>v</a:t>
            </a:r>
            <a:r>
              <a:rPr lang="en-US" sz="2400" smtClean="0"/>
              <a:t> be the first vertex in </a:t>
            </a:r>
            <a:r>
              <a:rPr lang="en-US" sz="2400" i="1" smtClean="0"/>
              <a:t>c</a:t>
            </a:r>
            <a:r>
              <a:rPr lang="en-US" sz="2400" smtClean="0"/>
              <a:t> to be discovered and </a:t>
            </a:r>
            <a:r>
              <a:rPr lang="en-US" sz="2400" i="1" smtClean="0"/>
              <a:t>u</a:t>
            </a:r>
            <a:r>
              <a:rPr lang="en-US" sz="2400" smtClean="0"/>
              <a:t> is a predecessor of </a:t>
            </a:r>
            <a:r>
              <a:rPr lang="en-US" sz="2400" i="1" smtClean="0"/>
              <a:t>v</a:t>
            </a:r>
            <a:r>
              <a:rPr lang="en-US" sz="2400" smtClean="0"/>
              <a:t> in </a:t>
            </a:r>
            <a:r>
              <a:rPr lang="en-US" sz="2400" i="1" smtClean="0"/>
              <a:t>c</a:t>
            </a:r>
            <a:r>
              <a:rPr lang="en-US" sz="2400" smtClean="0"/>
              <a:t>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Upon discovering </a:t>
            </a:r>
            <a:r>
              <a:rPr lang="en-US" sz="2000" i="1" smtClean="0"/>
              <a:t>v</a:t>
            </a:r>
            <a:r>
              <a:rPr lang="en-US" sz="2000" smtClean="0"/>
              <a:t> the whole cycle from </a:t>
            </a:r>
            <a:r>
              <a:rPr lang="en-US" sz="2000" i="1" smtClean="0"/>
              <a:t>v </a:t>
            </a:r>
            <a:r>
              <a:rPr lang="en-US" sz="2000" smtClean="0"/>
              <a:t>to </a:t>
            </a:r>
            <a:r>
              <a:rPr lang="en-US" sz="2000" i="1" smtClean="0"/>
              <a:t>u</a:t>
            </a:r>
            <a:r>
              <a:rPr lang="en-US" sz="2000" smtClean="0"/>
              <a:t> is white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We must visit all nodes reachable on this white path before return DFS-Visit(</a:t>
            </a:r>
            <a:r>
              <a:rPr lang="en-US" sz="2000" i="1" smtClean="0"/>
              <a:t>v</a:t>
            </a:r>
            <a:r>
              <a:rPr lang="en-US" sz="2000" smtClean="0"/>
              <a:t>), i.e., vertex </a:t>
            </a:r>
            <a:r>
              <a:rPr lang="en-US" sz="2000" i="1" smtClean="0"/>
              <a:t>u</a:t>
            </a:r>
            <a:r>
              <a:rPr lang="en-US" sz="2000" smtClean="0"/>
              <a:t> becomes a descendant of </a:t>
            </a:r>
            <a:r>
              <a:rPr lang="en-US" sz="2000" i="1" smtClean="0"/>
              <a:t>v</a:t>
            </a:r>
            <a:endParaRPr lang="en-US" sz="2000" smtClean="0"/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Thus, (</a:t>
            </a:r>
            <a:r>
              <a:rPr lang="en-US" sz="2000" i="1" smtClean="0"/>
              <a:t>u,v</a:t>
            </a:r>
            <a:r>
              <a:rPr lang="en-US" sz="2000" smtClean="0"/>
              <a:t>) is a back edge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Thus, we can verify a DAG using DFS!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Topological Sort Example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600200"/>
            <a:ext cx="7772400" cy="2173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sz="2800" smtClean="0"/>
              <a:t>Precedence relations: an edge from </a:t>
            </a:r>
            <a:r>
              <a:rPr lang="da-DK" sz="2800" i="1" smtClean="0"/>
              <a:t>x</a:t>
            </a:r>
            <a:r>
              <a:rPr lang="da-DK" sz="2800" smtClean="0"/>
              <a:t> to </a:t>
            </a:r>
            <a:r>
              <a:rPr lang="da-DK" sz="2800" i="1" smtClean="0"/>
              <a:t>y</a:t>
            </a:r>
            <a:r>
              <a:rPr lang="da-DK" sz="2800" smtClean="0"/>
              <a:t> means one must be done with </a:t>
            </a:r>
            <a:r>
              <a:rPr lang="da-DK" sz="2800" i="1" smtClean="0"/>
              <a:t>x</a:t>
            </a:r>
            <a:r>
              <a:rPr lang="da-DK" sz="2800" smtClean="0"/>
              <a:t> before one can do </a:t>
            </a:r>
            <a:r>
              <a:rPr lang="da-DK" sz="2800" i="1" smtClean="0"/>
              <a:t>y</a:t>
            </a:r>
          </a:p>
          <a:p>
            <a:pPr eaLnBrk="1" hangingPunct="1">
              <a:lnSpc>
                <a:spcPct val="90000"/>
              </a:lnSpc>
            </a:pPr>
            <a:r>
              <a:rPr lang="da-DK" sz="2800" smtClean="0"/>
              <a:t>Intuition: can schedule task only when all of its subtasks have been scheduled </a:t>
            </a:r>
          </a:p>
        </p:txBody>
      </p:sp>
      <p:graphicFrame>
        <p:nvGraphicFramePr>
          <p:cNvPr id="67586" name="Object 4"/>
          <p:cNvGraphicFramePr>
            <a:graphicFrameLocks noChangeAspect="1"/>
          </p:cNvGraphicFramePr>
          <p:nvPr/>
        </p:nvGraphicFramePr>
        <p:xfrm>
          <a:off x="2106613" y="3422650"/>
          <a:ext cx="4648200" cy="2238375"/>
        </p:xfrm>
        <a:graphic>
          <a:graphicData uri="http://schemas.openxmlformats.org/presentationml/2006/ole">
            <p:oleObj spid="_x0000_s26626" name="Photo Editor Photo" r:id="rId3" imgW="5125165" imgH="2467319" progId="MSPhotoEd.3">
              <p:embed/>
            </p:oleObj>
          </a:graphicData>
        </a:graphic>
      </p:graphicFrame>
      <p:graphicFrame>
        <p:nvGraphicFramePr>
          <p:cNvPr id="67587" name="Object 5"/>
          <p:cNvGraphicFramePr>
            <a:graphicFrameLocks noChangeAspect="1"/>
          </p:cNvGraphicFramePr>
          <p:nvPr/>
        </p:nvGraphicFramePr>
        <p:xfrm>
          <a:off x="928688" y="5586413"/>
          <a:ext cx="7583487" cy="914400"/>
        </p:xfrm>
        <a:graphic>
          <a:graphicData uri="http://schemas.openxmlformats.org/presentationml/2006/ole">
            <p:oleObj spid="_x0000_s26627" name="Photo Editor Photo" r:id="rId4" imgW="7582958" imgH="914286" progId="MSPhotoEd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Topological Sort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sz="2800" smtClean="0"/>
              <a:t>Sorting of a directed acyclic graph (DAG)</a:t>
            </a:r>
          </a:p>
          <a:p>
            <a:pPr eaLnBrk="1" hangingPunct="1">
              <a:lnSpc>
                <a:spcPct val="90000"/>
              </a:lnSpc>
            </a:pPr>
            <a:r>
              <a:rPr lang="da-DK" sz="2800" smtClean="0"/>
              <a:t>A topological sort of a DAG is a linear ordering of all its vertices such that for any edge (</a:t>
            </a:r>
            <a:r>
              <a:rPr lang="da-DK" sz="2800" i="1" smtClean="0"/>
              <a:t>u</a:t>
            </a:r>
            <a:r>
              <a:rPr lang="da-DK" sz="2800" smtClean="0"/>
              <a:t>,</a:t>
            </a:r>
            <a:r>
              <a:rPr lang="da-DK" sz="2800" i="1" smtClean="0"/>
              <a:t>v</a:t>
            </a:r>
            <a:r>
              <a:rPr lang="da-DK" sz="2800" smtClean="0"/>
              <a:t>) in the DAG, </a:t>
            </a:r>
            <a:r>
              <a:rPr lang="da-DK" sz="2800" i="1" smtClean="0"/>
              <a:t>u</a:t>
            </a:r>
            <a:r>
              <a:rPr lang="da-DK" sz="2800" smtClean="0"/>
              <a:t> appears before </a:t>
            </a:r>
            <a:r>
              <a:rPr lang="da-DK" sz="2800" i="1" smtClean="0"/>
              <a:t>v</a:t>
            </a:r>
            <a:r>
              <a:rPr lang="da-DK" sz="2800" smtClean="0"/>
              <a:t> in the ordering</a:t>
            </a:r>
          </a:p>
          <a:p>
            <a:pPr eaLnBrk="1" hangingPunct="1">
              <a:lnSpc>
                <a:spcPct val="90000"/>
              </a:lnSpc>
            </a:pPr>
            <a:r>
              <a:rPr lang="da-DK" sz="2800" smtClean="0"/>
              <a:t>The following algorithm topologically sorts a DAG</a:t>
            </a:r>
          </a:p>
          <a:p>
            <a:pPr eaLnBrk="1" hangingPunct="1">
              <a:lnSpc>
                <a:spcPct val="90000"/>
              </a:lnSpc>
            </a:pPr>
            <a:endParaRPr lang="da-DK" sz="2800" smtClean="0"/>
          </a:p>
          <a:p>
            <a:pPr eaLnBrk="1" hangingPunct="1">
              <a:lnSpc>
                <a:spcPct val="90000"/>
              </a:lnSpc>
            </a:pPr>
            <a:endParaRPr lang="da-DK" sz="2800" smtClean="0"/>
          </a:p>
          <a:p>
            <a:pPr eaLnBrk="1" hangingPunct="1">
              <a:lnSpc>
                <a:spcPct val="90000"/>
              </a:lnSpc>
            </a:pPr>
            <a:endParaRPr lang="da-DK" sz="2800" smtClean="0"/>
          </a:p>
          <a:p>
            <a:pPr eaLnBrk="1" hangingPunct="1">
              <a:lnSpc>
                <a:spcPct val="90000"/>
              </a:lnSpc>
            </a:pPr>
            <a:r>
              <a:rPr lang="da-DK" sz="2800" smtClean="0"/>
              <a:t>The linked lists comprises a total ordering</a:t>
            </a:r>
          </a:p>
          <a:p>
            <a:pPr eaLnBrk="1" hangingPunct="1">
              <a:lnSpc>
                <a:spcPct val="90000"/>
              </a:lnSpc>
            </a:pPr>
            <a:endParaRPr lang="da-DK" sz="2800" smtClean="0"/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1295400" y="4572000"/>
            <a:ext cx="7848600" cy="1431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200" b="1">
                <a:latin typeface="Times New Roman" pitchFamily="18" charset="0"/>
              </a:rPr>
              <a:t>Topological-Sort</a:t>
            </a:r>
            <a:r>
              <a:rPr lang="en-US" sz="2200">
                <a:latin typeface="Times New Roman" pitchFamily="18" charset="0"/>
              </a:rPr>
              <a:t>(G)</a:t>
            </a:r>
            <a:br>
              <a:rPr lang="en-US" sz="2200">
                <a:latin typeface="Times New Roman" pitchFamily="18" charset="0"/>
              </a:rPr>
            </a:br>
            <a:r>
              <a:rPr lang="en-US" sz="2200">
                <a:latin typeface="Times New Roman" pitchFamily="18" charset="0"/>
              </a:rPr>
              <a:t>1) call DFS(G) to compute finishing times </a:t>
            </a:r>
            <a:r>
              <a:rPr lang="en-US" sz="2200" i="1">
                <a:latin typeface="Times New Roman" pitchFamily="18" charset="0"/>
              </a:rPr>
              <a:t>f</a:t>
            </a:r>
            <a:r>
              <a:rPr lang="en-US" sz="2200">
                <a:latin typeface="Times New Roman" pitchFamily="18" charset="0"/>
              </a:rPr>
              <a:t>[</a:t>
            </a:r>
            <a:r>
              <a:rPr lang="en-US" sz="2200" i="1">
                <a:latin typeface="Times New Roman" pitchFamily="18" charset="0"/>
              </a:rPr>
              <a:t>v</a:t>
            </a:r>
            <a:r>
              <a:rPr lang="en-US" sz="2200">
                <a:latin typeface="Times New Roman" pitchFamily="18" charset="0"/>
              </a:rPr>
              <a:t>] for each vertex </a:t>
            </a:r>
            <a:r>
              <a:rPr lang="en-US" sz="2200" i="1">
                <a:latin typeface="Times New Roman" pitchFamily="18" charset="0"/>
              </a:rPr>
              <a:t>v</a:t>
            </a:r>
            <a:r>
              <a:rPr lang="en-US" sz="2200">
                <a:latin typeface="Times New Roman" pitchFamily="18" charset="0"/>
              </a:rPr>
              <a:t/>
            </a:r>
            <a:br>
              <a:rPr lang="en-US" sz="2200">
                <a:latin typeface="Times New Roman" pitchFamily="18" charset="0"/>
              </a:rPr>
            </a:br>
            <a:r>
              <a:rPr lang="en-US" sz="2200">
                <a:latin typeface="Times New Roman" pitchFamily="18" charset="0"/>
              </a:rPr>
              <a:t>2) as each vertex is finished, insert it onto the front of a linked list</a:t>
            </a:r>
            <a:br>
              <a:rPr lang="en-US" sz="2200">
                <a:latin typeface="Times New Roman" pitchFamily="18" charset="0"/>
              </a:rPr>
            </a:br>
            <a:r>
              <a:rPr lang="en-US" sz="2200">
                <a:latin typeface="Times New Roman" pitchFamily="18" charset="0"/>
              </a:rPr>
              <a:t>3) return the linked list of vertices</a:t>
            </a:r>
            <a:endParaRPr lang="en-GB" sz="22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Topological Sort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Running time</a:t>
            </a:r>
          </a:p>
          <a:p>
            <a:pPr lvl="1" eaLnBrk="1" hangingPunct="1"/>
            <a:r>
              <a:rPr lang="da-DK" smtClean="0"/>
              <a:t>depth-first search: </a:t>
            </a:r>
            <a:r>
              <a:rPr lang="da-DK" i="1" smtClean="0"/>
              <a:t>O</a:t>
            </a:r>
            <a:r>
              <a:rPr lang="da-DK" smtClean="0"/>
              <a:t>(</a:t>
            </a:r>
            <a:r>
              <a:rPr lang="da-DK" i="1" smtClean="0"/>
              <a:t>V</a:t>
            </a:r>
            <a:r>
              <a:rPr lang="da-DK" smtClean="0"/>
              <a:t>+</a:t>
            </a:r>
            <a:r>
              <a:rPr lang="da-DK" i="1" smtClean="0"/>
              <a:t>E</a:t>
            </a:r>
            <a:r>
              <a:rPr lang="da-DK" smtClean="0"/>
              <a:t>) time</a:t>
            </a:r>
          </a:p>
          <a:p>
            <a:pPr lvl="1" eaLnBrk="1" hangingPunct="1"/>
            <a:r>
              <a:rPr lang="da-DK" smtClean="0"/>
              <a:t>insert each of the |</a:t>
            </a:r>
            <a:r>
              <a:rPr lang="da-DK" i="1" smtClean="0"/>
              <a:t>V</a:t>
            </a:r>
            <a:r>
              <a:rPr lang="da-DK" smtClean="0"/>
              <a:t>| vertices to the front of the linked list: </a:t>
            </a:r>
            <a:r>
              <a:rPr lang="da-DK" i="1" smtClean="0"/>
              <a:t>O</a:t>
            </a:r>
            <a:r>
              <a:rPr lang="da-DK" smtClean="0"/>
              <a:t>(1) per insertion</a:t>
            </a:r>
          </a:p>
          <a:p>
            <a:pPr eaLnBrk="1" hangingPunct="1"/>
            <a:r>
              <a:rPr lang="da-DK" smtClean="0"/>
              <a:t>Thus the total running time is </a:t>
            </a:r>
            <a:r>
              <a:rPr lang="da-DK" i="1" smtClean="0"/>
              <a:t>O</a:t>
            </a:r>
            <a:r>
              <a:rPr lang="da-DK" smtClean="0"/>
              <a:t>(</a:t>
            </a:r>
            <a:r>
              <a:rPr lang="da-DK" i="1" smtClean="0"/>
              <a:t>V</a:t>
            </a:r>
            <a:r>
              <a:rPr lang="da-DK" smtClean="0"/>
              <a:t>+</a:t>
            </a:r>
            <a:r>
              <a:rPr lang="da-DK" i="1" smtClean="0"/>
              <a:t>E</a:t>
            </a:r>
            <a:r>
              <a:rPr lang="da-DK" smtClean="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Topological Sort Correctness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sz="2800" smtClean="0"/>
              <a:t>Claim: for a DAG, an edge </a:t>
            </a:r>
          </a:p>
          <a:p>
            <a:pPr eaLnBrk="1" hangingPunct="1">
              <a:lnSpc>
                <a:spcPct val="90000"/>
              </a:lnSpc>
            </a:pPr>
            <a:r>
              <a:rPr lang="da-DK" sz="2800" smtClean="0"/>
              <a:t>When (</a:t>
            </a:r>
            <a:r>
              <a:rPr lang="da-DK" sz="2800" i="1" smtClean="0"/>
              <a:t>u</a:t>
            </a:r>
            <a:r>
              <a:rPr lang="da-DK" sz="2800" smtClean="0"/>
              <a:t>,</a:t>
            </a:r>
            <a:r>
              <a:rPr lang="da-DK" sz="2800" i="1" smtClean="0"/>
              <a:t>v</a:t>
            </a:r>
            <a:r>
              <a:rPr lang="da-DK" sz="2800" smtClean="0"/>
              <a:t>) explored, </a:t>
            </a:r>
            <a:r>
              <a:rPr lang="da-DK" sz="2800" i="1" smtClean="0"/>
              <a:t>u</a:t>
            </a:r>
            <a:r>
              <a:rPr lang="da-DK" sz="2800" smtClean="0"/>
              <a:t> is gray. We can distinguish three cases</a:t>
            </a:r>
          </a:p>
          <a:p>
            <a:pPr lvl="1" eaLnBrk="1" hangingPunct="1">
              <a:lnSpc>
                <a:spcPct val="90000"/>
              </a:lnSpc>
            </a:pPr>
            <a:r>
              <a:rPr lang="da-DK" sz="2000" i="1" smtClean="0"/>
              <a:t>v</a:t>
            </a:r>
            <a:r>
              <a:rPr lang="da-DK" sz="2000" smtClean="0"/>
              <a:t> = gray</a:t>
            </a:r>
            <a:br>
              <a:rPr lang="da-DK" sz="2000" smtClean="0"/>
            </a:br>
            <a:r>
              <a:rPr lang="da-DK" sz="2000" smtClean="0">
                <a:latin typeface="Symbol" pitchFamily="18" charset="2"/>
              </a:rPr>
              <a:t>Þ</a:t>
            </a:r>
            <a:r>
              <a:rPr lang="da-DK" sz="2000" smtClean="0"/>
              <a:t> (</a:t>
            </a:r>
            <a:r>
              <a:rPr lang="da-DK" sz="2000" i="1" smtClean="0"/>
              <a:t>u</a:t>
            </a:r>
            <a:r>
              <a:rPr lang="da-DK" sz="2000" smtClean="0"/>
              <a:t>,</a:t>
            </a:r>
            <a:r>
              <a:rPr lang="da-DK" sz="2000" i="1" smtClean="0"/>
              <a:t>v</a:t>
            </a:r>
            <a:r>
              <a:rPr lang="da-DK" sz="2000" smtClean="0"/>
              <a:t>) = back edge (cycle, contradiction)</a:t>
            </a:r>
          </a:p>
          <a:p>
            <a:pPr lvl="1" eaLnBrk="1" hangingPunct="1">
              <a:lnSpc>
                <a:spcPct val="90000"/>
              </a:lnSpc>
            </a:pPr>
            <a:r>
              <a:rPr lang="da-DK" sz="2000" i="1" smtClean="0"/>
              <a:t>v</a:t>
            </a:r>
            <a:r>
              <a:rPr lang="da-DK" sz="2000" smtClean="0"/>
              <a:t> = white</a:t>
            </a:r>
            <a:br>
              <a:rPr lang="da-DK" sz="2000" smtClean="0"/>
            </a:br>
            <a:r>
              <a:rPr lang="da-DK" sz="2000" smtClean="0">
                <a:latin typeface="Symbol" pitchFamily="18" charset="2"/>
              </a:rPr>
              <a:t>Þ</a:t>
            </a:r>
            <a:r>
              <a:rPr lang="da-DK" sz="2000" smtClean="0"/>
              <a:t> </a:t>
            </a:r>
            <a:r>
              <a:rPr lang="da-DK" sz="2000" i="1" smtClean="0"/>
              <a:t>v</a:t>
            </a:r>
            <a:r>
              <a:rPr lang="da-DK" sz="2000" smtClean="0"/>
              <a:t> becomes descendant of </a:t>
            </a:r>
            <a:r>
              <a:rPr lang="da-DK" sz="2000" i="1" smtClean="0"/>
              <a:t>u</a:t>
            </a:r>
            <a:r>
              <a:rPr lang="da-DK" sz="2000" smtClean="0"/>
              <a:t/>
            </a:r>
            <a:br>
              <a:rPr lang="da-DK" sz="2000" smtClean="0"/>
            </a:br>
            <a:r>
              <a:rPr lang="da-DK" sz="2000" smtClean="0">
                <a:latin typeface="Symbol" pitchFamily="18" charset="2"/>
              </a:rPr>
              <a:t>Þ</a:t>
            </a:r>
            <a:r>
              <a:rPr lang="da-DK" sz="2000" smtClean="0"/>
              <a:t> </a:t>
            </a:r>
            <a:r>
              <a:rPr lang="da-DK" sz="2000" i="1" smtClean="0"/>
              <a:t>v</a:t>
            </a:r>
            <a:r>
              <a:rPr lang="da-DK" sz="2000" smtClean="0"/>
              <a:t> will be finished before </a:t>
            </a:r>
            <a:r>
              <a:rPr lang="da-DK" sz="2000" i="1" smtClean="0"/>
              <a:t>u</a:t>
            </a:r>
            <a:r>
              <a:rPr lang="da-DK" sz="2000" smtClean="0"/>
              <a:t/>
            </a:r>
            <a:br>
              <a:rPr lang="da-DK" sz="2000" smtClean="0"/>
            </a:br>
            <a:r>
              <a:rPr lang="da-DK" sz="2000" smtClean="0">
                <a:latin typeface="Symbol" pitchFamily="18" charset="2"/>
              </a:rPr>
              <a:t>Þ</a:t>
            </a:r>
            <a:r>
              <a:rPr lang="da-DK" sz="2000" smtClean="0"/>
              <a:t> f[</a:t>
            </a:r>
            <a:r>
              <a:rPr lang="da-DK" sz="2000" i="1" smtClean="0"/>
              <a:t>v</a:t>
            </a:r>
            <a:r>
              <a:rPr lang="da-DK" sz="2000" smtClean="0"/>
              <a:t>] &lt; f[</a:t>
            </a:r>
            <a:r>
              <a:rPr lang="da-DK" sz="2000" i="1" smtClean="0"/>
              <a:t>u</a:t>
            </a:r>
            <a:r>
              <a:rPr lang="da-DK" sz="2000" smtClean="0"/>
              <a:t>]</a:t>
            </a:r>
          </a:p>
          <a:p>
            <a:pPr lvl="1" eaLnBrk="1" hangingPunct="1">
              <a:lnSpc>
                <a:spcPct val="90000"/>
              </a:lnSpc>
            </a:pPr>
            <a:r>
              <a:rPr lang="da-DK" sz="2000" i="1" smtClean="0"/>
              <a:t>v</a:t>
            </a:r>
            <a:r>
              <a:rPr lang="da-DK" sz="2000" smtClean="0"/>
              <a:t> = black</a:t>
            </a:r>
            <a:br>
              <a:rPr lang="da-DK" sz="2000" smtClean="0"/>
            </a:br>
            <a:r>
              <a:rPr lang="da-DK" sz="2000" smtClean="0">
                <a:latin typeface="Symbol" pitchFamily="18" charset="2"/>
              </a:rPr>
              <a:t>Þ</a:t>
            </a:r>
            <a:r>
              <a:rPr lang="da-DK" sz="2000" smtClean="0"/>
              <a:t> </a:t>
            </a:r>
            <a:r>
              <a:rPr lang="da-DK" sz="2000" i="1" smtClean="0"/>
              <a:t>v</a:t>
            </a:r>
            <a:r>
              <a:rPr lang="da-DK" sz="2000" smtClean="0"/>
              <a:t> is already finished</a:t>
            </a:r>
            <a:br>
              <a:rPr lang="da-DK" sz="2000" smtClean="0"/>
            </a:br>
            <a:r>
              <a:rPr lang="da-DK" sz="2000" smtClean="0">
                <a:latin typeface="Symbol" pitchFamily="18" charset="2"/>
              </a:rPr>
              <a:t>Þ</a:t>
            </a:r>
            <a:r>
              <a:rPr lang="da-DK" sz="2000" smtClean="0"/>
              <a:t> f[</a:t>
            </a:r>
            <a:r>
              <a:rPr lang="da-DK" sz="2000" i="1" smtClean="0"/>
              <a:t>v</a:t>
            </a:r>
            <a:r>
              <a:rPr lang="da-DK" sz="2000" smtClean="0"/>
              <a:t>] &lt; f[</a:t>
            </a:r>
            <a:r>
              <a:rPr lang="da-DK" sz="2000" i="1" smtClean="0"/>
              <a:t>u</a:t>
            </a:r>
            <a:r>
              <a:rPr lang="da-DK" sz="2000" smtClean="0"/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da-DK" sz="2800" smtClean="0"/>
              <a:t>The definition of topological sort is satisfied</a:t>
            </a:r>
          </a:p>
          <a:p>
            <a:pPr lvl="1" eaLnBrk="1" hangingPunct="1">
              <a:lnSpc>
                <a:spcPct val="90000"/>
              </a:lnSpc>
            </a:pPr>
            <a:endParaRPr lang="da-DK" sz="2400" smtClean="0"/>
          </a:p>
        </p:txBody>
      </p:sp>
      <p:graphicFrame>
        <p:nvGraphicFramePr>
          <p:cNvPr id="68610" name="Object 4"/>
          <p:cNvGraphicFramePr>
            <a:graphicFrameLocks noChangeAspect="1"/>
          </p:cNvGraphicFramePr>
          <p:nvPr/>
        </p:nvGraphicFramePr>
        <p:xfrm>
          <a:off x="5791200" y="1676400"/>
          <a:ext cx="2819400" cy="379413"/>
        </p:xfrm>
        <a:graphic>
          <a:graphicData uri="http://schemas.openxmlformats.org/presentationml/2006/ole">
            <p:oleObj spid="_x0000_s27650" name="Equation" r:id="rId3" imgW="151128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smtClean="0">
                <a:solidFill>
                  <a:srgbClr val="FF0000"/>
                </a:solidFill>
              </a:rPr>
              <a:t>cycle:</a:t>
            </a:r>
            <a:r>
              <a:rPr lang="da-DK" smtClean="0">
                <a:solidFill>
                  <a:srgbClr val="000000"/>
                </a:solidFill>
              </a:rPr>
              <a:t> </a:t>
            </a:r>
            <a:r>
              <a:rPr lang="da-DK" smtClean="0"/>
              <a:t>simple path, except that the last vertex is the same as the first vertex</a:t>
            </a:r>
          </a:p>
          <a:p>
            <a:pPr eaLnBrk="1" hangingPunct="1"/>
            <a:endParaRPr lang="da-DK" smtClean="0"/>
          </a:p>
          <a:p>
            <a:pPr eaLnBrk="1" hangingPunct="1"/>
            <a:endParaRPr lang="da-DK" smtClean="0"/>
          </a:p>
          <a:p>
            <a:pPr eaLnBrk="1" hangingPunct="1"/>
            <a:r>
              <a:rPr lang="da-DK" smtClean="0">
                <a:solidFill>
                  <a:srgbClr val="FF0000"/>
                </a:solidFill>
              </a:rPr>
              <a:t>connected graph:</a:t>
            </a:r>
            <a:r>
              <a:rPr lang="da-DK" smtClean="0">
                <a:solidFill>
                  <a:srgbClr val="000000"/>
                </a:solidFill>
              </a:rPr>
              <a:t> </a:t>
            </a:r>
            <a:r>
              <a:rPr lang="da-DK" smtClean="0"/>
              <a:t>any two vertices are connected by some path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Graph Terminology (3)</a:t>
            </a:r>
          </a:p>
        </p:txBody>
      </p:sp>
      <p:graphicFrame>
        <p:nvGraphicFramePr>
          <p:cNvPr id="46082" name="Object 4"/>
          <p:cNvGraphicFramePr>
            <a:graphicFrameLocks noChangeAspect="1"/>
          </p:cNvGraphicFramePr>
          <p:nvPr/>
        </p:nvGraphicFramePr>
        <p:xfrm>
          <a:off x="4346575" y="2601913"/>
          <a:ext cx="2901950" cy="1485900"/>
        </p:xfrm>
        <a:graphic>
          <a:graphicData uri="http://schemas.openxmlformats.org/presentationml/2006/ole">
            <p:oleObj spid="_x0000_s5122" name="Photo Editor Photo" r:id="rId3" imgW="4315427" imgH="2209524" progId="MSPhotoEd.3">
              <p:embed/>
            </p:oleObj>
          </a:graphicData>
        </a:graphic>
      </p:graphicFrame>
      <p:graphicFrame>
        <p:nvGraphicFramePr>
          <p:cNvPr id="46083" name="Object 5"/>
          <p:cNvGraphicFramePr>
            <a:graphicFrameLocks noChangeAspect="1"/>
          </p:cNvGraphicFramePr>
          <p:nvPr/>
        </p:nvGraphicFramePr>
        <p:xfrm>
          <a:off x="4346575" y="4911725"/>
          <a:ext cx="3586163" cy="1554163"/>
        </p:xfrm>
        <a:graphic>
          <a:graphicData uri="http://schemas.openxmlformats.org/presentationml/2006/ole">
            <p:oleObj spid="_x0000_s5123" name="Photo Editor Photo" r:id="rId4" imgW="4153480" imgH="1800476" progId="MSPhotoEd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Graph Terminology (4)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smtClean="0">
                <a:solidFill>
                  <a:srgbClr val="FF0000"/>
                </a:solidFill>
              </a:rPr>
              <a:t>subgraph:</a:t>
            </a:r>
            <a:r>
              <a:rPr lang="da-DK" smtClean="0">
                <a:solidFill>
                  <a:srgbClr val="000000"/>
                </a:solidFill>
              </a:rPr>
              <a:t> </a:t>
            </a:r>
            <a:r>
              <a:rPr lang="da-DK" smtClean="0"/>
              <a:t>subset of vertices and edges forming a graph</a:t>
            </a:r>
          </a:p>
          <a:p>
            <a:pPr eaLnBrk="1" hangingPunct="1"/>
            <a:r>
              <a:rPr lang="da-DK" smtClean="0">
                <a:solidFill>
                  <a:srgbClr val="FF0000"/>
                </a:solidFill>
              </a:rPr>
              <a:t>connected component: </a:t>
            </a:r>
            <a:r>
              <a:rPr lang="da-DK" smtClean="0"/>
              <a:t>maximal connected subgraph. E.g., the graph below has 3 connected components</a:t>
            </a:r>
          </a:p>
        </p:txBody>
      </p:sp>
      <p:graphicFrame>
        <p:nvGraphicFramePr>
          <p:cNvPr id="47106" name="Object 4"/>
          <p:cNvGraphicFramePr>
            <a:graphicFrameLocks noChangeAspect="1"/>
          </p:cNvGraphicFramePr>
          <p:nvPr/>
        </p:nvGraphicFramePr>
        <p:xfrm>
          <a:off x="2616200" y="4598988"/>
          <a:ext cx="3962400" cy="1476375"/>
        </p:xfrm>
        <a:graphic>
          <a:graphicData uri="http://schemas.openxmlformats.org/presentationml/2006/ole">
            <p:oleObj spid="_x0000_s6146" name="Photo Editor Photo" r:id="rId3" imgW="3962953" imgH="1476190" progId="MSPhotoEd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Graph Terminology (5)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600200"/>
            <a:ext cx="7772400" cy="1651000"/>
          </a:xfrm>
        </p:spPr>
        <p:txBody>
          <a:bodyPr/>
          <a:lstStyle/>
          <a:p>
            <a:pPr eaLnBrk="1" hangingPunct="1"/>
            <a:r>
              <a:rPr lang="da-DK" smtClean="0">
                <a:solidFill>
                  <a:srgbClr val="FF0000"/>
                </a:solidFill>
              </a:rPr>
              <a:t>(free) tree</a:t>
            </a:r>
            <a:r>
              <a:rPr lang="da-DK" smtClean="0">
                <a:solidFill>
                  <a:srgbClr val="0000FF"/>
                </a:solidFill>
              </a:rPr>
              <a:t> </a:t>
            </a:r>
            <a:r>
              <a:rPr lang="da-DK" smtClean="0"/>
              <a:t>- connected graph without cycles</a:t>
            </a:r>
          </a:p>
          <a:p>
            <a:pPr eaLnBrk="1" hangingPunct="1"/>
            <a:r>
              <a:rPr lang="da-DK" smtClean="0">
                <a:solidFill>
                  <a:srgbClr val="FF0000"/>
                </a:solidFill>
              </a:rPr>
              <a:t>forest </a:t>
            </a:r>
            <a:r>
              <a:rPr lang="da-DK" smtClean="0"/>
              <a:t>- collection of trees</a:t>
            </a:r>
          </a:p>
        </p:txBody>
      </p:sp>
      <p:graphicFrame>
        <p:nvGraphicFramePr>
          <p:cNvPr id="48130" name="Object 4"/>
          <p:cNvGraphicFramePr>
            <a:graphicFrameLocks noChangeAspect="1"/>
          </p:cNvGraphicFramePr>
          <p:nvPr/>
        </p:nvGraphicFramePr>
        <p:xfrm>
          <a:off x="2430463" y="3105150"/>
          <a:ext cx="4456112" cy="3481388"/>
        </p:xfrm>
        <a:graphic>
          <a:graphicData uri="http://schemas.openxmlformats.org/presentationml/2006/ole">
            <p:oleObj spid="_x0000_s7170" name="Photo Editor Photo" r:id="rId3" imgW="4390476" imgH="4048690" progId="MSPhotoEd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Data Structures for Graphs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can we represent a graph?</a:t>
            </a:r>
          </a:p>
          <a:p>
            <a:pPr lvl="1" eaLnBrk="1" hangingPunct="1"/>
            <a:r>
              <a:rPr lang="en-US" smtClean="0"/>
              <a:t>To start with, we can store the vertices and the edges in</a:t>
            </a:r>
            <a:r>
              <a:rPr lang="da-DK" smtClean="0"/>
              <a:t> </a:t>
            </a:r>
            <a:r>
              <a:rPr lang="en-US" smtClean="0"/>
              <a:t>two containers, and we store with each edge object</a:t>
            </a:r>
            <a:r>
              <a:rPr lang="da-DK" smtClean="0"/>
              <a:t> </a:t>
            </a:r>
            <a:r>
              <a:rPr lang="en-US" smtClean="0"/>
              <a:t>references to its start and end vertices</a:t>
            </a:r>
          </a:p>
        </p:txBody>
      </p:sp>
      <p:graphicFrame>
        <p:nvGraphicFramePr>
          <p:cNvPr id="49154" name="Object 4"/>
          <p:cNvGraphicFramePr>
            <a:graphicFrameLocks noChangeAspect="1"/>
          </p:cNvGraphicFramePr>
          <p:nvPr/>
        </p:nvGraphicFramePr>
        <p:xfrm>
          <a:off x="3614738" y="3968750"/>
          <a:ext cx="4051300" cy="2511425"/>
        </p:xfrm>
        <a:graphic>
          <a:graphicData uri="http://schemas.openxmlformats.org/presentationml/2006/ole">
            <p:oleObj spid="_x0000_s8194" name="Photo Editor Photo" r:id="rId3" imgW="3971429" imgH="2657846" progId="MSPhotoEd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Edge List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1430338"/>
            <a:ext cx="7772400" cy="2454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b="1" smtClean="0"/>
              <a:t>edge list</a:t>
            </a:r>
            <a:r>
              <a:rPr lang="en-US" smtClean="0">
                <a:latin typeface="Arial" pitchFamily="34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Easy to implement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Finding the edges incident on a given vertex is</a:t>
            </a:r>
            <a:r>
              <a:rPr lang="da-DK" smtClean="0"/>
              <a:t> </a:t>
            </a:r>
            <a:r>
              <a:rPr lang="en-US" smtClean="0"/>
              <a:t>inefficient since it requires examining the entire</a:t>
            </a:r>
            <a:r>
              <a:rPr lang="da-DK" smtClean="0"/>
              <a:t> </a:t>
            </a:r>
            <a:r>
              <a:rPr lang="en-US" smtClean="0"/>
              <a:t>edge sequence</a:t>
            </a:r>
          </a:p>
        </p:txBody>
      </p:sp>
      <p:graphicFrame>
        <p:nvGraphicFramePr>
          <p:cNvPr id="50178" name="Object 4"/>
          <p:cNvGraphicFramePr>
            <a:graphicFrameLocks noChangeAspect="1"/>
          </p:cNvGraphicFramePr>
          <p:nvPr/>
        </p:nvGraphicFramePr>
        <p:xfrm>
          <a:off x="2209800" y="3705225"/>
          <a:ext cx="5181600" cy="3044825"/>
        </p:xfrm>
        <a:graphic>
          <a:graphicData uri="http://schemas.openxmlformats.org/presentationml/2006/ole">
            <p:oleObj spid="_x0000_s9218" name="Photo Editor Photo" r:id="rId3" imgW="6257143" imgH="4420217" progId="MSPhotoEd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2283</Words>
  <Application>Microsoft Office PowerPoint</Application>
  <PresentationFormat>On-screen Show (4:3)</PresentationFormat>
  <Paragraphs>615</Paragraphs>
  <Slides>47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Office Theme</vt:lpstr>
      <vt:lpstr>Microsoft Photo Editor 3.0 Photo</vt:lpstr>
      <vt:lpstr>MathType 4.0 Equation</vt:lpstr>
      <vt:lpstr>Graphs – Definition</vt:lpstr>
      <vt:lpstr>Applications</vt:lpstr>
      <vt:lpstr>Graph Terminology</vt:lpstr>
      <vt:lpstr>Graph Terminology (2)</vt:lpstr>
      <vt:lpstr>Graph Terminology (3)</vt:lpstr>
      <vt:lpstr>Graph Terminology (4)</vt:lpstr>
      <vt:lpstr>Graph Terminology (5)</vt:lpstr>
      <vt:lpstr>Data Structures for Graphs</vt:lpstr>
      <vt:lpstr>Edge List</vt:lpstr>
      <vt:lpstr>Adjacency List</vt:lpstr>
      <vt:lpstr>Adjacency Matrix</vt:lpstr>
      <vt:lpstr>Graph Searching Algorithms</vt:lpstr>
      <vt:lpstr>Breadth First Search</vt:lpstr>
      <vt:lpstr>Breadth-First Search (2)</vt:lpstr>
      <vt:lpstr>BFS Example</vt:lpstr>
      <vt:lpstr>BFS Example</vt:lpstr>
      <vt:lpstr>BFS Example: Result</vt:lpstr>
      <vt:lpstr>BFS Algorithm</vt:lpstr>
      <vt:lpstr>BFS Running Time</vt:lpstr>
      <vt:lpstr>BFS Properties</vt:lpstr>
      <vt:lpstr>Breadth First Tree</vt:lpstr>
      <vt:lpstr>Depth-First Search</vt:lpstr>
      <vt:lpstr>Depth-First Search (2)</vt:lpstr>
      <vt:lpstr>DFS Algorithm </vt:lpstr>
      <vt:lpstr>DFS Algorithm (2)</vt:lpstr>
      <vt:lpstr>DFS Example</vt:lpstr>
      <vt:lpstr>DFS Example (2)</vt:lpstr>
      <vt:lpstr>DFS Example (3)</vt:lpstr>
      <vt:lpstr>Slide 29</vt:lpstr>
      <vt:lpstr>Slide 30</vt:lpstr>
      <vt:lpstr>Slide 31</vt:lpstr>
      <vt:lpstr>Slide 32</vt:lpstr>
      <vt:lpstr>DFS Algorithm (3) </vt:lpstr>
      <vt:lpstr>Predecessor Subgraph</vt:lpstr>
      <vt:lpstr>DFS Timestamping</vt:lpstr>
      <vt:lpstr>DFS Timestamping</vt:lpstr>
      <vt:lpstr>DFS Parenthesis Theorem</vt:lpstr>
      <vt:lpstr>DFS Parenthesis Theorem (2)</vt:lpstr>
      <vt:lpstr>DFS Edge Classification</vt:lpstr>
      <vt:lpstr>DFS Edge Classification (2)</vt:lpstr>
      <vt:lpstr>DFS Edge Classification (3)</vt:lpstr>
      <vt:lpstr>Directed Acyclic Graphs</vt:lpstr>
      <vt:lpstr>DAG Theorem</vt:lpstr>
      <vt:lpstr>Topological Sort Example</vt:lpstr>
      <vt:lpstr>Topological Sort</vt:lpstr>
      <vt:lpstr>Topological Sort</vt:lpstr>
      <vt:lpstr>Topological Sort Correctness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 – Definition</dc:title>
  <dc:creator>naveen</dc:creator>
  <cp:lastModifiedBy>naveen garg</cp:lastModifiedBy>
  <cp:revision>1</cp:revision>
  <dcterms:created xsi:type="dcterms:W3CDTF">2006-08-16T00:00:00Z</dcterms:created>
  <dcterms:modified xsi:type="dcterms:W3CDTF">2011-04-29T15:08:24Z</dcterms:modified>
</cp:coreProperties>
</file>