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media/image2.jpeg" ContentType="image/jpeg"/>
  <Override PartName="/ppt/media/image3.jpeg" ContentType="image/jpeg"/>
  <Override PartName="/ppt/notesSlides/notesSlide4.xml" ContentType="application/vnd.openxmlformats-officedocument.presentationml.notesSlide+xml"/>
  <Override PartName="/ppt/media/image4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DS School of Entrepreneurship, IIT Bombay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"/>
          <p:cNvSpPr txBox="1"/>
          <p:nvPr/>
        </p:nvSpPr>
        <p:spPr>
          <a:xfrm>
            <a:off x="93047" y="6505599"/>
            <a:ext cx="109567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ENT 603 | I2E</a:t>
            </a:r>
          </a:p>
        </p:txBody>
      </p:sp>
      <p:sp>
        <p:nvSpPr>
          <p:cNvPr id="23" name="TextBox 3"/>
          <p:cNvSpPr txBox="1"/>
          <p:nvPr/>
        </p:nvSpPr>
        <p:spPr>
          <a:xfrm>
            <a:off x="10939855" y="6453335"/>
            <a:ext cx="1036029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Check IT Out</a:t>
            </a:r>
          </a:p>
        </p:txBody>
      </p:sp>
      <p:pic>
        <p:nvPicPr>
          <p:cNvPr id="24" name="Google Shape;12;p4" descr="Google Shape;12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77"/>
            <a:ext cx="12192000" cy="692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Google Shape;13;p4" descr="Google Shape;13;p4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6"/>
          <p:cNvGrpSpPr/>
          <p:nvPr/>
        </p:nvGrpSpPr>
        <p:grpSpPr>
          <a:xfrm>
            <a:off x="370038" y="656302"/>
            <a:ext cx="1308381" cy="80613"/>
            <a:chOff x="0" y="0"/>
            <a:chExt cx="1308380" cy="80611"/>
          </a:xfrm>
        </p:grpSpPr>
        <p:sp>
          <p:nvSpPr>
            <p:cNvPr id="33" name="Rectangle 7"/>
            <p:cNvSpPr/>
            <p:nvPr/>
          </p:nvSpPr>
          <p:spPr>
            <a:xfrm flipH="1" rot="10800000">
              <a:off x="-1" y="57150"/>
              <a:ext cx="1308382" cy="23461"/>
            </a:xfrm>
            <a:prstGeom prst="rect">
              <a:avLst/>
            </a:prstGeom>
            <a:solidFill>
              <a:srgbClr val="0D495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" name="Rectangle 8"/>
            <p:cNvSpPr/>
            <p:nvPr/>
          </p:nvSpPr>
          <p:spPr>
            <a:xfrm flipH="1" rot="10800000">
              <a:off x="-1" y="0"/>
              <a:ext cx="1081306" cy="23462"/>
            </a:xfrm>
            <a:prstGeom prst="rect">
              <a:avLst/>
            </a:prstGeom>
            <a:solidFill>
              <a:srgbClr val="0D495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8" name="Group 9"/>
          <p:cNvGrpSpPr/>
          <p:nvPr/>
        </p:nvGrpSpPr>
        <p:grpSpPr>
          <a:xfrm>
            <a:off x="352867" y="6505901"/>
            <a:ext cx="11608773" cy="313120"/>
            <a:chOff x="0" y="0"/>
            <a:chExt cx="11608771" cy="313119"/>
          </a:xfrm>
        </p:grpSpPr>
        <p:sp>
          <p:nvSpPr>
            <p:cNvPr id="36" name="Rectangle 10"/>
            <p:cNvSpPr/>
            <p:nvPr/>
          </p:nvSpPr>
          <p:spPr>
            <a:xfrm flipH="1" rot="16200000">
              <a:off x="-135516" y="135966"/>
              <a:ext cx="312669" cy="41636"/>
            </a:xfrm>
            <a:prstGeom prst="rect">
              <a:avLst/>
            </a:prstGeom>
            <a:solidFill>
              <a:srgbClr val="0290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" name="Rectangle 11"/>
            <p:cNvSpPr/>
            <p:nvPr/>
          </p:nvSpPr>
          <p:spPr>
            <a:xfrm flipH="1" rot="16200000">
              <a:off x="11431620" y="135515"/>
              <a:ext cx="312669" cy="41636"/>
            </a:xfrm>
            <a:prstGeom prst="rect">
              <a:avLst/>
            </a:prstGeom>
            <a:solidFill>
              <a:srgbClr val="0290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9" name="Title Text"/>
          <p:cNvSpPr txBox="1"/>
          <p:nvPr>
            <p:ph type="title"/>
          </p:nvPr>
        </p:nvSpPr>
        <p:spPr>
          <a:xfrm>
            <a:off x="838200" y="123825"/>
            <a:ext cx="10515600" cy="60581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xfrm>
            <a:off x="838200" y="770603"/>
            <a:ext cx="10515600" cy="56555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651644" y="6533785"/>
            <a:ext cx="273657" cy="2642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 txBox="1"/>
          <p:nvPr/>
        </p:nvSpPr>
        <p:spPr>
          <a:xfrm>
            <a:off x="93047" y="6505599"/>
            <a:ext cx="1095669" cy="28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ENT 603 | I2E</a:t>
            </a:r>
          </a:p>
        </p:txBody>
      </p:sp>
      <p:sp>
        <p:nvSpPr>
          <p:cNvPr id="49" name="TextBox 3"/>
          <p:cNvSpPr txBox="1"/>
          <p:nvPr/>
        </p:nvSpPr>
        <p:spPr>
          <a:xfrm>
            <a:off x="10939854" y="6453336"/>
            <a:ext cx="1036027" cy="28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Check IT Out</a:t>
            </a:r>
          </a:p>
        </p:txBody>
      </p:sp>
      <p:pic>
        <p:nvPicPr>
          <p:cNvPr id="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77"/>
            <a:ext cx="12192000" cy="692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6" y="71045"/>
            <a:ext cx="288034" cy="55806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478978" y="6232198"/>
            <a:ext cx="258623" cy="2483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47" y="6505599"/>
            <a:ext cx="109567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ENT 603 | I2E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39855" y="6453335"/>
            <a:ext cx="1036029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Check IT Out</a:t>
            </a: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77"/>
            <a:ext cx="12192000" cy="692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jpe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9;p1" descr="Google Shape;19;p1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Google Shape;21;p1"/>
          <p:cNvSpPr txBox="1"/>
          <p:nvPr/>
        </p:nvSpPr>
        <p:spPr>
          <a:xfrm>
            <a:off x="2633043" y="3257063"/>
            <a:ext cx="6925914" cy="134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342000" indent="-342000" algn="ctr">
              <a:lnSpc>
                <a:spcPct val="120000"/>
              </a:lnSpc>
              <a:defRPr sz="2800">
                <a:solidFill>
                  <a:srgbClr val="C55A11"/>
                </a:solidFill>
              </a:defRPr>
            </a:pPr>
          </a:p>
          <a:p>
            <a:pPr marL="342000" indent="-342000" algn="ctr">
              <a:lnSpc>
                <a:spcPct val="120000"/>
              </a:lnSpc>
              <a:defRPr i="1" sz="2800">
                <a:solidFill>
                  <a:schemeClr val="accent2"/>
                </a:solidFill>
              </a:defRPr>
            </a:pPr>
            <a:r>
              <a:t>Say GoodBye to Qs</a:t>
            </a:r>
            <a:endParaRPr>
              <a:solidFill>
                <a:srgbClr val="C55A11"/>
              </a:solidFill>
            </a:endParaRPr>
          </a:p>
          <a:p>
            <a:pPr marL="342000" indent="-342000" algn="ctr">
              <a:lnSpc>
                <a:spcPct val="120000"/>
              </a:lnSpc>
              <a:defRPr sz="2000"/>
            </a:pPr>
            <a:r>
              <a:t>1</a:t>
            </a:r>
            <a:r>
              <a:rPr baseline="30000"/>
              <a:t>st</a:t>
            </a:r>
            <a:r>
              <a:t> Nov, 2021</a:t>
            </a:r>
          </a:p>
        </p:txBody>
      </p:sp>
      <p:pic>
        <p:nvPicPr>
          <p:cNvPr id="63" name="Screenshot 2021-11-01 at 11.25.38 AM.png" descr="Screenshot 2021-11-01 at 11.25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8504" y="1722364"/>
            <a:ext cx="4554992" cy="204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8"/>
          <p:cNvSpPr txBox="1"/>
          <p:nvPr/>
        </p:nvSpPr>
        <p:spPr>
          <a:xfrm>
            <a:off x="525095" y="2276872"/>
            <a:ext cx="2356834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Atul Verma</a:t>
            </a:r>
          </a:p>
          <a:p>
            <a:pPr algn="ctr">
              <a:lnSpc>
                <a:spcPct val="120000"/>
              </a:lnSpc>
              <a:defRPr sz="1600"/>
            </a:pPr>
            <a:r>
              <a:t>Position/Role in team</a:t>
            </a:r>
          </a:p>
          <a:p>
            <a:pPr algn="ctr">
              <a:lnSpc>
                <a:spcPct val="120000"/>
              </a:lnSpc>
              <a:defRPr sz="1600"/>
            </a:pPr>
            <a:r>
              <a:t>Degree/Yr and any other achievements in short</a:t>
            </a:r>
          </a:p>
        </p:txBody>
      </p:sp>
      <p:sp>
        <p:nvSpPr>
          <p:cNvPr id="138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Team</a:t>
            </a:r>
          </a:p>
        </p:txBody>
      </p:sp>
      <p:pic>
        <p:nvPicPr>
          <p:cNvPr id="1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Rectangle 1"/>
          <p:cNvGrpSpPr/>
          <p:nvPr/>
        </p:nvGrpSpPr>
        <p:grpSpPr>
          <a:xfrm>
            <a:off x="1055440" y="908720"/>
            <a:ext cx="1296145" cy="1368152"/>
            <a:chOff x="0" y="0"/>
            <a:chExt cx="1296144" cy="1368151"/>
          </a:xfrm>
        </p:grpSpPr>
        <p:sp>
          <p:nvSpPr>
            <p:cNvPr id="140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Member Picture</a:t>
              </a:r>
            </a:p>
          </p:txBody>
        </p:sp>
      </p:grpSp>
      <p:sp>
        <p:nvSpPr>
          <p:cNvPr id="143" name="TextBox 5"/>
          <p:cNvSpPr txBox="1"/>
          <p:nvPr/>
        </p:nvSpPr>
        <p:spPr>
          <a:xfrm>
            <a:off x="3333408" y="2276872"/>
            <a:ext cx="2356833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Ayushman Choudhary</a:t>
            </a:r>
          </a:p>
          <a:p>
            <a:pPr algn="ctr">
              <a:lnSpc>
                <a:spcPct val="120000"/>
              </a:lnSpc>
              <a:defRPr sz="1600"/>
            </a:pPr>
            <a:r>
              <a:t>Position/Role in team</a:t>
            </a:r>
          </a:p>
          <a:p>
            <a:pPr algn="ctr">
              <a:lnSpc>
                <a:spcPct val="120000"/>
              </a:lnSpc>
              <a:defRPr sz="1600"/>
            </a:pPr>
            <a:r>
              <a:t>Degree/Yr and any other achievements in short</a:t>
            </a:r>
          </a:p>
        </p:txBody>
      </p:sp>
      <p:grpSp>
        <p:nvGrpSpPr>
          <p:cNvPr id="146" name="Rectangle 6"/>
          <p:cNvGrpSpPr/>
          <p:nvPr/>
        </p:nvGrpSpPr>
        <p:grpSpPr>
          <a:xfrm>
            <a:off x="3863752" y="908720"/>
            <a:ext cx="1296145" cy="1368152"/>
            <a:chOff x="0" y="0"/>
            <a:chExt cx="1296144" cy="1368151"/>
          </a:xfrm>
        </p:grpSpPr>
        <p:sp>
          <p:nvSpPr>
            <p:cNvPr id="144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Member Picture</a:t>
              </a:r>
            </a:p>
          </p:txBody>
        </p:sp>
      </p:grpSp>
      <p:sp>
        <p:nvSpPr>
          <p:cNvPr id="147" name="TextBox 7"/>
          <p:cNvSpPr txBox="1"/>
          <p:nvPr/>
        </p:nvSpPr>
        <p:spPr>
          <a:xfrm>
            <a:off x="6357743" y="2276872"/>
            <a:ext cx="2356834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P Balasubramanian</a:t>
            </a:r>
          </a:p>
          <a:p>
            <a:pPr algn="ctr">
              <a:lnSpc>
                <a:spcPct val="120000"/>
              </a:lnSpc>
              <a:defRPr sz="1600"/>
            </a:pPr>
            <a:r>
              <a:t>200050103</a:t>
            </a:r>
          </a:p>
          <a:p>
            <a:pPr algn="ctr">
              <a:lnSpc>
                <a:spcPct val="120000"/>
              </a:lnSpc>
              <a:defRPr sz="1600"/>
            </a:pPr>
            <a:r>
              <a:t>2nd year BTech. CSE</a:t>
            </a:r>
          </a:p>
          <a:p>
            <a:pPr algn="ctr">
              <a:lnSpc>
                <a:spcPct val="120000"/>
              </a:lnSpc>
              <a:defRPr sz="1600"/>
            </a:pPr>
            <a:r>
              <a:t>achievements in short</a:t>
            </a:r>
          </a:p>
        </p:txBody>
      </p:sp>
      <p:grpSp>
        <p:nvGrpSpPr>
          <p:cNvPr id="150" name="Rectangle 8"/>
          <p:cNvGrpSpPr/>
          <p:nvPr/>
        </p:nvGrpSpPr>
        <p:grpSpPr>
          <a:xfrm>
            <a:off x="6888088" y="908720"/>
            <a:ext cx="1296145" cy="1368152"/>
            <a:chOff x="0" y="0"/>
            <a:chExt cx="1296144" cy="1368151"/>
          </a:xfrm>
        </p:grpSpPr>
        <p:sp>
          <p:nvSpPr>
            <p:cNvPr id="148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Member Picture</a:t>
              </a:r>
            </a:p>
          </p:txBody>
        </p:sp>
      </p:grpSp>
      <p:sp>
        <p:nvSpPr>
          <p:cNvPr id="151" name="TextBox 9"/>
          <p:cNvSpPr txBox="1"/>
          <p:nvPr/>
        </p:nvSpPr>
        <p:spPr>
          <a:xfrm>
            <a:off x="9238064" y="2276872"/>
            <a:ext cx="2356833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Mugdha Bajpayee</a:t>
            </a:r>
          </a:p>
          <a:p>
            <a:pPr algn="ctr">
              <a:lnSpc>
                <a:spcPct val="120000"/>
              </a:lnSpc>
              <a:defRPr sz="1600"/>
            </a:pPr>
            <a:r>
              <a:t>Position/Role in team</a:t>
            </a:r>
          </a:p>
          <a:p>
            <a:pPr algn="ctr">
              <a:lnSpc>
                <a:spcPct val="120000"/>
              </a:lnSpc>
              <a:defRPr sz="1600"/>
            </a:pPr>
            <a:r>
              <a:t>Degree/Yr and any other achievements in short</a:t>
            </a:r>
          </a:p>
        </p:txBody>
      </p:sp>
      <p:grpSp>
        <p:nvGrpSpPr>
          <p:cNvPr id="154" name="Rectangle 11"/>
          <p:cNvGrpSpPr/>
          <p:nvPr/>
        </p:nvGrpSpPr>
        <p:grpSpPr>
          <a:xfrm>
            <a:off x="9768407" y="908720"/>
            <a:ext cx="1296145" cy="1368152"/>
            <a:chOff x="0" y="0"/>
            <a:chExt cx="1296144" cy="1368151"/>
          </a:xfrm>
        </p:grpSpPr>
        <p:sp>
          <p:nvSpPr>
            <p:cNvPr id="152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Member Picture</a:t>
              </a:r>
            </a:p>
          </p:txBody>
        </p:sp>
      </p:grpSp>
      <p:sp>
        <p:nvSpPr>
          <p:cNvPr id="155" name="TextBox 12"/>
          <p:cNvSpPr txBox="1"/>
          <p:nvPr/>
        </p:nvSpPr>
        <p:spPr>
          <a:xfrm>
            <a:off x="525095" y="5123284"/>
            <a:ext cx="2356834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Rangarajan R Iyengar</a:t>
            </a:r>
          </a:p>
          <a:p>
            <a:pPr algn="ctr">
              <a:lnSpc>
                <a:spcPct val="120000"/>
              </a:lnSpc>
              <a:defRPr sz="1600"/>
            </a:pPr>
            <a:r>
              <a:t>214278002</a:t>
            </a:r>
          </a:p>
          <a:p>
            <a:pPr algn="ctr">
              <a:lnSpc>
                <a:spcPct val="120000"/>
              </a:lnSpc>
              <a:defRPr sz="1600"/>
            </a:pPr>
            <a:r>
              <a:t>PhD – SJMSOM (IIT-B)</a:t>
            </a:r>
          </a:p>
          <a:p>
            <a:pPr algn="ctr">
              <a:lnSpc>
                <a:spcPct val="120000"/>
              </a:lnSpc>
              <a:defRPr sz="1600"/>
            </a:pPr>
            <a:r>
              <a:t>Management and Finance</a:t>
            </a:r>
          </a:p>
        </p:txBody>
      </p:sp>
      <p:grpSp>
        <p:nvGrpSpPr>
          <p:cNvPr id="158" name="Rectangle 13"/>
          <p:cNvGrpSpPr/>
          <p:nvPr/>
        </p:nvGrpSpPr>
        <p:grpSpPr>
          <a:xfrm>
            <a:off x="1055440" y="3717032"/>
            <a:ext cx="1296145" cy="1368152"/>
            <a:chOff x="0" y="0"/>
            <a:chExt cx="1296144" cy="1368151"/>
          </a:xfrm>
        </p:grpSpPr>
        <p:sp>
          <p:nvSpPr>
            <p:cNvPr id="156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Member Picture</a:t>
              </a:r>
            </a:p>
          </p:txBody>
        </p:sp>
      </p:grpSp>
      <p:sp>
        <p:nvSpPr>
          <p:cNvPr id="159" name="TextBox 14"/>
          <p:cNvSpPr txBox="1"/>
          <p:nvPr/>
        </p:nvSpPr>
        <p:spPr>
          <a:xfrm>
            <a:off x="3333408" y="5123284"/>
            <a:ext cx="2356833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Vidit Goel</a:t>
            </a:r>
          </a:p>
          <a:p>
            <a:pPr algn="ctr">
              <a:lnSpc>
                <a:spcPct val="120000"/>
              </a:lnSpc>
              <a:defRPr sz="1600"/>
            </a:pPr>
            <a:r>
              <a:t>Position/Role in team</a:t>
            </a:r>
          </a:p>
          <a:p>
            <a:pPr algn="ctr">
              <a:lnSpc>
                <a:spcPct val="120000"/>
              </a:lnSpc>
              <a:defRPr sz="1600"/>
            </a:pPr>
            <a:r>
              <a:t>Degree/Yr and any other achievements in short</a:t>
            </a:r>
          </a:p>
        </p:txBody>
      </p:sp>
      <p:grpSp>
        <p:nvGrpSpPr>
          <p:cNvPr id="162" name="Rectangle 15"/>
          <p:cNvGrpSpPr/>
          <p:nvPr/>
        </p:nvGrpSpPr>
        <p:grpSpPr>
          <a:xfrm>
            <a:off x="3863752" y="3717032"/>
            <a:ext cx="1296145" cy="1368152"/>
            <a:chOff x="0" y="0"/>
            <a:chExt cx="1296144" cy="1368151"/>
          </a:xfrm>
        </p:grpSpPr>
        <p:sp>
          <p:nvSpPr>
            <p:cNvPr id="160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Member Picture</a:t>
              </a:r>
            </a:p>
          </p:txBody>
        </p:sp>
      </p:grpSp>
      <p:sp>
        <p:nvSpPr>
          <p:cNvPr id="163" name="TextBox 16"/>
          <p:cNvSpPr txBox="1"/>
          <p:nvPr/>
        </p:nvSpPr>
        <p:spPr>
          <a:xfrm>
            <a:off x="6357743" y="5135984"/>
            <a:ext cx="2356834" cy="11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Vishruth N</a:t>
            </a:r>
          </a:p>
          <a:p>
            <a:pPr algn="ctr">
              <a:lnSpc>
                <a:spcPct val="120000"/>
              </a:lnSpc>
              <a:defRPr sz="1600"/>
            </a:pPr>
            <a:r>
              <a:t>Position/Role in team</a:t>
            </a:r>
          </a:p>
          <a:p>
            <a:pPr algn="ctr">
              <a:lnSpc>
                <a:spcPct val="120000"/>
              </a:lnSpc>
              <a:defRPr sz="1600"/>
            </a:pPr>
            <a:r>
              <a:t>Degree/Yr and any other achievements in short</a:t>
            </a:r>
          </a:p>
        </p:txBody>
      </p:sp>
      <p:grpSp>
        <p:nvGrpSpPr>
          <p:cNvPr id="166" name="Rectangle 17"/>
          <p:cNvGrpSpPr/>
          <p:nvPr/>
        </p:nvGrpSpPr>
        <p:grpSpPr>
          <a:xfrm>
            <a:off x="6888088" y="3717032"/>
            <a:ext cx="1296145" cy="1368152"/>
            <a:chOff x="0" y="0"/>
            <a:chExt cx="1296144" cy="1368151"/>
          </a:xfrm>
        </p:grpSpPr>
        <p:sp>
          <p:nvSpPr>
            <p:cNvPr id="164" name="Rectangle"/>
            <p:cNvSpPr/>
            <p:nvPr/>
          </p:nvSpPr>
          <p:spPr>
            <a:xfrm>
              <a:off x="-1" y="0"/>
              <a:ext cx="1296146" cy="1368152"/>
            </a:xfrm>
            <a:prstGeom prst="rect">
              <a:avLst/>
            </a:prstGeom>
            <a:solidFill>
              <a:srgbClr val="80808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Member Picture"/>
            <p:cNvSpPr txBox="1"/>
            <p:nvPr/>
          </p:nvSpPr>
          <p:spPr>
            <a:xfrm>
              <a:off x="52069" y="429376"/>
              <a:ext cx="1192006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Member Picture</a:t>
              </a:r>
            </a:p>
          </p:txBody>
        </p:sp>
      </p:grpSp>
      <p:sp>
        <p:nvSpPr>
          <p:cNvPr id="167" name="TextBox 18"/>
          <p:cNvSpPr txBox="1"/>
          <p:nvPr/>
        </p:nvSpPr>
        <p:spPr>
          <a:xfrm>
            <a:off x="9238064" y="5085184"/>
            <a:ext cx="2356833" cy="89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sz="1600"/>
            </a:pPr>
            <a:r>
              <a:t>Mrs.Kanchan Dwivedi</a:t>
            </a:r>
          </a:p>
          <a:p>
            <a:pPr algn="ctr">
              <a:lnSpc>
                <a:spcPct val="120000"/>
              </a:lnSpc>
              <a:defRPr sz="1600"/>
            </a:pPr>
            <a:r>
              <a:t>Mentor</a:t>
            </a:r>
          </a:p>
          <a:p>
            <a:pPr algn="ctr">
              <a:lnSpc>
                <a:spcPct val="120000"/>
              </a:lnSpc>
              <a:defRPr sz="1600"/>
            </a:pPr>
            <a:r>
              <a:t>Founder, LoanGini</a:t>
            </a:r>
          </a:p>
        </p:txBody>
      </p:sp>
      <p:grpSp>
        <p:nvGrpSpPr>
          <p:cNvPr id="170" name="Rectangle 19"/>
          <p:cNvGrpSpPr/>
          <p:nvPr/>
        </p:nvGrpSpPr>
        <p:grpSpPr>
          <a:xfrm>
            <a:off x="9679404" y="3698429"/>
            <a:ext cx="1474152" cy="1405358"/>
            <a:chOff x="0" y="0"/>
            <a:chExt cx="1474151" cy="1405357"/>
          </a:xfrm>
        </p:grpSpPr>
        <p:sp>
          <p:nvSpPr>
            <p:cNvPr id="168" name="Rectangle"/>
            <p:cNvSpPr/>
            <p:nvPr/>
          </p:nvSpPr>
          <p:spPr>
            <a:xfrm>
              <a:off x="89003" y="18602"/>
              <a:ext cx="1296145" cy="136815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69" name="1534407467717.jpeg" descr="1534407467717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74152" cy="14053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1" name="WhatsApp Image 2021-11-01 at 04.30.00.jpeg" descr="WhatsApp Image 2021-11-01 at 04.30.00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6436" y="3468719"/>
            <a:ext cx="1474152" cy="1615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8"/>
          <p:cNvSpPr txBox="1"/>
          <p:nvPr/>
        </p:nvSpPr>
        <p:spPr>
          <a:xfrm>
            <a:off x="7272902" y="2574655"/>
            <a:ext cx="4849402" cy="2186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000" indent="-342000">
              <a:lnSpc>
                <a:spcPct val="120000"/>
              </a:lnSpc>
              <a:defRPr sz="2400">
                <a:solidFill>
                  <a:srgbClr val="C55A11"/>
                </a:solidFill>
              </a:defRPr>
            </a:pP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Long queues at the checkout</a:t>
            </a:r>
          </a:p>
          <a:p>
            <a:pPr>
              <a:lnSpc>
                <a:spcPct val="120000"/>
              </a:lnSpc>
              <a:defRPr sz="2000"/>
            </a:pP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Slow manual billing</a:t>
            </a:r>
          </a:p>
          <a:p>
            <a:pPr>
              <a:lnSpc>
                <a:spcPct val="120000"/>
              </a:lnSpc>
              <a:defRPr sz="2000"/>
            </a:pP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Wasted manpower</a:t>
            </a:r>
          </a:p>
        </p:txBody>
      </p:sp>
      <p:sp>
        <p:nvSpPr>
          <p:cNvPr id="68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q.jpeg" descr="q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702" y="1661459"/>
            <a:ext cx="7032387" cy="3692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8"/>
          <p:cNvSpPr txBox="1"/>
          <p:nvPr/>
        </p:nvSpPr>
        <p:spPr>
          <a:xfrm>
            <a:off x="431930" y="726173"/>
            <a:ext cx="6461290" cy="5745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000" indent="-342000">
              <a:lnSpc>
                <a:spcPct val="120000"/>
              </a:lnSpc>
              <a:defRPr sz="2100">
                <a:solidFill>
                  <a:srgbClr val="C55A11"/>
                </a:solidFill>
              </a:defRPr>
            </a:pP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>
                <a:solidFill>
                  <a:srgbClr val="FF2600"/>
                </a:solidFill>
              </a:rPr>
              <a:t>The Checkout System</a:t>
            </a:r>
            <a:r>
              <a:t>: A full-sized bay-cabin installed at the exit of the store, equipped with AI Based object identification and billing system to boost the speed of checkout process.</a:t>
            </a:r>
            <a:endParaRPr sz="200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>
                <a:solidFill>
                  <a:srgbClr val="FF2600"/>
                </a:solidFill>
              </a:rPr>
              <a:t>Analytics</a:t>
            </a:r>
            <a:r>
              <a:t>: Robust data analytics provided to the store management regarding the purchase patterns and consumer behaviour to optimise the inventory to its peak</a:t>
            </a:r>
            <a:endParaRPr sz="2000"/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100"/>
            </a:pPr>
            <a:r>
              <a:rPr>
                <a:solidFill>
                  <a:srgbClr val="FF2600"/>
                </a:solidFill>
              </a:rPr>
              <a:t>Mobile App</a:t>
            </a:r>
            <a:r>
              <a:t>: An all-in-one mobile app for the customers to verify their purchase and make payments on-the-go</a:t>
            </a:r>
          </a:p>
        </p:txBody>
      </p:sp>
      <p:sp>
        <p:nvSpPr>
          <p:cNvPr id="75" name="TextBox 3"/>
          <p:cNvSpPr txBox="1"/>
          <p:nvPr/>
        </p:nvSpPr>
        <p:spPr>
          <a:xfrm>
            <a:off x="255115" y="23184"/>
            <a:ext cx="11699817" cy="549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The Solution</a:t>
            </a:r>
          </a:p>
        </p:txBody>
      </p:sp>
      <p:pic>
        <p:nvPicPr>
          <p:cNvPr id="7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6" y="71045"/>
            <a:ext cx="288034" cy="558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Auto-Security-Gate-Sterilizing-Disinfection-Cabin.jpeg" descr="Auto-Security-Gate-Sterilizing-Disinfection-Cabin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60217" y="861887"/>
            <a:ext cx="2824501" cy="5778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27-inch-monitor-2048px-1572.jpeg" descr="27-inch-monitor-2048px-157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8261590" y="2554388"/>
            <a:ext cx="1189903" cy="635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8"/>
          <p:cNvSpPr txBox="1"/>
          <p:nvPr/>
        </p:nvSpPr>
        <p:spPr>
          <a:xfrm>
            <a:off x="332116" y="1089418"/>
            <a:ext cx="7862337" cy="4226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000" indent="-342000">
              <a:lnSpc>
                <a:spcPct val="120000"/>
              </a:lnSpc>
              <a:defRPr sz="2400">
                <a:solidFill>
                  <a:srgbClr val="C55A11"/>
                </a:solidFill>
              </a:defRPr>
            </a:pP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No need to hire staff for billing and handling payments.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Drastically reduces wait times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Reduces human contact and error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Easy Inventory Management 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  <a:r>
              <a:t>Insightful Consumer Analytics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400"/>
            </a:pP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</a:p>
          <a:p>
            <a:pPr>
              <a:lnSpc>
                <a:spcPct val="120000"/>
              </a:lnSpc>
              <a:defRPr sz="2000"/>
            </a:pPr>
          </a:p>
          <a:p>
            <a:pPr defTabSz="457200">
              <a:defRPr b="0"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83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Value Proposition</a:t>
            </a:r>
          </a:p>
        </p:txBody>
      </p:sp>
      <p:pic>
        <p:nvPicPr>
          <p:cNvPr id="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38622665.jpg" descr="38622665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88723" y="2835040"/>
            <a:ext cx="3799619" cy="362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download.png" descr="downloa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24647" y="3897937"/>
            <a:ext cx="2438401" cy="243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download (1).png" descr="download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516" y="3927640"/>
            <a:ext cx="4578981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Market Size</a:t>
            </a:r>
          </a:p>
        </p:txBody>
      </p:sp>
      <p:pic>
        <p:nvPicPr>
          <p:cNvPr id="9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" name="Group 25"/>
          <p:cNvGrpSpPr/>
          <p:nvPr/>
        </p:nvGrpSpPr>
        <p:grpSpPr>
          <a:xfrm>
            <a:off x="831547" y="1119258"/>
            <a:ext cx="10628934" cy="5024368"/>
            <a:chOff x="0" y="0"/>
            <a:chExt cx="10628932" cy="5024366"/>
          </a:xfrm>
        </p:grpSpPr>
        <p:grpSp>
          <p:nvGrpSpPr>
            <p:cNvPr id="98" name="Group 5"/>
            <p:cNvGrpSpPr/>
            <p:nvPr/>
          </p:nvGrpSpPr>
          <p:grpSpPr>
            <a:xfrm>
              <a:off x="0" y="0"/>
              <a:ext cx="5024365" cy="5024367"/>
              <a:chOff x="0" y="0"/>
              <a:chExt cx="5024364" cy="5024366"/>
            </a:xfrm>
          </p:grpSpPr>
          <p:sp>
            <p:nvSpPr>
              <p:cNvPr id="93" name="Donut 18"/>
              <p:cNvSpPr/>
              <p:nvPr/>
            </p:nvSpPr>
            <p:spPr>
              <a:xfrm flipH="1">
                <a:off x="1053469" y="1053472"/>
                <a:ext cx="2917425" cy="2917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28" y="10800"/>
                    </a:moveTo>
                    <a:cubicBezTo>
                      <a:pt x="3928" y="14595"/>
                      <a:pt x="7005" y="17672"/>
                      <a:pt x="10800" y="17672"/>
                    </a:cubicBezTo>
                    <a:cubicBezTo>
                      <a:pt x="14595" y="17672"/>
                      <a:pt x="17672" y="14595"/>
                      <a:pt x="17672" y="10800"/>
                    </a:cubicBezTo>
                    <a:cubicBezTo>
                      <a:pt x="17672" y="7005"/>
                      <a:pt x="14595" y="3928"/>
                      <a:pt x="10800" y="3928"/>
                    </a:cubicBezTo>
                    <a:cubicBezTo>
                      <a:pt x="7005" y="3928"/>
                      <a:pt x="3928" y="7005"/>
                      <a:pt x="3928" y="10800"/>
                    </a:cubicBezTo>
                    <a:close/>
                  </a:path>
                </a:pathLst>
              </a:custGeom>
              <a:solidFill>
                <a:srgbClr val="4272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2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4" name="Donut 19"/>
              <p:cNvSpPr/>
              <p:nvPr/>
            </p:nvSpPr>
            <p:spPr>
              <a:xfrm>
                <a:off x="526577" y="526578"/>
                <a:ext cx="3971215" cy="3971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24" y="10800"/>
                    </a:moveTo>
                    <a:cubicBezTo>
                      <a:pt x="2924" y="15150"/>
                      <a:pt x="6450" y="18676"/>
                      <a:pt x="10800" y="18676"/>
                    </a:cubicBezTo>
                    <a:cubicBezTo>
                      <a:pt x="15150" y="18676"/>
                      <a:pt x="18676" y="15150"/>
                      <a:pt x="18676" y="10800"/>
                    </a:cubicBezTo>
                    <a:cubicBezTo>
                      <a:pt x="18676" y="6450"/>
                      <a:pt x="15150" y="2924"/>
                      <a:pt x="10800" y="2924"/>
                    </a:cubicBezTo>
                    <a:cubicBezTo>
                      <a:pt x="6450" y="2924"/>
                      <a:pt x="2924" y="6450"/>
                      <a:pt x="2924" y="10800"/>
                    </a:cubicBezTo>
                    <a:close/>
                  </a:path>
                </a:pathLst>
              </a:custGeom>
              <a:solidFill>
                <a:srgbClr val="01A5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2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grpSp>
            <p:nvGrpSpPr>
              <p:cNvPr id="97" name="Donut 20"/>
              <p:cNvGrpSpPr/>
              <p:nvPr/>
            </p:nvGrpSpPr>
            <p:grpSpPr>
              <a:xfrm>
                <a:off x="-1" y="-1"/>
                <a:ext cx="5024366" cy="5024368"/>
                <a:chOff x="0" y="0"/>
                <a:chExt cx="5024364" cy="5024366"/>
              </a:xfrm>
            </p:grpSpPr>
            <p:sp>
              <p:nvSpPr>
                <p:cNvPr id="95" name="Shape"/>
                <p:cNvSpPr/>
                <p:nvPr/>
              </p:nvSpPr>
              <p:spPr>
                <a:xfrm>
                  <a:off x="-1" y="-1"/>
                  <a:ext cx="5024366" cy="50243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308" y="10800"/>
                      </a:moveTo>
                      <a:cubicBezTo>
                        <a:pt x="2308" y="15490"/>
                        <a:pt x="6110" y="19292"/>
                        <a:pt x="10800" y="19292"/>
                      </a:cubicBezTo>
                      <a:cubicBezTo>
                        <a:pt x="15490" y="19292"/>
                        <a:pt x="19292" y="15490"/>
                        <a:pt x="19292" y="10800"/>
                      </a:cubicBezTo>
                      <a:cubicBezTo>
                        <a:pt x="19292" y="6110"/>
                        <a:pt x="15490" y="2308"/>
                        <a:pt x="10800" y="2308"/>
                      </a:cubicBezTo>
                      <a:cubicBezTo>
                        <a:pt x="6110" y="2308"/>
                        <a:pt x="2308" y="6110"/>
                        <a:pt x="2308" y="10800"/>
                      </a:cubicBezTo>
                      <a:close/>
                    </a:path>
                  </a:pathLst>
                </a:custGeom>
                <a:solidFill>
                  <a:srgbClr val="0D495C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0" sz="1800"/>
                  </a:pPr>
                </a:p>
              </p:txBody>
            </p:sp>
            <p:sp>
              <p:nvSpPr>
                <p:cNvPr id="96" name="Z"/>
                <p:cNvSpPr txBox="1"/>
                <p:nvPr/>
              </p:nvSpPr>
              <p:spPr>
                <a:xfrm>
                  <a:off x="781520" y="2293648"/>
                  <a:ext cx="3461323" cy="4370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0" sz="24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Z</a:t>
                  </a:r>
                </a:p>
              </p:txBody>
            </p:sp>
          </p:grpSp>
        </p:grpSp>
        <p:grpSp>
          <p:nvGrpSpPr>
            <p:cNvPr id="108" name="Group 24"/>
            <p:cNvGrpSpPr/>
            <p:nvPr/>
          </p:nvGrpSpPr>
          <p:grpSpPr>
            <a:xfrm>
              <a:off x="2791418" y="168242"/>
              <a:ext cx="7837515" cy="3729905"/>
              <a:chOff x="0" y="0"/>
              <a:chExt cx="7837514" cy="3729903"/>
            </a:xfrm>
          </p:grpSpPr>
          <p:grpSp>
            <p:nvGrpSpPr>
              <p:cNvPr id="101" name="Group 23"/>
              <p:cNvGrpSpPr/>
              <p:nvPr/>
            </p:nvGrpSpPr>
            <p:grpSpPr>
              <a:xfrm>
                <a:off x="1642350" y="-1"/>
                <a:ext cx="6195165" cy="912836"/>
                <a:chOff x="0" y="0"/>
                <a:chExt cx="6195164" cy="912834"/>
              </a:xfrm>
            </p:grpSpPr>
            <p:sp>
              <p:nvSpPr>
                <p:cNvPr id="99" name="Rectangle 14"/>
                <p:cNvSpPr/>
                <p:nvPr/>
              </p:nvSpPr>
              <p:spPr>
                <a:xfrm>
                  <a:off x="801702" y="0"/>
                  <a:ext cx="5393463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50000"/>
                    </a:lnSpc>
                    <a:defRPr b="0" sz="1600">
                      <a:solidFill>
                        <a:srgbClr val="0D495C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TAM </a:t>
                  </a:r>
                </a:p>
                <a:p>
                  <a:pPr>
                    <a:lnSpc>
                      <a:spcPct val="150000"/>
                    </a:lnSpc>
                    <a:defRPr b="0" sz="16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$578bn : Supermarkets and Stores Internationally</a:t>
                  </a:r>
                </a:p>
              </p:txBody>
            </p:sp>
            <p:sp>
              <p:nvSpPr>
                <p:cNvPr id="100" name="Straight Connector 10"/>
                <p:cNvSpPr/>
                <p:nvPr/>
              </p:nvSpPr>
              <p:spPr>
                <a:xfrm>
                  <a:off x="0" y="912834"/>
                  <a:ext cx="6088483" cy="1"/>
                </a:xfrm>
                <a:prstGeom prst="line">
                  <a:avLst/>
                </a:prstGeom>
                <a:noFill/>
                <a:ln w="28575" cap="flat">
                  <a:solidFill>
                    <a:srgbClr val="0D495C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0" sz="1800"/>
                  </a:pPr>
                </a:p>
              </p:txBody>
            </p:sp>
          </p:grpSp>
          <p:grpSp>
            <p:nvGrpSpPr>
              <p:cNvPr id="104" name="Group 13"/>
              <p:cNvGrpSpPr/>
              <p:nvPr/>
            </p:nvGrpSpPr>
            <p:grpSpPr>
              <a:xfrm>
                <a:off x="1642350" y="1424757"/>
                <a:ext cx="6195165" cy="896612"/>
                <a:chOff x="0" y="0"/>
                <a:chExt cx="6195164" cy="896611"/>
              </a:xfrm>
            </p:grpSpPr>
            <p:sp>
              <p:nvSpPr>
                <p:cNvPr id="102" name="Rectangle 41"/>
                <p:cNvSpPr/>
                <p:nvPr/>
              </p:nvSpPr>
              <p:spPr>
                <a:xfrm>
                  <a:off x="866062" y="0"/>
                  <a:ext cx="532910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50000"/>
                    </a:lnSpc>
                    <a:defRPr b="0" sz="1600">
                      <a:solidFill>
                        <a:srgbClr val="01A59E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SAM</a:t>
                  </a:r>
                </a:p>
                <a:p>
                  <a:pPr>
                    <a:lnSpc>
                      <a:spcPct val="150000"/>
                    </a:lnSpc>
                    <a:defRPr b="0" sz="1600">
                      <a:solidFill>
                        <a:srgbClr val="01A59E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$54bn : </a:t>
                  </a:r>
                  <a:r>
                    <a:rPr>
                      <a:solidFill>
                        <a:srgbClr val="000000"/>
                      </a:solidFill>
                    </a:rPr>
                    <a:t>Super &amp; Hyper markets in Tier 1&amp;2 cities of India </a:t>
                  </a:r>
                  <a:endParaRPr sz="1200">
                    <a:latin typeface="Times Roman"/>
                    <a:ea typeface="Times Roman"/>
                    <a:cs typeface="Times Roman"/>
                    <a:sym typeface="Times Roman"/>
                  </a:endParaRPr>
                </a:p>
                <a:p>
                  <a:pPr>
                    <a:lnSpc>
                      <a:spcPct val="150000"/>
                    </a:lnSpc>
                    <a:defRPr b="0" sz="1600">
                      <a:solidFill>
                        <a:srgbClr val="01A59E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>
                      <a:solidFill>
                        <a:srgbClr val="808080"/>
                      </a:solidFill>
                    </a:rPr>
                    <a:t> </a:t>
                  </a:r>
                </a:p>
              </p:txBody>
            </p:sp>
            <p:sp>
              <p:nvSpPr>
                <p:cNvPr id="103" name="Straight Connector 21"/>
                <p:cNvSpPr/>
                <p:nvPr/>
              </p:nvSpPr>
              <p:spPr>
                <a:xfrm>
                  <a:off x="0" y="896611"/>
                  <a:ext cx="6088483" cy="1"/>
                </a:xfrm>
                <a:prstGeom prst="line">
                  <a:avLst/>
                </a:prstGeom>
                <a:noFill/>
                <a:ln w="28575" cap="flat">
                  <a:solidFill>
                    <a:srgbClr val="01A59E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0" sz="1800"/>
                  </a:pPr>
                </a:p>
              </p:txBody>
            </p:sp>
          </p:grpSp>
          <p:grpSp>
            <p:nvGrpSpPr>
              <p:cNvPr id="107" name="Group 12"/>
              <p:cNvGrpSpPr/>
              <p:nvPr/>
            </p:nvGrpSpPr>
            <p:grpSpPr>
              <a:xfrm>
                <a:off x="-1" y="2856523"/>
                <a:ext cx="7837514" cy="873381"/>
                <a:chOff x="0" y="0"/>
                <a:chExt cx="7837512" cy="873380"/>
              </a:xfrm>
            </p:grpSpPr>
            <p:sp>
              <p:nvSpPr>
                <p:cNvPr id="105" name="Rectangle 44"/>
                <p:cNvSpPr/>
                <p:nvPr/>
              </p:nvSpPr>
              <p:spPr>
                <a:xfrm>
                  <a:off x="2836530" y="0"/>
                  <a:ext cx="5000983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50000"/>
                    </a:lnSpc>
                    <a:defRPr b="0" sz="1600">
                      <a:solidFill>
                        <a:srgbClr val="42726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SOM </a:t>
                  </a:r>
                </a:p>
                <a:p>
                  <a:pPr>
                    <a:lnSpc>
                      <a:spcPct val="150000"/>
                    </a:lnSpc>
                    <a:defRPr b="0" sz="1600">
                      <a:solidFill>
                        <a:srgbClr val="42726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$4.2bn </a:t>
                  </a:r>
                  <a:r>
                    <a:rPr>
                      <a:solidFill>
                        <a:srgbClr val="000000"/>
                      </a:solidFill>
                    </a:rPr>
                    <a:t>: High-end Markets</a:t>
                  </a:r>
                </a:p>
              </p:txBody>
            </p:sp>
            <p:sp>
              <p:nvSpPr>
                <p:cNvPr id="106" name="Straight Connector 22"/>
                <p:cNvSpPr/>
                <p:nvPr/>
              </p:nvSpPr>
              <p:spPr>
                <a:xfrm>
                  <a:off x="0" y="873380"/>
                  <a:ext cx="7730833" cy="1"/>
                </a:xfrm>
                <a:prstGeom prst="line">
                  <a:avLst/>
                </a:prstGeom>
                <a:noFill/>
                <a:ln w="28575" cap="flat">
                  <a:solidFill>
                    <a:srgbClr val="427260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0" sz="1800"/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8"/>
          <p:cNvSpPr txBox="1"/>
          <p:nvPr/>
        </p:nvSpPr>
        <p:spPr>
          <a:xfrm>
            <a:off x="514404" y="1292618"/>
            <a:ext cx="7965940" cy="438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000" indent="-342000">
              <a:lnSpc>
                <a:spcPct val="120000"/>
              </a:lnSpc>
              <a:defRPr sz="2400">
                <a:solidFill>
                  <a:srgbClr val="C55A11"/>
                </a:solidFill>
              </a:defRPr>
            </a:pPr>
            <a:r>
              <a:rPr>
                <a:solidFill>
                  <a:srgbClr val="B8383A"/>
                </a:solidFill>
              </a:rPr>
              <a:t>Who</a:t>
            </a:r>
            <a:r>
              <a:t> </a:t>
            </a:r>
            <a:r>
              <a:rPr>
                <a:solidFill>
                  <a:srgbClr val="CFA117"/>
                </a:solidFill>
              </a:rPr>
              <a:t>are we targeting 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High-end Supermarkets and Hypermarkets in Tier 1 and 2 Indian Cities.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Any retail outlet where people need to wait in queues.</a:t>
            </a:r>
          </a:p>
          <a:p>
            <a:pPr>
              <a:lnSpc>
                <a:spcPct val="120000"/>
              </a:lnSpc>
              <a:defRPr sz="2000"/>
            </a:pPr>
          </a:p>
          <a:p>
            <a:pPr marL="342000" indent="-342000">
              <a:lnSpc>
                <a:spcPct val="120000"/>
              </a:lnSpc>
              <a:defRPr sz="2400">
                <a:solidFill>
                  <a:srgbClr val="C55A11"/>
                </a:solidFill>
              </a:defRPr>
            </a:pPr>
            <a:r>
              <a:rPr>
                <a:solidFill>
                  <a:srgbClr val="B82C33"/>
                </a:solidFill>
              </a:rPr>
              <a:t>How</a:t>
            </a:r>
            <a:r>
              <a:rPr>
                <a:solidFill>
                  <a:srgbClr val="C59812"/>
                </a:solidFill>
              </a:rPr>
              <a:t> </a:t>
            </a:r>
            <a:r>
              <a:rPr>
                <a:solidFill>
                  <a:srgbClr val="C79A13"/>
                </a:solidFill>
              </a:rPr>
              <a:t>we plan to reach them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IIT Bombay’s extensive Alumni network 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Trade Associations and Guilds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Social Media 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Television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Website</a:t>
            </a:r>
          </a:p>
          <a:p>
            <a:pPr marL="342000" indent="-342000">
              <a:lnSpc>
                <a:spcPct val="120000"/>
              </a:lnSpc>
              <a:buSzPct val="100000"/>
              <a:buChar char="▪"/>
              <a:defRPr sz="2000"/>
            </a:pPr>
            <a:r>
              <a:t>Word of Mouth</a:t>
            </a:r>
          </a:p>
        </p:txBody>
      </p:sp>
      <p:sp>
        <p:nvSpPr>
          <p:cNvPr id="114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Target Customers and Go To Market</a:t>
            </a:r>
          </a:p>
        </p:txBody>
      </p:sp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Competition</a:t>
            </a:r>
          </a:p>
        </p:txBody>
      </p:sp>
      <p:pic>
        <p:nvPicPr>
          <p:cNvPr id="12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1" name="Table 1"/>
          <p:cNvGraphicFramePr/>
          <p:nvPr/>
        </p:nvGraphicFramePr>
        <p:xfrm>
          <a:off x="1001728" y="2144243"/>
          <a:ext cx="10201244" cy="335555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51238"/>
                <a:gridCol w="1639361"/>
                <a:gridCol w="1808462"/>
                <a:gridCol w="2195040"/>
                <a:gridCol w="2394440"/>
              </a:tblGrid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Normal shops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Online Shopping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Amazon Go like Store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Shops with CheckITOut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Shopping Experience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Contactless Shopping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Reduced Billing Time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Initial CapEx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None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</a:tr>
              <a:tr h="5571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Analytics and Insights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5">
                        <a:lumOff val="2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solidFill>
                      <a:schemeClr val="accent2">
                        <a:satOff val="-18194"/>
                        <a:lumOff val="-112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3"/>
          <p:cNvSpPr txBox="1"/>
          <p:nvPr/>
        </p:nvSpPr>
        <p:spPr>
          <a:xfrm>
            <a:off x="255116" y="23183"/>
            <a:ext cx="1169981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Financials </a:t>
            </a:r>
          </a:p>
        </p:txBody>
      </p:sp>
      <p:pic>
        <p:nvPicPr>
          <p:cNvPr id="12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7" name="Table"/>
          <p:cNvGraphicFramePr/>
          <p:nvPr/>
        </p:nvGraphicFramePr>
        <p:xfrm>
          <a:off x="628967" y="863594"/>
          <a:ext cx="11238970" cy="4979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940401"/>
                <a:gridCol w="1254461"/>
                <a:gridCol w="765167"/>
                <a:gridCol w="708065"/>
                <a:gridCol w="799429"/>
                <a:gridCol w="696645"/>
                <a:gridCol w="331192"/>
                <a:gridCol w="730906"/>
              </a:tblGrid>
              <a:tr h="330387">
                <a:tc gridSpan="8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/>
                        <a:t>Financial SNAPSHOT - 5 YEARS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3700">
                <a:tc>
                  <a:txBody>
                    <a:bodyPr/>
                    <a:lstStyle/>
                    <a:p>
                      <a:pPr algn="l" defTabSz="457200">
                        <a:defRPr b="1" sz="16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49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 u="sng"/>
                        <a:t>UNIT ECONOMICS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2022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2023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2024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2025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2026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2022 - 26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949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 u="sng"/>
                        <a:t>REVENUE STREAM - 1 - STORES SUBSCRIPTION - SaaS MODEL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58452">
                <a:tc>
                  <a:txBody>
                    <a:bodyPr/>
                    <a:lstStyle/>
                    <a:p>
                      <a:pPr algn="l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₹ in Millions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719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/>
                        <a:t>No. of Stores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7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13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30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50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REVENUE per STORE @ ₹ 1.50 lakhs per month (Subscription)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12600000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23400000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39600000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54000000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90000000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219.60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9558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Costs of Goods Sold (Direct COSTS) - includes UV Sensors, codes, back-end Data Management software etc. @ 40% of revenue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5040000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9360000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15840000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21600000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36000000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87.84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GROSS MARGIN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7560000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14040000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23760000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32400000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54000000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131.76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4779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/>
                        <a:t>GM % age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58452">
                <a:tc>
                  <a:txBody>
                    <a:bodyPr/>
                    <a:lstStyle/>
                    <a:p>
                      <a:pPr algn="l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 u="sng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OVERHEADS + SG&amp;A + Promoters' Time Spent @ 40% of Gross Margin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3024000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5616000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9504000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12960000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21600000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52.70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DEPRECIATION [ No Borrowing - No Interest] @ 8% of Revenue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1008000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1872000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3168000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4320000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7200000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17.57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58452"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477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Net Profit / Loss - Stores Software revenue stream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3528000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6552000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11088000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15120000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25200000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61.49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58452"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4779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/>
                        <a:t>Net Profit / Loss % age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28.00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28.00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28.00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28.00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28.00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28.00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3"/>
          <p:cNvSpPr txBox="1"/>
          <p:nvPr/>
        </p:nvSpPr>
        <p:spPr>
          <a:xfrm>
            <a:off x="255116" y="23183"/>
            <a:ext cx="11699814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Financials </a:t>
            </a:r>
          </a:p>
        </p:txBody>
      </p:sp>
      <p:pic>
        <p:nvPicPr>
          <p:cNvPr id="13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374" t="4227" r="26374" b="4227"/>
          <a:stretch>
            <a:fillRect/>
          </a:stretch>
        </p:blipFill>
        <p:spPr>
          <a:xfrm>
            <a:off x="11568607" y="71046"/>
            <a:ext cx="288033" cy="5580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3" name="Table"/>
          <p:cNvGraphicFramePr/>
          <p:nvPr/>
        </p:nvGraphicFramePr>
        <p:xfrm>
          <a:off x="623639" y="1028700"/>
          <a:ext cx="10957422" cy="74609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001225"/>
                <a:gridCol w="1013193"/>
                <a:gridCol w="745977"/>
                <a:gridCol w="690307"/>
                <a:gridCol w="779379"/>
                <a:gridCol w="679173"/>
                <a:gridCol w="322885"/>
                <a:gridCol w="712575"/>
              </a:tblGrid>
              <a:tr h="22794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 u="sng"/>
                        <a:t>UNIT ECONOMICS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2022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2023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2024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2025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2026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2022 - 26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 u="sng"/>
                        <a:t>REVENUE STREAM - 2 - Subscribers (customers) of Platform - SaaS MODEL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2737">
                <a:tc>
                  <a:txBody>
                    <a:bodyPr/>
                    <a:lstStyle/>
                    <a:p>
                      <a:pPr algn="l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₹ in Millions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3840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/>
                        <a:t>No. of Subscribers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260000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440000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600000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REVENUE per customer @ ₹200 / year - from Ads, sponsorship, promotions etc. with 5% esc.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28000000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54600000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96800000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138000000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240000000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557.40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Costs of Social Marketing, goodies, promotions, Advertisements etc. @ ₹80/ customer/yr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11200000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21840000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38720000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55200000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96000000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222.96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Development &amp; Maintenance of platform, apps etc. @ 30% of revenue (2)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8400000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16380000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29040000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41400000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72000000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167.22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GROSS MARGIN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8400000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16380000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29040000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41400000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72000000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167.22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/>
                        <a:t>GM % age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2737">
                <a:tc>
                  <a:txBody>
                    <a:bodyPr/>
                    <a:lstStyle/>
                    <a:p>
                      <a:pPr algn="l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 u="sng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DEPRECIATION [ No Borrowing - No Interest] @ 8% of Revenue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2240000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4368000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7744000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11040000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19200000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44.59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Net Profit / Loss - Customer platform subscription stream (2)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6160000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12012000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21296000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30360000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52800000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122.63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/>
                        <a:t>Net Profit / Loss % age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Net Profit / Loss of the Enterprise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9688000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18564000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32384000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45480000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78000000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184.12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/>
                        <a:t>Corporate Income Tax @ 36% of PBT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3487680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6683040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11658240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16372800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28080000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/>
                        <a:t>66.28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2737"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/>
                        <a:t>Profit After Tax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6200320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11880960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20725760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29107200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49920000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117.83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/>
                        <a:t>TOTAL REVENUE From both streams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40600000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78000000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136400000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192000000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330000000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777.00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100"/>
                        <a:t>₹ in Millions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41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78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136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192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330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777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algn="l" defTabSz="457200">
                        <a:defRPr b="1" sz="14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5383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200"/>
                        <a:t>Net (after TAX) Profit / Loss % age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15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15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15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15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15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15.17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2737"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/>
                        <a:t>CAC / year with escalation of 5 % YoY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80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84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88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92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96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88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/>
                        <a:t>Net income per customer  / year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200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210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230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240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100"/>
                        <a:t>220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/>
                        <a:t>Customer Payback period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/>
                        <a:t>2 1/2 months 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  <a:tr h="22794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/>
                        <a:t>LTV per customer - over 15 year period (net) - Undiscounted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/>
                        <a:t>3300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/>
                      </a:pP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