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6DA16-F9BC-41C8-8F06-787D2128AC4F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A43556-ACC2-425A-99E6-17AFA7985908}">
      <dgm:prSet phldrT="[Text]"/>
      <dgm:spPr/>
      <dgm:t>
        <a:bodyPr/>
        <a:lstStyle/>
        <a:p>
          <a:r>
            <a:rPr lang="en-US" dirty="0"/>
            <a:t>Amazon-Go like stores</a:t>
          </a:r>
        </a:p>
      </dgm:t>
    </dgm:pt>
    <dgm:pt modelId="{8A5647AE-5AB7-4647-B428-453D45F5B9A8}" type="parTrans" cxnId="{3E8087FA-E48E-4169-ACC1-7C542422B29D}">
      <dgm:prSet/>
      <dgm:spPr/>
      <dgm:t>
        <a:bodyPr/>
        <a:lstStyle/>
        <a:p>
          <a:endParaRPr lang="en-US"/>
        </a:p>
      </dgm:t>
    </dgm:pt>
    <dgm:pt modelId="{89F95FE6-A25B-4F66-B5B4-32F51C78E242}" type="sibTrans" cxnId="{3E8087FA-E48E-4169-ACC1-7C542422B29D}">
      <dgm:prSet/>
      <dgm:spPr/>
      <dgm:t>
        <a:bodyPr/>
        <a:lstStyle/>
        <a:p>
          <a:endParaRPr lang="en-US"/>
        </a:p>
      </dgm:t>
    </dgm:pt>
    <dgm:pt modelId="{1299A8FF-5676-4926-B534-48479709B8F3}">
      <dgm:prSet phldrT="[Text]"/>
      <dgm:spPr/>
      <dgm:t>
        <a:bodyPr/>
        <a:lstStyle/>
        <a:p>
          <a:r>
            <a:rPr lang="en-US" dirty="0"/>
            <a:t>Dark stores</a:t>
          </a:r>
        </a:p>
      </dgm:t>
    </dgm:pt>
    <dgm:pt modelId="{66249618-CE7C-4D59-A903-5E9FB755D29A}" type="parTrans" cxnId="{E7EDAD3A-48AF-42CD-93DF-ABB3A603B9CB}">
      <dgm:prSet/>
      <dgm:spPr/>
      <dgm:t>
        <a:bodyPr/>
        <a:lstStyle/>
        <a:p>
          <a:endParaRPr lang="en-US"/>
        </a:p>
      </dgm:t>
    </dgm:pt>
    <dgm:pt modelId="{B1FE9128-C11D-4E0B-8508-E2697137D746}" type="sibTrans" cxnId="{E7EDAD3A-48AF-42CD-93DF-ABB3A603B9CB}">
      <dgm:prSet/>
      <dgm:spPr/>
      <dgm:t>
        <a:bodyPr/>
        <a:lstStyle/>
        <a:p>
          <a:endParaRPr lang="en-US"/>
        </a:p>
      </dgm:t>
    </dgm:pt>
    <dgm:pt modelId="{6B01AD98-C4EE-4EB9-83CE-515C47AD4668}">
      <dgm:prSet phldrT="[Text]"/>
      <dgm:spPr/>
      <dgm:t>
        <a:bodyPr/>
        <a:lstStyle/>
        <a:p>
          <a:r>
            <a:rPr lang="en-US" dirty="0"/>
            <a:t>Our Customers: </a:t>
          </a:r>
          <a:br>
            <a:rPr lang="en-US" dirty="0"/>
          </a:br>
          <a:r>
            <a:rPr lang="en-US" dirty="0"/>
            <a:t>High End Supermarkets and Hypermarkets</a:t>
          </a:r>
        </a:p>
      </dgm:t>
    </dgm:pt>
    <dgm:pt modelId="{42D8397F-0A95-4E4D-A891-0D7F68FABBE2}" type="parTrans" cxnId="{546F639F-018B-4636-9292-DAD59361D19E}">
      <dgm:prSet/>
      <dgm:spPr/>
      <dgm:t>
        <a:bodyPr/>
        <a:lstStyle/>
        <a:p>
          <a:endParaRPr lang="en-US"/>
        </a:p>
      </dgm:t>
    </dgm:pt>
    <dgm:pt modelId="{2EEA11E6-5BCF-495A-94CE-63A3FEF07A05}" type="sibTrans" cxnId="{546F639F-018B-4636-9292-DAD59361D19E}">
      <dgm:prSet/>
      <dgm:spPr/>
      <dgm:t>
        <a:bodyPr/>
        <a:lstStyle/>
        <a:p>
          <a:endParaRPr lang="en-US"/>
        </a:p>
      </dgm:t>
    </dgm:pt>
    <dgm:pt modelId="{0B5ED485-3B38-4F24-896E-CA5FB69F69DD}" type="pres">
      <dgm:prSet presAssocID="{C396DA16-F9BC-41C8-8F06-787D2128AC4F}" presName="rootnode" presStyleCnt="0">
        <dgm:presLayoutVars>
          <dgm:chMax/>
          <dgm:chPref/>
          <dgm:dir/>
          <dgm:animLvl val="lvl"/>
        </dgm:presLayoutVars>
      </dgm:prSet>
      <dgm:spPr/>
    </dgm:pt>
    <dgm:pt modelId="{09C1F342-928D-4852-B9DB-1BFD209DB077}" type="pres">
      <dgm:prSet presAssocID="{34A43556-ACC2-425A-99E6-17AFA7985908}" presName="composite" presStyleCnt="0"/>
      <dgm:spPr/>
    </dgm:pt>
    <dgm:pt modelId="{A77E84BB-F161-42CC-8592-807423E6BD19}" type="pres">
      <dgm:prSet presAssocID="{34A43556-ACC2-425A-99E6-17AFA7985908}" presName="bentUpArrow1" presStyleLbl="alignImgPlace1" presStyleIdx="0" presStyleCnt="2"/>
      <dgm:spPr/>
    </dgm:pt>
    <dgm:pt modelId="{95DD521D-1B94-432E-B593-F93A6C6AE785}" type="pres">
      <dgm:prSet presAssocID="{34A43556-ACC2-425A-99E6-17AFA7985908}" presName="ParentText" presStyleLbl="node1" presStyleIdx="0" presStyleCnt="3" custLinFactNeighborX="1150">
        <dgm:presLayoutVars>
          <dgm:chMax val="1"/>
          <dgm:chPref val="1"/>
          <dgm:bulletEnabled val="1"/>
        </dgm:presLayoutVars>
      </dgm:prSet>
      <dgm:spPr/>
    </dgm:pt>
    <dgm:pt modelId="{5B04A942-7A4C-4DF2-905D-5D0A16CF3D61}" type="pres">
      <dgm:prSet presAssocID="{34A43556-ACC2-425A-99E6-17AFA798590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3A33EFA-7561-443A-81B2-C53CDDF0C3C2}" type="pres">
      <dgm:prSet presAssocID="{89F95FE6-A25B-4F66-B5B4-32F51C78E242}" presName="sibTrans" presStyleCnt="0"/>
      <dgm:spPr/>
    </dgm:pt>
    <dgm:pt modelId="{5F0BC03F-D935-4DCA-AFD3-0A24BC6DF8C7}" type="pres">
      <dgm:prSet presAssocID="{1299A8FF-5676-4926-B534-48479709B8F3}" presName="composite" presStyleCnt="0"/>
      <dgm:spPr/>
    </dgm:pt>
    <dgm:pt modelId="{4DF70150-AA09-490D-B75E-CBD3BFDD82F7}" type="pres">
      <dgm:prSet presAssocID="{1299A8FF-5676-4926-B534-48479709B8F3}" presName="bentUpArrow1" presStyleLbl="alignImgPlace1" presStyleIdx="1" presStyleCnt="2"/>
      <dgm:spPr/>
    </dgm:pt>
    <dgm:pt modelId="{0533F70E-56B4-47F9-9C20-896E40F2BD4C}" type="pres">
      <dgm:prSet presAssocID="{1299A8FF-5676-4926-B534-48479709B8F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8C5E80F-55F3-4FEF-B673-39EC16E00A70}" type="pres">
      <dgm:prSet presAssocID="{1299A8FF-5676-4926-B534-48479709B8F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048998D-406E-4E00-A241-82F60FAD1D3E}" type="pres">
      <dgm:prSet presAssocID="{B1FE9128-C11D-4E0B-8508-E2697137D746}" presName="sibTrans" presStyleCnt="0"/>
      <dgm:spPr/>
    </dgm:pt>
    <dgm:pt modelId="{DBCF0249-1AA7-43CA-BBDA-8C3C533B81A9}" type="pres">
      <dgm:prSet presAssocID="{6B01AD98-C4EE-4EB9-83CE-515C47AD4668}" presName="composite" presStyleCnt="0"/>
      <dgm:spPr/>
    </dgm:pt>
    <dgm:pt modelId="{74DCA714-98D0-4AA3-A574-30FA355A3E05}" type="pres">
      <dgm:prSet presAssocID="{6B01AD98-C4EE-4EB9-83CE-515C47AD4668}" presName="ParentText" presStyleLbl="node1" presStyleIdx="2" presStyleCnt="3" custScaleX="129992" custScaleY="166328" custLinFactNeighborY="3200">
        <dgm:presLayoutVars>
          <dgm:chMax val="1"/>
          <dgm:chPref val="1"/>
          <dgm:bulletEnabled val="1"/>
        </dgm:presLayoutVars>
      </dgm:prSet>
      <dgm:spPr/>
    </dgm:pt>
  </dgm:ptLst>
  <dgm:cxnLst>
    <dgm:cxn modelId="{E7EDAD3A-48AF-42CD-93DF-ABB3A603B9CB}" srcId="{C396DA16-F9BC-41C8-8F06-787D2128AC4F}" destId="{1299A8FF-5676-4926-B534-48479709B8F3}" srcOrd="1" destOrd="0" parTransId="{66249618-CE7C-4D59-A903-5E9FB755D29A}" sibTransId="{B1FE9128-C11D-4E0B-8508-E2697137D746}"/>
    <dgm:cxn modelId="{7C0AB03E-8F4E-4071-87A5-4294AE78CB73}" type="presOf" srcId="{1299A8FF-5676-4926-B534-48479709B8F3}" destId="{0533F70E-56B4-47F9-9C20-896E40F2BD4C}" srcOrd="0" destOrd="0" presId="urn:microsoft.com/office/officeart/2005/8/layout/StepDownProcess"/>
    <dgm:cxn modelId="{E4EF2278-9839-46BC-8336-69F2F9DD1462}" type="presOf" srcId="{C396DA16-F9BC-41C8-8F06-787D2128AC4F}" destId="{0B5ED485-3B38-4F24-896E-CA5FB69F69DD}" srcOrd="0" destOrd="0" presId="urn:microsoft.com/office/officeart/2005/8/layout/StepDownProcess"/>
    <dgm:cxn modelId="{546F639F-018B-4636-9292-DAD59361D19E}" srcId="{C396DA16-F9BC-41C8-8F06-787D2128AC4F}" destId="{6B01AD98-C4EE-4EB9-83CE-515C47AD4668}" srcOrd="2" destOrd="0" parTransId="{42D8397F-0A95-4E4D-A891-0D7F68FABBE2}" sibTransId="{2EEA11E6-5BCF-495A-94CE-63A3FEF07A05}"/>
    <dgm:cxn modelId="{6F0BDBC1-14B9-41DA-B023-6F699E5F6743}" type="presOf" srcId="{6B01AD98-C4EE-4EB9-83CE-515C47AD4668}" destId="{74DCA714-98D0-4AA3-A574-30FA355A3E05}" srcOrd="0" destOrd="0" presId="urn:microsoft.com/office/officeart/2005/8/layout/StepDownProcess"/>
    <dgm:cxn modelId="{1E081DD7-5F59-408F-B904-5D0BAB473BA9}" type="presOf" srcId="{34A43556-ACC2-425A-99E6-17AFA7985908}" destId="{95DD521D-1B94-432E-B593-F93A6C6AE785}" srcOrd="0" destOrd="0" presId="urn:microsoft.com/office/officeart/2005/8/layout/StepDownProcess"/>
    <dgm:cxn modelId="{3E8087FA-E48E-4169-ACC1-7C542422B29D}" srcId="{C396DA16-F9BC-41C8-8F06-787D2128AC4F}" destId="{34A43556-ACC2-425A-99E6-17AFA7985908}" srcOrd="0" destOrd="0" parTransId="{8A5647AE-5AB7-4647-B428-453D45F5B9A8}" sibTransId="{89F95FE6-A25B-4F66-B5B4-32F51C78E242}"/>
    <dgm:cxn modelId="{D8162F56-5792-4F9B-9210-16DFBB17B252}" type="presParOf" srcId="{0B5ED485-3B38-4F24-896E-CA5FB69F69DD}" destId="{09C1F342-928D-4852-B9DB-1BFD209DB077}" srcOrd="0" destOrd="0" presId="urn:microsoft.com/office/officeart/2005/8/layout/StepDownProcess"/>
    <dgm:cxn modelId="{11EB7807-C54A-4E6B-8B46-5BDEDF85B6A6}" type="presParOf" srcId="{09C1F342-928D-4852-B9DB-1BFD209DB077}" destId="{A77E84BB-F161-42CC-8592-807423E6BD19}" srcOrd="0" destOrd="0" presId="urn:microsoft.com/office/officeart/2005/8/layout/StepDownProcess"/>
    <dgm:cxn modelId="{5FFA9C74-56B7-461E-9FE6-F4D8F994A268}" type="presParOf" srcId="{09C1F342-928D-4852-B9DB-1BFD209DB077}" destId="{95DD521D-1B94-432E-B593-F93A6C6AE785}" srcOrd="1" destOrd="0" presId="urn:microsoft.com/office/officeart/2005/8/layout/StepDownProcess"/>
    <dgm:cxn modelId="{75A6420E-9055-4706-BA6E-9F7497BBEA07}" type="presParOf" srcId="{09C1F342-928D-4852-B9DB-1BFD209DB077}" destId="{5B04A942-7A4C-4DF2-905D-5D0A16CF3D61}" srcOrd="2" destOrd="0" presId="urn:microsoft.com/office/officeart/2005/8/layout/StepDownProcess"/>
    <dgm:cxn modelId="{DED786D2-EA03-432E-BB7C-076A591B218A}" type="presParOf" srcId="{0B5ED485-3B38-4F24-896E-CA5FB69F69DD}" destId="{53A33EFA-7561-443A-81B2-C53CDDF0C3C2}" srcOrd="1" destOrd="0" presId="urn:microsoft.com/office/officeart/2005/8/layout/StepDownProcess"/>
    <dgm:cxn modelId="{783724BF-0AA0-494E-9219-3D9D7D1E51CA}" type="presParOf" srcId="{0B5ED485-3B38-4F24-896E-CA5FB69F69DD}" destId="{5F0BC03F-D935-4DCA-AFD3-0A24BC6DF8C7}" srcOrd="2" destOrd="0" presId="urn:microsoft.com/office/officeart/2005/8/layout/StepDownProcess"/>
    <dgm:cxn modelId="{BDF8D714-30DB-4046-9A61-8B9C5ADCF0D3}" type="presParOf" srcId="{5F0BC03F-D935-4DCA-AFD3-0A24BC6DF8C7}" destId="{4DF70150-AA09-490D-B75E-CBD3BFDD82F7}" srcOrd="0" destOrd="0" presId="urn:microsoft.com/office/officeart/2005/8/layout/StepDownProcess"/>
    <dgm:cxn modelId="{C7171AD3-F5D9-44F4-9901-D7E24EC8F67A}" type="presParOf" srcId="{5F0BC03F-D935-4DCA-AFD3-0A24BC6DF8C7}" destId="{0533F70E-56B4-47F9-9C20-896E40F2BD4C}" srcOrd="1" destOrd="0" presId="urn:microsoft.com/office/officeart/2005/8/layout/StepDownProcess"/>
    <dgm:cxn modelId="{3E8BF919-A90C-4F04-8901-CC24EA55E551}" type="presParOf" srcId="{5F0BC03F-D935-4DCA-AFD3-0A24BC6DF8C7}" destId="{68C5E80F-55F3-4FEF-B673-39EC16E00A70}" srcOrd="2" destOrd="0" presId="urn:microsoft.com/office/officeart/2005/8/layout/StepDownProcess"/>
    <dgm:cxn modelId="{7C52B58B-306F-4931-AB27-D2FD708C8CD0}" type="presParOf" srcId="{0B5ED485-3B38-4F24-896E-CA5FB69F69DD}" destId="{3048998D-406E-4E00-A241-82F60FAD1D3E}" srcOrd="3" destOrd="0" presId="urn:microsoft.com/office/officeart/2005/8/layout/StepDownProcess"/>
    <dgm:cxn modelId="{B32A09D2-D711-4887-8D05-B6F43910E008}" type="presParOf" srcId="{0B5ED485-3B38-4F24-896E-CA5FB69F69DD}" destId="{DBCF0249-1AA7-43CA-BBDA-8C3C533B81A9}" srcOrd="4" destOrd="0" presId="urn:microsoft.com/office/officeart/2005/8/layout/StepDownProcess"/>
    <dgm:cxn modelId="{E28D33F8-4B8A-4750-97B0-9E445430D8AC}" type="presParOf" srcId="{DBCF0249-1AA7-43CA-BBDA-8C3C533B81A9}" destId="{74DCA714-98D0-4AA3-A574-30FA355A3E0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E84BB-F161-42CC-8592-807423E6BD19}">
      <dsp:nvSpPr>
        <dsp:cNvPr id="0" name=""/>
        <dsp:cNvSpPr/>
      </dsp:nvSpPr>
      <dsp:spPr>
        <a:xfrm rot="5400000">
          <a:off x="285721" y="1420810"/>
          <a:ext cx="1078184" cy="12274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DD521D-1B94-432E-B593-F93A6C6AE785}">
      <dsp:nvSpPr>
        <dsp:cNvPr id="0" name=""/>
        <dsp:cNvSpPr/>
      </dsp:nvSpPr>
      <dsp:spPr>
        <a:xfrm>
          <a:off x="20940" y="225621"/>
          <a:ext cx="1815027" cy="127046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Amazon-Go like stores</a:t>
          </a:r>
        </a:p>
      </dsp:txBody>
      <dsp:txXfrm>
        <a:off x="82970" y="287651"/>
        <a:ext cx="1690967" cy="1146400"/>
      </dsp:txXfrm>
    </dsp:sp>
    <dsp:sp modelId="{5B04A942-7A4C-4DF2-905D-5D0A16CF3D61}">
      <dsp:nvSpPr>
        <dsp:cNvPr id="0" name=""/>
        <dsp:cNvSpPr/>
      </dsp:nvSpPr>
      <dsp:spPr>
        <a:xfrm>
          <a:off x="1815095" y="346788"/>
          <a:ext cx="1320078" cy="102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70150-AA09-490D-B75E-CBD3BFDD82F7}">
      <dsp:nvSpPr>
        <dsp:cNvPr id="0" name=""/>
        <dsp:cNvSpPr/>
      </dsp:nvSpPr>
      <dsp:spPr>
        <a:xfrm rot="5400000">
          <a:off x="1790571" y="2847956"/>
          <a:ext cx="1078184" cy="12274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33F70E-56B4-47F9-9C20-896E40F2BD4C}">
      <dsp:nvSpPr>
        <dsp:cNvPr id="0" name=""/>
        <dsp:cNvSpPr/>
      </dsp:nvSpPr>
      <dsp:spPr>
        <a:xfrm>
          <a:off x="1504918" y="1652767"/>
          <a:ext cx="1815027" cy="1270460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Dark stores</a:t>
          </a:r>
        </a:p>
      </dsp:txBody>
      <dsp:txXfrm>
        <a:off x="1566948" y="1714797"/>
        <a:ext cx="1690967" cy="1146400"/>
      </dsp:txXfrm>
    </dsp:sp>
    <dsp:sp modelId="{68C5E80F-55F3-4FEF-B673-39EC16E00A70}">
      <dsp:nvSpPr>
        <dsp:cNvPr id="0" name=""/>
        <dsp:cNvSpPr/>
      </dsp:nvSpPr>
      <dsp:spPr>
        <a:xfrm>
          <a:off x="3319946" y="1773935"/>
          <a:ext cx="1320078" cy="102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CA714-98D0-4AA3-A574-30FA355A3E05}">
      <dsp:nvSpPr>
        <dsp:cNvPr id="0" name=""/>
        <dsp:cNvSpPr/>
      </dsp:nvSpPr>
      <dsp:spPr>
        <a:xfrm>
          <a:off x="3009769" y="3120568"/>
          <a:ext cx="2359390" cy="2113131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Customers: </a:t>
          </a:r>
          <a:br>
            <a:rPr lang="en-US" sz="2200" kern="1200" dirty="0"/>
          </a:br>
          <a:r>
            <a:rPr lang="en-US" sz="2200" kern="1200" dirty="0"/>
            <a:t>High End Supermarkets and Hypermarkets</a:t>
          </a:r>
        </a:p>
      </dsp:txBody>
      <dsp:txXfrm>
        <a:off x="3112942" y="3223741"/>
        <a:ext cx="2153044" cy="1906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2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"/>
          <p:cNvSpPr txBox="1"/>
          <p:nvPr/>
        </p:nvSpPr>
        <p:spPr>
          <a:xfrm>
            <a:off x="93047" y="6505599"/>
            <a:ext cx="109567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ENT 603 | I2E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10939855" y="6453335"/>
            <a:ext cx="103602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Check IT Out</a:t>
            </a:r>
          </a:p>
        </p:txBody>
      </p:sp>
      <p:pic>
        <p:nvPicPr>
          <p:cNvPr id="24" name="Google Shape;12;p4" descr="Google Shape;12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"/>
            <a:ext cx="12192000" cy="692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oogle Shape;13;p4" descr="Google Shape;13;p4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6"/>
          <p:cNvGrpSpPr/>
          <p:nvPr/>
        </p:nvGrpSpPr>
        <p:grpSpPr>
          <a:xfrm>
            <a:off x="370038" y="656302"/>
            <a:ext cx="1308381" cy="80613"/>
            <a:chOff x="0" y="0"/>
            <a:chExt cx="1308380" cy="80611"/>
          </a:xfrm>
        </p:grpSpPr>
        <p:sp>
          <p:nvSpPr>
            <p:cNvPr id="33" name="Rectangle 7"/>
            <p:cNvSpPr/>
            <p:nvPr/>
          </p:nvSpPr>
          <p:spPr>
            <a:xfrm rot="10800000" flipH="1">
              <a:off x="-1" y="57150"/>
              <a:ext cx="1308382" cy="23461"/>
            </a:xfrm>
            <a:prstGeom prst="rect">
              <a:avLst/>
            </a:prstGeom>
            <a:solidFill>
              <a:srgbClr val="0D49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Rectangle 8"/>
            <p:cNvSpPr/>
            <p:nvPr/>
          </p:nvSpPr>
          <p:spPr>
            <a:xfrm rot="10800000" flipH="1">
              <a:off x="-1" y="0"/>
              <a:ext cx="1081306" cy="23462"/>
            </a:xfrm>
            <a:prstGeom prst="rect">
              <a:avLst/>
            </a:prstGeom>
            <a:solidFill>
              <a:srgbClr val="0D49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38" name="Group 9"/>
          <p:cNvGrpSpPr/>
          <p:nvPr/>
        </p:nvGrpSpPr>
        <p:grpSpPr>
          <a:xfrm>
            <a:off x="352867" y="6505901"/>
            <a:ext cx="11608773" cy="313120"/>
            <a:chOff x="0" y="0"/>
            <a:chExt cx="11608771" cy="313119"/>
          </a:xfrm>
        </p:grpSpPr>
        <p:sp>
          <p:nvSpPr>
            <p:cNvPr id="36" name="Rectangle 10"/>
            <p:cNvSpPr/>
            <p:nvPr/>
          </p:nvSpPr>
          <p:spPr>
            <a:xfrm rot="16200000" flipH="1">
              <a:off x="-135516" y="135966"/>
              <a:ext cx="312669" cy="41636"/>
            </a:xfrm>
            <a:prstGeom prst="rect">
              <a:avLst/>
            </a:prstGeom>
            <a:solidFill>
              <a:srgbClr val="0290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" name="Rectangle 11"/>
            <p:cNvSpPr/>
            <p:nvPr/>
          </p:nvSpPr>
          <p:spPr>
            <a:xfrm rot="16200000" flipH="1">
              <a:off x="11431620" y="135515"/>
              <a:ext cx="312669" cy="41636"/>
            </a:xfrm>
            <a:prstGeom prst="rect">
              <a:avLst/>
            </a:prstGeom>
            <a:solidFill>
              <a:srgbClr val="0290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38200" y="123825"/>
            <a:ext cx="10515600" cy="6058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770603"/>
            <a:ext cx="10515600" cy="56555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1644" y="6533785"/>
            <a:ext cx="273657" cy="2642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93047" y="6505599"/>
            <a:ext cx="1095669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ENT 603 | I2E</a:t>
            </a:r>
          </a:p>
        </p:txBody>
      </p:sp>
      <p:sp>
        <p:nvSpPr>
          <p:cNvPr id="49" name="TextBox 3"/>
          <p:cNvSpPr txBox="1"/>
          <p:nvPr/>
        </p:nvSpPr>
        <p:spPr>
          <a:xfrm>
            <a:off x="10939854" y="6453336"/>
            <a:ext cx="1036027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Check IT Out</a:t>
            </a:r>
          </a:p>
        </p:txBody>
      </p:sp>
      <p:pic>
        <p:nvPicPr>
          <p:cNvPr id="5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"/>
            <a:ext cx="12192000" cy="692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6" descr="Picture 6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6" y="71045"/>
            <a:ext cx="288034" cy="55806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8"/>
            <a:ext cx="258623" cy="248304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47" y="6505599"/>
            <a:ext cx="109567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ENT 603 | I2E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39855" y="6453335"/>
            <a:ext cx="103602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Check IT Out</a:t>
            </a: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77"/>
            <a:ext cx="12192000" cy="692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6" descr="Picture 6"/>
          <p:cNvPicPr>
            <a:picLocks noChangeAspect="1"/>
          </p:cNvPicPr>
          <p:nvPr/>
        </p:nvPicPr>
        <p:blipFill>
          <a:blip r:embed="rId7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9;p1" descr="Google Shape;19;p1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Google Shape;21;p1"/>
          <p:cNvSpPr txBox="1"/>
          <p:nvPr/>
        </p:nvSpPr>
        <p:spPr>
          <a:xfrm>
            <a:off x="2633043" y="3257063"/>
            <a:ext cx="6925914" cy="134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342000" indent="-342000" algn="ctr">
              <a:lnSpc>
                <a:spcPct val="120000"/>
              </a:lnSpc>
              <a:defRPr sz="2800">
                <a:solidFill>
                  <a:srgbClr val="C55A11"/>
                </a:solidFill>
              </a:defRPr>
            </a:pPr>
            <a:endParaRPr/>
          </a:p>
          <a:p>
            <a:pPr marL="342000" indent="-342000" algn="ctr">
              <a:lnSpc>
                <a:spcPct val="120000"/>
              </a:lnSpc>
              <a:defRPr sz="2800" i="1">
                <a:solidFill>
                  <a:schemeClr val="accent2"/>
                </a:solidFill>
              </a:defRPr>
            </a:pPr>
            <a:r>
              <a:t>Say GoodBye to Qs</a:t>
            </a:r>
            <a:endParaRPr>
              <a:solidFill>
                <a:srgbClr val="C55A11"/>
              </a:solidFill>
            </a:endParaRPr>
          </a:p>
          <a:p>
            <a:pPr marL="342000" indent="-342000" algn="ctr">
              <a:lnSpc>
                <a:spcPct val="120000"/>
              </a:lnSpc>
              <a:defRPr sz="2000"/>
            </a:pPr>
            <a:r>
              <a:t>1</a:t>
            </a:r>
            <a:r>
              <a:rPr baseline="30000"/>
              <a:t>st</a:t>
            </a:r>
            <a:r>
              <a:t> Nov, 2021</a:t>
            </a:r>
          </a:p>
        </p:txBody>
      </p:sp>
      <p:pic>
        <p:nvPicPr>
          <p:cNvPr id="63" name="Screenshot 2021-11-01 at 11.25.38 AM.png" descr="Screenshot 2021-11-01 at 11.25.38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04" y="1722364"/>
            <a:ext cx="4554992" cy="204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28"/>
          <p:cNvSpPr txBox="1"/>
          <p:nvPr/>
        </p:nvSpPr>
        <p:spPr>
          <a:xfrm>
            <a:off x="514404" y="1292618"/>
            <a:ext cx="7965940" cy="438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  <a:r>
              <a:rPr>
                <a:solidFill>
                  <a:srgbClr val="B8383A"/>
                </a:solidFill>
              </a:rPr>
              <a:t>Who</a:t>
            </a:r>
            <a:r>
              <a:t> </a:t>
            </a:r>
            <a:r>
              <a:rPr>
                <a:solidFill>
                  <a:srgbClr val="CFA117"/>
                </a:solidFill>
              </a:rPr>
              <a:t>are we targeting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High-end Supermarkets and Hypermarkets in Tier 1 and 2 Indian Cities.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Any retail outlet where people need to wait in queues.</a:t>
            </a:r>
          </a:p>
          <a:p>
            <a:pPr>
              <a:lnSpc>
                <a:spcPct val="120000"/>
              </a:lnSpc>
              <a:defRPr sz="2000"/>
            </a:pPr>
            <a:endParaRPr/>
          </a:p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  <a:r>
              <a:rPr>
                <a:solidFill>
                  <a:srgbClr val="B82C33"/>
                </a:solidFill>
              </a:rPr>
              <a:t>How</a:t>
            </a:r>
            <a:r>
              <a:rPr>
                <a:solidFill>
                  <a:srgbClr val="C59812"/>
                </a:solidFill>
              </a:rPr>
              <a:t> </a:t>
            </a:r>
            <a:r>
              <a:rPr>
                <a:solidFill>
                  <a:srgbClr val="C79A13"/>
                </a:solidFill>
              </a:rPr>
              <a:t>we plan to reach them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IIT Bombay’s extensive Alumni network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Trade Associations and Guilds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Social Media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Television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Website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Word of Mouth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Target Customers and Go To Market</a:t>
            </a:r>
          </a:p>
        </p:txBody>
      </p:sp>
      <p:pic>
        <p:nvPicPr>
          <p:cNvPr id="134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Financials </a:t>
            </a:r>
          </a:p>
        </p:txBody>
      </p:sp>
      <p:pic>
        <p:nvPicPr>
          <p:cNvPr id="139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0" name="Table"/>
          <p:cNvGraphicFramePr/>
          <p:nvPr/>
        </p:nvGraphicFramePr>
        <p:xfrm>
          <a:off x="628967" y="863594"/>
          <a:ext cx="11226266" cy="50721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94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387">
                <a:tc gridSpan="8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 b="1"/>
                        <a:t>Financial SNAPSHOT - 5 YEARS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00">
                <a:tc>
                  <a:txBody>
                    <a:bodyPr/>
                    <a:lstStyle/>
                    <a:p>
                      <a:pPr algn="l" defTabSz="457200">
                        <a:defRPr sz="16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 u="sng"/>
                        <a:t>UNIT ECONOMICS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2022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2023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2024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2026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2022 - 26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 u="sng"/>
                        <a:t>REVENUE STREAM - 1 - STORES SUBSCRIPTION - SaaS MODEL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₹ in Millions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9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/>
                        <a:t>No. of Stores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7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13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30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50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REVENUE per STORE @ ₹ 1.50 lakhs per month (Subscription)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23400000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39600000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54000000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90000000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219.60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8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Costs of Goods Sold (Direct COSTS) - includes UV Sensors, codes, back-end Data Management software etc. @ 40% of revenue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5040000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9360000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15840000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36000000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87.84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GROSS MARGIN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7560000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14040000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23760000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32400000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54000000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131.76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 b="1"/>
                        <a:t>GM % age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 u="sng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OVERHEADS + SG&amp;A + Promoters' Time Spent @ 40% of Gross Margin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3024000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5616000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9504000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12960000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52.70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DEPRECIATION [ No Borrowing - No Interest] @ 8% of Revenue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1008000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1872000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3168000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4320000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7200000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17.57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Net Profit / Loss - Stores Software revenue stream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3528000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6552000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11088000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15120000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25200000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61.49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79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 b="1"/>
                        <a:t>Net Profit / Loss % age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3"/>
          <p:cNvSpPr txBox="1"/>
          <p:nvPr/>
        </p:nvSpPr>
        <p:spPr>
          <a:xfrm>
            <a:off x="255116" y="23183"/>
            <a:ext cx="11699814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Financials </a:t>
            </a:r>
          </a:p>
        </p:txBody>
      </p:sp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6" name="Table"/>
          <p:cNvGraphicFramePr/>
          <p:nvPr/>
        </p:nvGraphicFramePr>
        <p:xfrm>
          <a:off x="623639" y="1028700"/>
          <a:ext cx="10944714" cy="612074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0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 u="sng"/>
                        <a:t>UNIT ECONOMICS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2022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2023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2024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2026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2022 - 26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 u="sng"/>
                        <a:t>REVENUE STREAM - 2 - Subscribers (customers) of Platform - SaaS MODEL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₹ in Millions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/>
                        <a:t>No. of Subscribers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440000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REVENUE per customer @ ₹200 / year - from Ads, sponsorship, promotions etc. with 5% esc.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28000000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54600000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96800000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138000000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240000000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557.40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Costs of Social Marketing, goodies, promotions, Advertisements etc. @ ₹80/ customer/yr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11200000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21840000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38720000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55200000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96000000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222.96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Development &amp; Maintenance of platform, apps etc. @ 30% of revenue (2)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8400000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16380000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29040000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41400000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72000000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167.22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GROSS MARGIN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8400000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16380000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29040000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41400000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72000000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167.22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 b="1"/>
                        <a:t>GM % age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 u="sng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DEPRECIATION [ No Borrowing - No Interest] @ 8% of Revenue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2240000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4368000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7744000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11040000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19200000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44.59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Net Profit / Loss - Customer platform subscription stream (2)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6160000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12012000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21296000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30360000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52800000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10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122.63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 b="1"/>
                        <a:t>Net Profit / Loss % age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Net Profit / Loss of the Enterprise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9688000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18564000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32384000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45480000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78000000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184.12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/>
                        <a:t>Corporate Income Tax @ 36% of PBT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3487680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6683040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11658240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16372800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28080000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66.28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/>
                        <a:t>Profit After Tax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6200320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11880960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20725760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29107200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49920000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117.83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 b="1"/>
                        <a:t>TOTAL REVENUE From both streams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40600000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78000000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136400000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192000000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330000000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777.00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 b="1"/>
                        <a:t>₹ in Millions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41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78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136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192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330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777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4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38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 b="1"/>
                        <a:t>Net (after TAX) Profit / Loss % age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15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15.17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 b="1"/>
                        <a:t>CAC / year with escalation of 5 % YoY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80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84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88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92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96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88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 b="1"/>
                        <a:t>Net income per customer  / year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200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210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230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240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 b="1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b="1"/>
                        <a:t>220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 b="1"/>
                        <a:t>Customer Payback period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/>
                        <a:t>2 1/2 months 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 b="1"/>
                        <a:t>LTV per customer - over 15 year period (net) - Undiscounted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 b="1"/>
                        <a:t>3300</a:t>
                      </a:r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13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  <a:endParaRPr/>
                    </a:p>
                  </a:txBody>
                  <a:tcPr marL="25400" marR="25400" marT="0" marB="25400" anchor="b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28"/>
          <p:cNvSpPr txBox="1"/>
          <p:nvPr/>
        </p:nvSpPr>
        <p:spPr>
          <a:xfrm>
            <a:off x="525095" y="2378472"/>
            <a:ext cx="2356834" cy="148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Atul Verma</a:t>
            </a:r>
          </a:p>
          <a:p>
            <a:pPr algn="ctr">
              <a:lnSpc>
                <a:spcPct val="120000"/>
              </a:lnSpc>
              <a:defRPr sz="1600"/>
            </a:pPr>
            <a:r>
              <a:t>19B090004</a:t>
            </a:r>
          </a:p>
          <a:p>
            <a:pPr algn="ctr">
              <a:lnSpc>
                <a:spcPct val="120000"/>
              </a:lnSpc>
              <a:defRPr sz="1600"/>
            </a:pPr>
            <a:r>
              <a:t>3rd Year, Mathematics</a:t>
            </a:r>
          </a:p>
          <a:p>
            <a:pPr algn="ctr">
              <a:lnSpc>
                <a:spcPct val="120000"/>
              </a:lnSpc>
              <a:defRPr sz="1600"/>
            </a:pPr>
            <a:r>
              <a:t>ML and Computer Vision 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Team</a:t>
            </a:r>
          </a:p>
        </p:txBody>
      </p:sp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Rectangle 1"/>
          <p:cNvGrpSpPr/>
          <p:nvPr/>
        </p:nvGrpSpPr>
        <p:grpSpPr>
          <a:xfrm>
            <a:off x="1055440" y="908720"/>
            <a:ext cx="1296145" cy="1368152"/>
            <a:chOff x="0" y="0"/>
            <a:chExt cx="1296144" cy="1368151"/>
          </a:xfrm>
        </p:grpSpPr>
        <p:sp>
          <p:nvSpPr>
            <p:cNvPr id="153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Member Picture</a:t>
              </a:r>
            </a:p>
          </p:txBody>
        </p:sp>
      </p:grpSp>
      <p:sp>
        <p:nvSpPr>
          <p:cNvPr id="156" name="TextBox 5"/>
          <p:cNvSpPr txBox="1"/>
          <p:nvPr/>
        </p:nvSpPr>
        <p:spPr>
          <a:xfrm>
            <a:off x="3333408" y="2365772"/>
            <a:ext cx="2356833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Ayushman Choudhary</a:t>
            </a:r>
          </a:p>
          <a:p>
            <a:pPr algn="ctr">
              <a:lnSpc>
                <a:spcPct val="120000"/>
              </a:lnSpc>
              <a:defRPr sz="1600"/>
            </a:pPr>
            <a:r>
              <a:t>200020039</a:t>
            </a:r>
          </a:p>
          <a:p>
            <a:pPr algn="ctr">
              <a:lnSpc>
                <a:spcPct val="120000"/>
              </a:lnSpc>
              <a:defRPr sz="1600"/>
            </a:pPr>
            <a:r>
              <a:t>2nd Year, Chemical Engg. Web &amp; App Development</a:t>
            </a:r>
          </a:p>
        </p:txBody>
      </p:sp>
      <p:grpSp>
        <p:nvGrpSpPr>
          <p:cNvPr id="159" name="Rectangle 6"/>
          <p:cNvGrpSpPr/>
          <p:nvPr/>
        </p:nvGrpSpPr>
        <p:grpSpPr>
          <a:xfrm>
            <a:off x="3863752" y="908720"/>
            <a:ext cx="1296145" cy="1368152"/>
            <a:chOff x="0" y="0"/>
            <a:chExt cx="1296144" cy="1368151"/>
          </a:xfrm>
        </p:grpSpPr>
        <p:sp>
          <p:nvSpPr>
            <p:cNvPr id="157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Member Picture</a:t>
              </a:r>
            </a:p>
          </p:txBody>
        </p:sp>
      </p:grpSp>
      <p:sp>
        <p:nvSpPr>
          <p:cNvPr id="160" name="TextBox 7"/>
          <p:cNvSpPr txBox="1"/>
          <p:nvPr/>
        </p:nvSpPr>
        <p:spPr>
          <a:xfrm>
            <a:off x="6357743" y="2353072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P Balasubramanian</a:t>
            </a:r>
          </a:p>
          <a:p>
            <a:pPr algn="ctr">
              <a:lnSpc>
                <a:spcPct val="120000"/>
              </a:lnSpc>
              <a:defRPr sz="1600"/>
            </a:pPr>
            <a:r>
              <a:t>200050103</a:t>
            </a:r>
          </a:p>
          <a:p>
            <a:pPr algn="ctr">
              <a:lnSpc>
                <a:spcPct val="120000"/>
              </a:lnSpc>
              <a:defRPr sz="1600"/>
            </a:pPr>
            <a:r>
              <a:t>2nd Year, CSE</a:t>
            </a:r>
          </a:p>
          <a:p>
            <a:pPr algn="ctr">
              <a:lnSpc>
                <a:spcPct val="120000"/>
              </a:lnSpc>
              <a:defRPr sz="1600"/>
            </a:pPr>
            <a:r>
              <a:t>Machine Learning and AI</a:t>
            </a:r>
          </a:p>
        </p:txBody>
      </p:sp>
      <p:sp>
        <p:nvSpPr>
          <p:cNvPr id="161" name="TextBox 9"/>
          <p:cNvSpPr txBox="1"/>
          <p:nvPr/>
        </p:nvSpPr>
        <p:spPr>
          <a:xfrm>
            <a:off x="9238064" y="2276872"/>
            <a:ext cx="2356833" cy="1254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rPr dirty="0" err="1"/>
              <a:t>Mugdha</a:t>
            </a:r>
            <a:r>
              <a:rPr dirty="0"/>
              <a:t> Bajpayee</a:t>
            </a:r>
          </a:p>
          <a:p>
            <a:pPr algn="ctr">
              <a:lnSpc>
                <a:spcPct val="120000"/>
              </a:lnSpc>
              <a:defRPr sz="1600"/>
            </a:pPr>
            <a:r>
              <a:rPr lang="en-US" dirty="0"/>
              <a:t>200100099</a:t>
            </a:r>
            <a:endParaRPr dirty="0"/>
          </a:p>
          <a:p>
            <a:pPr algn="ctr">
              <a:lnSpc>
                <a:spcPct val="120000"/>
              </a:lnSpc>
              <a:defRPr sz="1600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Year, Mechanical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pPr algn="ctr">
              <a:lnSpc>
                <a:spcPct val="120000"/>
              </a:lnSpc>
              <a:defRPr sz="1600"/>
            </a:pPr>
            <a:r>
              <a:rPr lang="en-US" dirty="0"/>
              <a:t>Tech and Development</a:t>
            </a:r>
            <a:endParaRPr dirty="0"/>
          </a:p>
        </p:txBody>
      </p:sp>
      <p:grpSp>
        <p:nvGrpSpPr>
          <p:cNvPr id="164" name="Rectangle 11"/>
          <p:cNvGrpSpPr/>
          <p:nvPr/>
        </p:nvGrpSpPr>
        <p:grpSpPr>
          <a:xfrm>
            <a:off x="9768407" y="908720"/>
            <a:ext cx="1296145" cy="1368152"/>
            <a:chOff x="0" y="0"/>
            <a:chExt cx="1296144" cy="1368151"/>
          </a:xfrm>
        </p:grpSpPr>
        <p:sp>
          <p:nvSpPr>
            <p:cNvPr id="162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Member Picture</a:t>
              </a:r>
            </a:p>
          </p:txBody>
        </p:sp>
      </p:grpSp>
      <p:sp>
        <p:nvSpPr>
          <p:cNvPr id="165" name="TextBox 12"/>
          <p:cNvSpPr txBox="1"/>
          <p:nvPr/>
        </p:nvSpPr>
        <p:spPr>
          <a:xfrm>
            <a:off x="525095" y="5212184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Rangarajan R Iyengar</a:t>
            </a:r>
          </a:p>
          <a:p>
            <a:pPr algn="ctr">
              <a:lnSpc>
                <a:spcPct val="120000"/>
              </a:lnSpc>
              <a:defRPr sz="1600"/>
            </a:pPr>
            <a:r>
              <a:t>214278002</a:t>
            </a:r>
          </a:p>
          <a:p>
            <a:pPr algn="ctr">
              <a:lnSpc>
                <a:spcPct val="120000"/>
              </a:lnSpc>
              <a:defRPr sz="1600"/>
            </a:pPr>
            <a:r>
              <a:t>PhD – SJMSOM (IIT-B)</a:t>
            </a:r>
          </a:p>
          <a:p>
            <a:pPr algn="ctr">
              <a:lnSpc>
                <a:spcPct val="120000"/>
              </a:lnSpc>
              <a:defRPr sz="1600"/>
            </a:pPr>
            <a:r>
              <a:t>Management and Finance</a:t>
            </a:r>
          </a:p>
        </p:txBody>
      </p:sp>
      <p:grpSp>
        <p:nvGrpSpPr>
          <p:cNvPr id="168" name="Rectangle 13"/>
          <p:cNvGrpSpPr/>
          <p:nvPr/>
        </p:nvGrpSpPr>
        <p:grpSpPr>
          <a:xfrm>
            <a:off x="1055440" y="3717032"/>
            <a:ext cx="1296145" cy="1368152"/>
            <a:chOff x="0" y="0"/>
            <a:chExt cx="1296144" cy="1368151"/>
          </a:xfrm>
        </p:grpSpPr>
        <p:sp>
          <p:nvSpPr>
            <p:cNvPr id="166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Member Picture</a:t>
              </a:r>
            </a:p>
          </p:txBody>
        </p:sp>
      </p:grpSp>
      <p:sp>
        <p:nvSpPr>
          <p:cNvPr id="169" name="TextBox 14"/>
          <p:cNvSpPr txBox="1"/>
          <p:nvPr/>
        </p:nvSpPr>
        <p:spPr>
          <a:xfrm>
            <a:off x="3333408" y="5123284"/>
            <a:ext cx="2356833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Vidit Goel</a:t>
            </a:r>
          </a:p>
          <a:p>
            <a:pPr algn="ctr">
              <a:lnSpc>
                <a:spcPct val="120000"/>
              </a:lnSpc>
              <a:defRPr sz="1600"/>
            </a:pPr>
            <a:r>
              <a:t>200050156</a:t>
            </a:r>
          </a:p>
          <a:p>
            <a:pPr algn="ctr">
              <a:lnSpc>
                <a:spcPct val="120000"/>
              </a:lnSpc>
              <a:defRPr sz="1600"/>
            </a:pPr>
            <a:r>
              <a:t>2nd Year, CSE </a:t>
            </a:r>
          </a:p>
          <a:p>
            <a:pPr algn="ctr">
              <a:lnSpc>
                <a:spcPct val="120000"/>
              </a:lnSpc>
              <a:defRPr sz="1600"/>
            </a:pPr>
            <a:r>
              <a:t>Tech and Development</a:t>
            </a:r>
          </a:p>
        </p:txBody>
      </p:sp>
      <p:grpSp>
        <p:nvGrpSpPr>
          <p:cNvPr id="172" name="Rectangle 15"/>
          <p:cNvGrpSpPr/>
          <p:nvPr/>
        </p:nvGrpSpPr>
        <p:grpSpPr>
          <a:xfrm>
            <a:off x="3863752" y="3717032"/>
            <a:ext cx="1296145" cy="1368152"/>
            <a:chOff x="0" y="0"/>
            <a:chExt cx="1296144" cy="1368151"/>
          </a:xfrm>
        </p:grpSpPr>
        <p:sp>
          <p:nvSpPr>
            <p:cNvPr id="170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Member Picture</a:t>
              </a:r>
            </a:p>
          </p:txBody>
        </p:sp>
      </p:grpSp>
      <p:sp>
        <p:nvSpPr>
          <p:cNvPr id="173" name="TextBox 16"/>
          <p:cNvSpPr txBox="1"/>
          <p:nvPr/>
        </p:nvSpPr>
        <p:spPr>
          <a:xfrm>
            <a:off x="6357743" y="5199484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Vishruth N</a:t>
            </a:r>
          </a:p>
          <a:p>
            <a:pPr algn="ctr">
              <a:lnSpc>
                <a:spcPct val="120000"/>
              </a:lnSpc>
              <a:defRPr sz="1600"/>
            </a:pPr>
            <a:r>
              <a:t>200010088</a:t>
            </a:r>
          </a:p>
          <a:p>
            <a:pPr algn="ctr">
              <a:lnSpc>
                <a:spcPct val="120000"/>
              </a:lnSpc>
              <a:defRPr sz="1600"/>
            </a:pPr>
            <a:r>
              <a:t>2nd Year, Aerospace</a:t>
            </a:r>
          </a:p>
          <a:p>
            <a:pPr algn="ctr">
              <a:lnSpc>
                <a:spcPct val="120000"/>
              </a:lnSpc>
              <a:defRPr sz="1600"/>
            </a:pPr>
            <a:r>
              <a:t>Blockchain, ML</a:t>
            </a:r>
          </a:p>
        </p:txBody>
      </p:sp>
      <p:grpSp>
        <p:nvGrpSpPr>
          <p:cNvPr id="176" name="Rectangle 17"/>
          <p:cNvGrpSpPr/>
          <p:nvPr/>
        </p:nvGrpSpPr>
        <p:grpSpPr>
          <a:xfrm>
            <a:off x="6888088" y="3717032"/>
            <a:ext cx="1296145" cy="1368152"/>
            <a:chOff x="0" y="0"/>
            <a:chExt cx="1296144" cy="1368151"/>
          </a:xfrm>
        </p:grpSpPr>
        <p:sp>
          <p:nvSpPr>
            <p:cNvPr id="174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Member Picture</a:t>
              </a:r>
            </a:p>
          </p:txBody>
        </p:sp>
      </p:grpSp>
      <p:sp>
        <p:nvSpPr>
          <p:cNvPr id="177" name="TextBox 18"/>
          <p:cNvSpPr txBox="1"/>
          <p:nvPr/>
        </p:nvSpPr>
        <p:spPr>
          <a:xfrm>
            <a:off x="9238064" y="5085184"/>
            <a:ext cx="2356833" cy="89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Mrs.Kanchan Dwivedi</a:t>
            </a:r>
          </a:p>
          <a:p>
            <a:pPr algn="ctr">
              <a:lnSpc>
                <a:spcPct val="120000"/>
              </a:lnSpc>
              <a:defRPr sz="1600"/>
            </a:pPr>
            <a:r>
              <a:t>Mentor</a:t>
            </a:r>
          </a:p>
          <a:p>
            <a:pPr algn="ctr">
              <a:lnSpc>
                <a:spcPct val="120000"/>
              </a:lnSpc>
              <a:defRPr sz="1600"/>
            </a:pPr>
            <a:r>
              <a:t>Founder, LoanGini</a:t>
            </a:r>
          </a:p>
        </p:txBody>
      </p:sp>
      <p:grpSp>
        <p:nvGrpSpPr>
          <p:cNvPr id="180" name="Rectangle 19"/>
          <p:cNvGrpSpPr/>
          <p:nvPr/>
        </p:nvGrpSpPr>
        <p:grpSpPr>
          <a:xfrm>
            <a:off x="9679404" y="3698429"/>
            <a:ext cx="1474152" cy="1405358"/>
            <a:chOff x="0" y="0"/>
            <a:chExt cx="1474151" cy="1405357"/>
          </a:xfrm>
        </p:grpSpPr>
        <p:sp>
          <p:nvSpPr>
            <p:cNvPr id="178" name="Rectangle"/>
            <p:cNvSpPr/>
            <p:nvPr/>
          </p:nvSpPr>
          <p:spPr>
            <a:xfrm>
              <a:off x="89003" y="18602"/>
              <a:ext cx="1296145" cy="13681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9" name="1534407467717.jpeg" descr="1534407467717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474152" cy="14053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1" name="WhatsApp Image 2021-11-01 at 04.30.00.jpeg" descr="WhatsApp Image 2021-11-01 at 04.30.0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36" y="3608419"/>
            <a:ext cx="1474152" cy="1615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WhatsApp Image 2021-11-01 at 11.29.19.jpeg" descr="WhatsApp Image 2021-11-01 at 11.29.19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15" y="728706"/>
            <a:ext cx="1474152" cy="167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hatsApp Image 2021-11-01 at 11.20.09.jpeg" descr="WhatsApp Image 2021-11-01 at 11.20.09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254" y="728706"/>
            <a:ext cx="1512703" cy="1615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WhatsApp Image 2021-11-01 at 15.39.00.jpeg" descr="WhatsApp Image 2021-11-01 at 15.39.00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849" y="3539832"/>
            <a:ext cx="1320622" cy="1671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G_20200207_162652.jpg" descr="IMG_20200207_16265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8716" y="700492"/>
            <a:ext cx="1270872" cy="167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6DFE6-88CA-4516-B63D-422E376ABC8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r="7503" b="31380"/>
          <a:stretch/>
        </p:blipFill>
        <p:spPr>
          <a:xfrm>
            <a:off x="9606100" y="759949"/>
            <a:ext cx="1632061" cy="157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C23257-162A-440E-8906-A32B738909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036" r="340" b="14667"/>
          <a:stretch/>
        </p:blipFill>
        <p:spPr>
          <a:xfrm>
            <a:off x="3863751" y="3608419"/>
            <a:ext cx="1324530" cy="15410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8"/>
          <p:cNvSpPr txBox="1"/>
          <p:nvPr/>
        </p:nvSpPr>
        <p:spPr>
          <a:xfrm>
            <a:off x="7272902" y="2574655"/>
            <a:ext cx="4849402" cy="218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  <a:endParaRPr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Long queues at the checkout</a:t>
            </a:r>
          </a:p>
          <a:p>
            <a:pPr>
              <a:lnSpc>
                <a:spcPct val="120000"/>
              </a:lnSpc>
              <a:defRPr sz="2000"/>
            </a:pPr>
            <a:endParaRPr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Slow manual billing</a:t>
            </a:r>
          </a:p>
          <a:p>
            <a:pPr>
              <a:lnSpc>
                <a:spcPct val="120000"/>
              </a:lnSpc>
              <a:defRPr sz="2000"/>
            </a:pPr>
            <a:endParaRPr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Wasted manpower</a:t>
            </a:r>
          </a:p>
        </p:txBody>
      </p:sp>
      <p:sp>
        <p:nvSpPr>
          <p:cNvPr id="68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The Problem</a:t>
            </a:r>
          </a:p>
        </p:txBody>
      </p:sp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q.jpeg" descr="q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2" y="1661459"/>
            <a:ext cx="7032387" cy="3692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3"/>
          <p:cNvSpPr txBox="1"/>
          <p:nvPr/>
        </p:nvSpPr>
        <p:spPr>
          <a:xfrm>
            <a:off x="255116" y="23183"/>
            <a:ext cx="11699814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The Problem</a:t>
            </a:r>
          </a:p>
        </p:txBody>
      </p:sp>
      <p:pic>
        <p:nvPicPr>
          <p:cNvPr id="75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WhatsApp Image 2021-11-01 at 12.17.20.jpeg" descr="WhatsApp Image 2021-11-01 at 12.17.2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7367"/>
            <a:ext cx="12061677" cy="429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3"/>
          <p:cNvSpPr txBox="1"/>
          <p:nvPr/>
        </p:nvSpPr>
        <p:spPr>
          <a:xfrm>
            <a:off x="255115" y="23184"/>
            <a:ext cx="11699817" cy="54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The Solution</a:t>
            </a:r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6" y="71045"/>
            <a:ext cx="288034" cy="558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WhatsApp Image 2021-11-01 at 12.17.21.jpeg" descr="WhatsApp Image 2021-11-01 at 12.17.2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" y="1609287"/>
            <a:ext cx="12173954" cy="434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8"/>
          <p:cNvSpPr txBox="1"/>
          <p:nvPr/>
        </p:nvSpPr>
        <p:spPr>
          <a:xfrm>
            <a:off x="431930" y="726173"/>
            <a:ext cx="6461290" cy="5745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  <a:endParaRPr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>
                <a:solidFill>
                  <a:srgbClr val="FF2600"/>
                </a:solidFill>
              </a:rPr>
              <a:t>The Checkout System</a:t>
            </a:r>
            <a:r>
              <a:t>: A full-sized bay-cabin installed at the exit of the store, equipped with AI Based object identification and billing system to boost the speed of checkout process.</a:t>
            </a:r>
            <a:endParaRPr sz="200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endParaRPr sz="200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>
                <a:solidFill>
                  <a:srgbClr val="FF2600"/>
                </a:solidFill>
              </a:rPr>
              <a:t>Analytics</a:t>
            </a:r>
            <a:r>
              <a:t>: Robust data analytics provided to the store management regarding the purchase patterns and consumer behaviour to optimise the inventory to its peak</a:t>
            </a:r>
            <a:endParaRPr sz="200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endParaRPr sz="200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>
                <a:solidFill>
                  <a:srgbClr val="FF2600"/>
                </a:solidFill>
              </a:rPr>
              <a:t>Mobile App</a:t>
            </a:r>
            <a:r>
              <a:t>: An all-in-one mobile app for the customers to verify their purchase and make payments on-the-go</a:t>
            </a:r>
          </a:p>
        </p:txBody>
      </p:sp>
      <p:sp>
        <p:nvSpPr>
          <p:cNvPr id="87" name="TextBox 3"/>
          <p:cNvSpPr txBox="1"/>
          <p:nvPr/>
        </p:nvSpPr>
        <p:spPr>
          <a:xfrm>
            <a:off x="255115" y="23184"/>
            <a:ext cx="11699817" cy="54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The Solution</a:t>
            </a:r>
          </a:p>
        </p:txBody>
      </p:sp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6" y="71045"/>
            <a:ext cx="288034" cy="558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Auto-Security-Gate-Sterilizing-Disinfection-Cabin.jpeg" descr="Auto-Security-Gate-Sterilizing-Disinfection-Cabin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17" y="649876"/>
            <a:ext cx="2824501" cy="5778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27-inch-monitor-2048px-1572.jpeg" descr="27-inch-monitor-2048px-157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468090" y="2287688"/>
            <a:ext cx="1189903" cy="635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WhatsApp Image 2021-11-01 at 14.55.52.jpeg" descr="WhatsApp Image 2021-11-01 at 14.55.52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8" y="4250082"/>
            <a:ext cx="2908239" cy="2181179"/>
          </a:xfrm>
          <a:prstGeom prst="rect">
            <a:avLst/>
          </a:prstGeom>
          <a:ln w="28575">
            <a:solidFill>
              <a:srgbClr val="0D495C"/>
            </a:solidFill>
            <a:miter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28"/>
          <p:cNvSpPr txBox="1"/>
          <p:nvPr/>
        </p:nvSpPr>
        <p:spPr>
          <a:xfrm>
            <a:off x="332116" y="1089418"/>
            <a:ext cx="7862337" cy="422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  <a:endParaRPr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No need to hire staff for billing and handling payments.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Drastically reduces wait times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Reduces human contact and error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Easy Inventory Management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Insightful Consumer Analytics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endParaRPr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endParaRPr/>
          </a:p>
          <a:p>
            <a:pPr>
              <a:lnSpc>
                <a:spcPct val="120000"/>
              </a:lnSpc>
              <a:defRPr sz="2000"/>
            </a:pPr>
            <a:endParaRPr/>
          </a:p>
          <a:p>
            <a:pPr defTabSz="457200">
              <a:defRPr sz="1200" b="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96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Value Proposition</a:t>
            </a:r>
          </a:p>
        </p:txBody>
      </p:sp>
      <p:pic>
        <p:nvPicPr>
          <p:cNvPr id="97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38622665.jpg" descr="3862266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23" y="2835040"/>
            <a:ext cx="3799619" cy="362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ownload.png" descr="downlo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647" y="3897937"/>
            <a:ext cx="2438401" cy="243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download (1).png" descr="download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16" y="3927640"/>
            <a:ext cx="457898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Market Size</a:t>
            </a:r>
          </a:p>
        </p:txBody>
      </p:sp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 25"/>
          <p:cNvGrpSpPr/>
          <p:nvPr/>
        </p:nvGrpSpPr>
        <p:grpSpPr>
          <a:xfrm>
            <a:off x="831547" y="1119258"/>
            <a:ext cx="10628934" cy="5024368"/>
            <a:chOff x="0" y="0"/>
            <a:chExt cx="10628932" cy="5024366"/>
          </a:xfrm>
        </p:grpSpPr>
        <p:grpSp>
          <p:nvGrpSpPr>
            <p:cNvPr id="111" name="Group 5"/>
            <p:cNvGrpSpPr/>
            <p:nvPr/>
          </p:nvGrpSpPr>
          <p:grpSpPr>
            <a:xfrm>
              <a:off x="0" y="0"/>
              <a:ext cx="5024365" cy="5024367"/>
              <a:chOff x="0" y="0"/>
              <a:chExt cx="5024364" cy="5024366"/>
            </a:xfrm>
          </p:grpSpPr>
          <p:sp>
            <p:nvSpPr>
              <p:cNvPr id="106" name="Donut 18"/>
              <p:cNvSpPr/>
              <p:nvPr/>
            </p:nvSpPr>
            <p:spPr>
              <a:xfrm flipH="1">
                <a:off x="1053469" y="1053472"/>
                <a:ext cx="2917425" cy="2917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28" y="10800"/>
                    </a:moveTo>
                    <a:cubicBezTo>
                      <a:pt x="3928" y="14595"/>
                      <a:pt x="7005" y="17672"/>
                      <a:pt x="10800" y="17672"/>
                    </a:cubicBezTo>
                    <a:cubicBezTo>
                      <a:pt x="14595" y="17672"/>
                      <a:pt x="17672" y="14595"/>
                      <a:pt x="17672" y="10800"/>
                    </a:cubicBezTo>
                    <a:cubicBezTo>
                      <a:pt x="17672" y="7005"/>
                      <a:pt x="14595" y="3928"/>
                      <a:pt x="10800" y="3928"/>
                    </a:cubicBezTo>
                    <a:cubicBezTo>
                      <a:pt x="7005" y="3928"/>
                      <a:pt x="3928" y="7005"/>
                      <a:pt x="3928" y="10800"/>
                    </a:cubicBezTo>
                    <a:close/>
                  </a:path>
                </a:pathLst>
              </a:custGeom>
              <a:solidFill>
                <a:srgbClr val="4272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7" name="Donut 19"/>
              <p:cNvSpPr/>
              <p:nvPr/>
            </p:nvSpPr>
            <p:spPr>
              <a:xfrm>
                <a:off x="526577" y="526578"/>
                <a:ext cx="3971215" cy="3971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24" y="10800"/>
                    </a:moveTo>
                    <a:cubicBezTo>
                      <a:pt x="2924" y="15150"/>
                      <a:pt x="6450" y="18676"/>
                      <a:pt x="10800" y="18676"/>
                    </a:cubicBezTo>
                    <a:cubicBezTo>
                      <a:pt x="15150" y="18676"/>
                      <a:pt x="18676" y="15150"/>
                      <a:pt x="18676" y="10800"/>
                    </a:cubicBezTo>
                    <a:cubicBezTo>
                      <a:pt x="18676" y="6450"/>
                      <a:pt x="15150" y="2924"/>
                      <a:pt x="10800" y="2924"/>
                    </a:cubicBezTo>
                    <a:cubicBezTo>
                      <a:pt x="6450" y="2924"/>
                      <a:pt x="2924" y="6450"/>
                      <a:pt x="2924" y="10800"/>
                    </a:cubicBezTo>
                    <a:close/>
                  </a:path>
                </a:pathLst>
              </a:custGeom>
              <a:solidFill>
                <a:srgbClr val="01A5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10" name="Donut 20"/>
              <p:cNvGrpSpPr/>
              <p:nvPr/>
            </p:nvGrpSpPr>
            <p:grpSpPr>
              <a:xfrm>
                <a:off x="-1" y="-1"/>
                <a:ext cx="5024366" cy="5024368"/>
                <a:chOff x="0" y="0"/>
                <a:chExt cx="5024364" cy="5024366"/>
              </a:xfrm>
            </p:grpSpPr>
            <p:sp>
              <p:nvSpPr>
                <p:cNvPr id="108" name="Shape"/>
                <p:cNvSpPr/>
                <p:nvPr/>
              </p:nvSpPr>
              <p:spPr>
                <a:xfrm>
                  <a:off x="-1" y="-1"/>
                  <a:ext cx="5024366" cy="50243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308" y="10800"/>
                      </a:moveTo>
                      <a:cubicBezTo>
                        <a:pt x="2308" y="15490"/>
                        <a:pt x="6110" y="19292"/>
                        <a:pt x="10800" y="19292"/>
                      </a:cubicBezTo>
                      <a:cubicBezTo>
                        <a:pt x="15490" y="19292"/>
                        <a:pt x="19292" y="15490"/>
                        <a:pt x="19292" y="10800"/>
                      </a:cubicBezTo>
                      <a:cubicBezTo>
                        <a:pt x="19292" y="6110"/>
                        <a:pt x="15490" y="2308"/>
                        <a:pt x="10800" y="2308"/>
                      </a:cubicBezTo>
                      <a:cubicBezTo>
                        <a:pt x="6110" y="2308"/>
                        <a:pt x="2308" y="6110"/>
                        <a:pt x="2308" y="10800"/>
                      </a:cubicBezTo>
                      <a:close/>
                    </a:path>
                  </a:pathLst>
                </a:custGeom>
                <a:solidFill>
                  <a:srgbClr val="0D495C"/>
                </a:solidFill>
                <a:ln w="12700" cap="flat">
                  <a:noFill/>
                  <a:miter lim="400000"/>
                </a:ln>
                <a:effectLst>
                  <a:outerShdw blurRad="63500" rotWithShape="0">
                    <a:srgbClr val="000000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 b="0"/>
                  </a:pPr>
                  <a:endParaRPr/>
                </a:p>
              </p:txBody>
            </p:sp>
            <p:sp>
              <p:nvSpPr>
                <p:cNvPr id="109" name="Z"/>
                <p:cNvSpPr txBox="1"/>
                <p:nvPr/>
              </p:nvSpPr>
              <p:spPr>
                <a:xfrm>
                  <a:off x="781520" y="2293648"/>
                  <a:ext cx="3461323" cy="4370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2400" b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Z</a:t>
                  </a:r>
                </a:p>
              </p:txBody>
            </p:sp>
          </p:grpSp>
        </p:grpSp>
        <p:grpSp>
          <p:nvGrpSpPr>
            <p:cNvPr id="121" name="Group 24"/>
            <p:cNvGrpSpPr/>
            <p:nvPr/>
          </p:nvGrpSpPr>
          <p:grpSpPr>
            <a:xfrm>
              <a:off x="2791418" y="168242"/>
              <a:ext cx="7837515" cy="3729905"/>
              <a:chOff x="0" y="0"/>
              <a:chExt cx="7837514" cy="3729903"/>
            </a:xfrm>
          </p:grpSpPr>
          <p:grpSp>
            <p:nvGrpSpPr>
              <p:cNvPr id="114" name="Group 23"/>
              <p:cNvGrpSpPr/>
              <p:nvPr/>
            </p:nvGrpSpPr>
            <p:grpSpPr>
              <a:xfrm>
                <a:off x="1642350" y="-1"/>
                <a:ext cx="6195165" cy="912836"/>
                <a:chOff x="0" y="0"/>
                <a:chExt cx="6195164" cy="912834"/>
              </a:xfrm>
            </p:grpSpPr>
            <p:sp>
              <p:nvSpPr>
                <p:cNvPr id="112" name="Rectangle 14"/>
                <p:cNvSpPr/>
                <p:nvPr/>
              </p:nvSpPr>
              <p:spPr>
                <a:xfrm>
                  <a:off x="801702" y="0"/>
                  <a:ext cx="5393463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50000"/>
                    </a:lnSpc>
                    <a:defRPr sz="1600" b="0">
                      <a:solidFill>
                        <a:srgbClr val="0D495C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TAM </a:t>
                  </a:r>
                </a:p>
                <a:p>
                  <a:pPr>
                    <a:lnSpc>
                      <a:spcPct val="150000"/>
                    </a:lnSpc>
                    <a:defRPr sz="1600" b="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$4.6bn : Supermarkets and Stores Internationally</a:t>
                  </a:r>
                </a:p>
              </p:txBody>
            </p:sp>
            <p:sp>
              <p:nvSpPr>
                <p:cNvPr id="113" name="Straight Connector 10"/>
                <p:cNvSpPr/>
                <p:nvPr/>
              </p:nvSpPr>
              <p:spPr>
                <a:xfrm>
                  <a:off x="0" y="912834"/>
                  <a:ext cx="6088483" cy="1"/>
                </a:xfrm>
                <a:prstGeom prst="line">
                  <a:avLst/>
                </a:prstGeom>
                <a:noFill/>
                <a:ln w="28575" cap="flat">
                  <a:solidFill>
                    <a:srgbClr val="0D495C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 b="0"/>
                  </a:pPr>
                  <a:endParaRPr/>
                </a:p>
              </p:txBody>
            </p:sp>
          </p:grpSp>
          <p:grpSp>
            <p:nvGrpSpPr>
              <p:cNvPr id="117" name="Group 13"/>
              <p:cNvGrpSpPr/>
              <p:nvPr/>
            </p:nvGrpSpPr>
            <p:grpSpPr>
              <a:xfrm>
                <a:off x="1642350" y="1424757"/>
                <a:ext cx="6195165" cy="896612"/>
                <a:chOff x="0" y="0"/>
                <a:chExt cx="6195164" cy="896611"/>
              </a:xfrm>
            </p:grpSpPr>
            <p:sp>
              <p:nvSpPr>
                <p:cNvPr id="115" name="Rectangle 41"/>
                <p:cNvSpPr/>
                <p:nvPr/>
              </p:nvSpPr>
              <p:spPr>
                <a:xfrm>
                  <a:off x="866062" y="0"/>
                  <a:ext cx="532910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50000"/>
                    </a:lnSpc>
                    <a:defRPr sz="1600" b="0">
                      <a:solidFill>
                        <a:srgbClr val="01A59E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SAM</a:t>
                  </a:r>
                </a:p>
                <a:p>
                  <a:pPr>
                    <a:lnSpc>
                      <a:spcPct val="150000"/>
                    </a:lnSpc>
                    <a:defRPr sz="1600" b="0">
                      <a:solidFill>
                        <a:srgbClr val="01A59E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$1.2bn : </a:t>
                  </a:r>
                  <a:r>
                    <a:rPr>
                      <a:solidFill>
                        <a:srgbClr val="000000"/>
                      </a:solidFill>
                    </a:rPr>
                    <a:t>Super &amp; Hyper markets in Tier 1&amp;2 cities of India </a:t>
                  </a:r>
                  <a:endParaRPr sz="1200">
                    <a:latin typeface="Times Roman"/>
                    <a:ea typeface="Times Roman"/>
                    <a:cs typeface="Times Roman"/>
                    <a:sym typeface="Times Roman"/>
                  </a:endParaRPr>
                </a:p>
                <a:p>
                  <a:pPr>
                    <a:lnSpc>
                      <a:spcPct val="150000"/>
                    </a:lnSpc>
                    <a:defRPr sz="1600" b="0">
                      <a:solidFill>
                        <a:srgbClr val="01A59E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>
                      <a:solidFill>
                        <a:srgbClr val="808080"/>
                      </a:solidFill>
                    </a:rPr>
                    <a:t> </a:t>
                  </a:r>
                </a:p>
              </p:txBody>
            </p:sp>
            <p:sp>
              <p:nvSpPr>
                <p:cNvPr id="116" name="Straight Connector 21"/>
                <p:cNvSpPr/>
                <p:nvPr/>
              </p:nvSpPr>
              <p:spPr>
                <a:xfrm>
                  <a:off x="0" y="896611"/>
                  <a:ext cx="6088483" cy="1"/>
                </a:xfrm>
                <a:prstGeom prst="line">
                  <a:avLst/>
                </a:prstGeom>
                <a:noFill/>
                <a:ln w="28575" cap="flat">
                  <a:solidFill>
                    <a:srgbClr val="01A59E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 b="0"/>
                  </a:pPr>
                  <a:endParaRPr/>
                </a:p>
              </p:txBody>
            </p:sp>
          </p:grpSp>
          <p:grpSp>
            <p:nvGrpSpPr>
              <p:cNvPr id="120" name="Group 12"/>
              <p:cNvGrpSpPr/>
              <p:nvPr/>
            </p:nvGrpSpPr>
            <p:grpSpPr>
              <a:xfrm>
                <a:off x="-1" y="2856523"/>
                <a:ext cx="7837514" cy="873381"/>
                <a:chOff x="0" y="0"/>
                <a:chExt cx="7837512" cy="873380"/>
              </a:xfrm>
            </p:grpSpPr>
            <p:sp>
              <p:nvSpPr>
                <p:cNvPr id="118" name="Rectangle 44"/>
                <p:cNvSpPr/>
                <p:nvPr/>
              </p:nvSpPr>
              <p:spPr>
                <a:xfrm>
                  <a:off x="2836530" y="0"/>
                  <a:ext cx="5000983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50000"/>
                    </a:lnSpc>
                    <a:defRPr sz="1600" b="0">
                      <a:solidFill>
                        <a:srgbClr val="42726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SOM </a:t>
                  </a:r>
                </a:p>
                <a:p>
                  <a:pPr>
                    <a:lnSpc>
                      <a:spcPct val="150000"/>
                    </a:lnSpc>
                    <a:defRPr sz="1600" b="0">
                      <a:solidFill>
                        <a:srgbClr val="42726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$400mn </a:t>
                  </a:r>
                  <a:r>
                    <a:rPr>
                      <a:solidFill>
                        <a:srgbClr val="000000"/>
                      </a:solidFill>
                    </a:rPr>
                    <a:t>: High-end Markets</a:t>
                  </a:r>
                </a:p>
              </p:txBody>
            </p:sp>
            <p:sp>
              <p:nvSpPr>
                <p:cNvPr id="119" name="Straight Connector 22"/>
                <p:cNvSpPr/>
                <p:nvPr/>
              </p:nvSpPr>
              <p:spPr>
                <a:xfrm>
                  <a:off x="0" y="873380"/>
                  <a:ext cx="7730833" cy="1"/>
                </a:xfrm>
                <a:prstGeom prst="line">
                  <a:avLst/>
                </a:prstGeom>
                <a:noFill/>
                <a:ln w="28575" cap="flat">
                  <a:solidFill>
                    <a:srgbClr val="427260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 b="0"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Competition</a:t>
            </a:r>
          </a:p>
        </p:txBody>
      </p:sp>
      <p:pic>
        <p:nvPicPr>
          <p:cNvPr id="127" name="Picture 10" descr="Picture 10"/>
          <p:cNvPicPr>
            <a:picLocks noChangeAspect="1"/>
          </p:cNvPicPr>
          <p:nvPr/>
        </p:nvPicPr>
        <p:blipFill>
          <a:blip r:embed="rId3"/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8" name="Table 1"/>
          <p:cNvGraphicFramePr/>
          <p:nvPr/>
        </p:nvGraphicFramePr>
        <p:xfrm>
          <a:off x="1001728" y="2144243"/>
          <a:ext cx="10201244" cy="335555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5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Normal shops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Online Shopping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Amazon Go like Store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Shops with CheckITOut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Shopping Experience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Contactless Shopping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Reduced Billing Time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Initial CapEx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None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Analytics and Insights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2EF31-D740-4DFE-89AD-9A932E77F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37"/>
            <a:ext cx="12192000" cy="6858000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D22180FF-C67A-4B09-B5E9-FA1CEE005DC2}"/>
              </a:ext>
            </a:extLst>
          </p:cNvPr>
          <p:cNvSpPr txBox="1"/>
          <p:nvPr/>
        </p:nvSpPr>
        <p:spPr>
          <a:xfrm>
            <a:off x="341189" y="1268812"/>
            <a:ext cx="4121133" cy="193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  <a:endParaRPr dirty="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 lang="en-US" sz="2000" dirty="0"/>
              <a:t>Our Customers (Super and Hyper marts in Tier 1 and 2 Indian cities) were mostly willing to try, some felt the initial </a:t>
            </a:r>
            <a:r>
              <a:rPr lang="en-US" sz="2000" dirty="0" err="1"/>
              <a:t>CapEx</a:t>
            </a:r>
            <a:r>
              <a:rPr lang="en-US" sz="2000" dirty="0"/>
              <a:t> was too high</a:t>
            </a:r>
            <a:endParaRPr sz="2000" dirty="0"/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E7D013AF-140A-4A55-A1E3-AB94C398C748}"/>
              </a:ext>
            </a:extLst>
          </p:cNvPr>
          <p:cNvSpPr txBox="1"/>
          <p:nvPr/>
        </p:nvSpPr>
        <p:spPr>
          <a:xfrm>
            <a:off x="825016" y="2987190"/>
            <a:ext cx="4236746" cy="193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  <a:endParaRPr dirty="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 lang="en-US" sz="2000" dirty="0"/>
              <a:t>We talked to a lot of our Consumers (users of said stores) who gave overall positive responses</a:t>
            </a:r>
            <a:endParaRPr sz="2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926B6515-2EB5-44B2-ABE3-0255E96E07C6}"/>
              </a:ext>
            </a:extLst>
          </p:cNvPr>
          <p:cNvSpPr txBox="1"/>
          <p:nvPr/>
        </p:nvSpPr>
        <p:spPr>
          <a:xfrm>
            <a:off x="6807201" y="1220446"/>
            <a:ext cx="5273234" cy="15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  <a:endParaRPr dirty="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 lang="en-US" sz="2000" dirty="0"/>
              <a:t>An Amazon-Go like store not practically feasible since it requires a large capital influx (&gt;</a:t>
            </a:r>
            <a:r>
              <a:rPr lang="en-US" sz="2000" dirty="0">
                <a:ea typeface="Dotum" panose="020B0503020000020004" pitchFamily="34" charset="-127"/>
              </a:rPr>
              <a:t> </a:t>
            </a:r>
            <a:r>
              <a:rPr lang="en-US" sz="2000" dirty="0">
                <a:ea typeface="Dotum" panose="020B0600000101010101" pitchFamily="34" charset="-127"/>
              </a:rPr>
              <a:t>$200,000) on a yearly basis</a:t>
            </a:r>
            <a:endParaRPr sz="2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D778ACD7-2DDD-4F73-82F8-87B954F7AA2F}"/>
              </a:ext>
            </a:extLst>
          </p:cNvPr>
          <p:cNvSpPr txBox="1"/>
          <p:nvPr/>
        </p:nvSpPr>
        <p:spPr>
          <a:xfrm>
            <a:off x="8248307" y="2647249"/>
            <a:ext cx="3600336" cy="15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  <a:endParaRPr dirty="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 lang="en-US" sz="2000" dirty="0"/>
              <a:t>Dark stores in India will not benefit from automation and only produce poor margins</a:t>
            </a:r>
            <a:endParaRPr sz="2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38A0F47A-2EBC-41DF-9BD2-995F9BAF9084}"/>
              </a:ext>
            </a:extLst>
          </p:cNvPr>
          <p:cNvSpPr txBox="1"/>
          <p:nvPr/>
        </p:nvSpPr>
        <p:spPr>
          <a:xfrm>
            <a:off x="1408523" y="4726253"/>
            <a:ext cx="4137066" cy="15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  <a:endParaRPr dirty="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 lang="en-US" sz="2000" dirty="0"/>
              <a:t>A Conveyor-Belt based model rejected on the basis of poor management and time efficiency </a:t>
            </a:r>
            <a:endParaRPr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CBF33-5713-4525-9FD1-3A22270B0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439856"/>
              </p:ext>
            </p:extLst>
          </p:nvPr>
        </p:nvGraphicFramePr>
        <p:xfrm>
          <a:off x="4665855" y="1349996"/>
          <a:ext cx="53692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04033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1028</Words>
  <Application>Microsoft Office PowerPoint</Application>
  <PresentationFormat>Widescreen</PresentationFormat>
  <Paragraphs>341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Bajpai</dc:creator>
  <cp:lastModifiedBy>Deepa Bajpai</cp:lastModifiedBy>
  <cp:revision>6</cp:revision>
  <dcterms:modified xsi:type="dcterms:W3CDTF">2021-11-01T11:26:55Z</dcterms:modified>
</cp:coreProperties>
</file>