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Thin"/>
      <p:regular r:id="rId23"/>
      <p:bold r:id="rId24"/>
      <p:italic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qgr9sat9slVtZCCAnQwad+Ct9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12ed1702d_1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12ed1702d_1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700">
                <a:solidFill>
                  <a:srgbClr val="434343"/>
                </a:solidFill>
                <a:latin typeface="Roboto"/>
                <a:ea typeface="Roboto"/>
                <a:cs typeface="Roboto"/>
                <a:sym typeface="Roboto"/>
              </a:rPr>
              <a:t>Although the self modality and cross modality attention is useful , it may harm the model.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12ed1702d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12ed1702d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105c42e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105c42e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 The LLP(Look,listen,parse) </a:t>
            </a:r>
            <a:r>
              <a:rPr lang="en"/>
              <a:t>dataset</a:t>
            </a:r>
            <a:r>
              <a:rPr lang="en"/>
              <a:t> is used for this AVVP model. It is the most used dataset or baseline for AVVP tasks. It has </a:t>
            </a:r>
            <a:r>
              <a:rPr lang="en" sz="1000">
                <a:solidFill>
                  <a:schemeClr val="dk1"/>
                </a:solidFill>
              </a:rPr>
              <a:t>great range of daily life scenes from animal videos to cars and human, with weak labels for the same. A pre-trained Resnet-152 model trained on the Imagenet dataset and a 18-layer deep R(two plus one)D model pretrained on the Kinetics-400 Dataset is used to extract the 2D and 3D visual features. A VGGlike model pretrained on the AudioSet Dataset is used to get a 128 dimension audio feature vector. Concatenating these features, we get the input feature for our model. F-Socres metrics used for evaluation and model trained with the Adam optimizer. Training happens in 3 stages:</a:t>
            </a:r>
            <a:endParaRPr sz="1000">
              <a:solidFill>
                <a:schemeClr val="dk1"/>
              </a:solidFill>
            </a:endParaRPr>
          </a:p>
          <a:p>
            <a:pPr indent="-292100" lvl="1" marL="914400" rtl="0" algn="l">
              <a:lnSpc>
                <a:spcPct val="115000"/>
              </a:lnSpc>
              <a:spcBef>
                <a:spcPts val="1200"/>
              </a:spcBef>
              <a:spcAft>
                <a:spcPts val="0"/>
              </a:spcAft>
              <a:buClr>
                <a:schemeClr val="dk1"/>
              </a:buClr>
              <a:buSzPts val="1000"/>
              <a:buChar char="●"/>
            </a:pPr>
            <a:r>
              <a:rPr lang="en" sz="1000">
                <a:solidFill>
                  <a:schemeClr val="dk1"/>
                </a:solidFill>
              </a:rPr>
              <a:t>Train a basic </a:t>
            </a:r>
            <a:r>
              <a:rPr b="1" lang="en" sz="1000">
                <a:solidFill>
                  <a:schemeClr val="dk1"/>
                </a:solidFill>
              </a:rPr>
              <a:t>AVVP</a:t>
            </a:r>
            <a:r>
              <a:rPr lang="en" sz="1000">
                <a:solidFill>
                  <a:schemeClr val="dk1"/>
                </a:solidFill>
              </a:rPr>
              <a:t> model including Contrastive Learning</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Freeze the model and evaluate based on </a:t>
            </a:r>
            <a:r>
              <a:rPr b="1" lang="en" sz="1000">
                <a:solidFill>
                  <a:schemeClr val="dk1"/>
                </a:solidFill>
              </a:rPr>
              <a:t>Exchanging Channels</a:t>
            </a:r>
            <a:endParaRPr b="1"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Re-train </a:t>
            </a:r>
            <a:r>
              <a:rPr lang="en" sz="1000">
                <a:solidFill>
                  <a:schemeClr val="dk1"/>
                </a:solidFill>
              </a:rPr>
              <a:t>the model from scratch using </a:t>
            </a:r>
            <a:endParaRPr sz="1000">
              <a:solidFill>
                <a:schemeClr val="dk1"/>
              </a:solidFill>
            </a:endParaRPr>
          </a:p>
          <a:p>
            <a:pPr indent="0" lvl="0" marL="0" rtl="0" algn="l">
              <a:spcBef>
                <a:spcPts val="120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12ed1702d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12ed1702d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We name the final model as “MA” (Modality Aware).</a:t>
            </a:r>
            <a:r>
              <a:rPr lang="en" sz="1000">
                <a:solidFill>
                  <a:schemeClr val="dk1"/>
                </a:solidFill>
              </a:rPr>
              <a:t>We compare our model MA with weakly-supervised sound detection method TALNet, temporal action localization methods STPN, and state- of-the-art audio-visual event parsing methods are shown in the table. All the models, including ours, are trained using the LLP training dataset only.</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table shows the performances of our method MA and state-of-the-art methods on the LLP test set. It can be seen from the table that our method outperforms the SOTA methods by a large margin on all AVVP subtasks for both the segment-level and event-level metrics.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most significant improvement is found for visual event parsing, which validates our motivation that previous methods are suffered from the ambiguous overall labels of invisible events.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Comparison with the SOTA methods demonstrates that our model is able to predict significantly better event categories with accurate temporal locations.</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12ed1702d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12ed1702d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shows </a:t>
            </a:r>
            <a:r>
              <a:rPr lang="en">
                <a:solidFill>
                  <a:schemeClr val="dk1"/>
                </a:solidFill>
              </a:rPr>
              <a:t>a</a:t>
            </a:r>
            <a:r>
              <a:rPr lang="en" sz="900">
                <a:solidFill>
                  <a:schemeClr val="dk1"/>
                </a:solidFill>
              </a:rPr>
              <a:t>udio-visual video parsing accuracy (%) are reported on the LLP test dataset. “C” denotes the proposed contrastive learning for temporal localization. “R” is our modality-aware refinement by exchanging audio and visual channels. </a:t>
            </a:r>
            <a:r>
              <a:rPr lang="en" sz="1000">
                <a:solidFill>
                  <a:schemeClr val="dk1"/>
                </a:solidFill>
              </a:rPr>
              <a:t>By leveraging clues between the audio and visual tracks and assigning different labels for the two modalities, we find the model performance gets significantly improved. Specifically, for the visual event parsing, the model with the modality-aware refinement significantly improves the performance by 4.6 points at the segment-level prediction. It validates that ambiguous video-level labels harm model training since some events only appear in one modality.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12ed1702d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12ed1702d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further uncover </a:t>
            </a:r>
            <a:r>
              <a:rPr lang="en" sz="1000">
                <a:solidFill>
                  <a:schemeClr val="dk1"/>
                </a:solidFill>
              </a:rPr>
              <a:t>the effect of modality-aware refinement by looking into modalities. We conduct experiments including 1) only refining audio labels, 2) only refining visual labels, and 3) refining both modalities labels. The results are reported in the shown Table. We can find the most significant improvement is brought by refining event labels for visual parsing prediction. By refining visual parsing labels, we significantly improve the performance on segment-level visual parsing evaluation.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reason is that the visual content could only be captured for specific camera views, whether the object of interest might usually be outside of the field-of-view. In contrast, the audio signals are collected by microphones, which are able to perceive all the event information of the scenes. Therefore, unmatched event labels are more common for visual modalities. We achieve further performance improvement by refining event labels for both modalities.</a:t>
            </a:r>
            <a:endParaRPr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cdb8e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cdb8e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Analysis on different τ values used in contrastive learning. Smaller τ leads to sharper probability distribution and </a:t>
            </a:r>
            <a:r>
              <a:rPr lang="en" sz="1800">
                <a:solidFill>
                  <a:srgbClr val="434343"/>
                </a:solidFill>
                <a:latin typeface="Roboto"/>
                <a:ea typeface="Roboto"/>
                <a:cs typeface="Roboto"/>
                <a:sym typeface="Roboto"/>
              </a:rPr>
              <a:t>There is a very slight increase in performance when  tau decreases.</a:t>
            </a:r>
            <a:r>
              <a:rPr lang="en" sz="900">
                <a:solidFill>
                  <a:schemeClr val="dk1"/>
                </a:solidFill>
              </a:rPr>
              <a:t> Segment-level audio-visual video parsing results are reported.</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2caa2c4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2caa2c4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we begin on Clued AVVP, we must get a clear idea on what Clued AVVP came from , basically the AVVP task. So what is Audio Visual Video Parsing? It basically means gathering and identifying data on not just visual information but using audio data as well. For example, while we may miss out on whether a basketball player missed a shoot or not visually,but the ambient cheering or booing confirms us about the result. The task of AVVP basically deals with labelling such events in the video. Another reason why AVVP is important is when we have a single mode of data for some duration of time, say the video got blurred / absence of sounds, we can still predict and label the events in the video sequence. Given this background, lets state the problem now more formally,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 the task,</a:t>
            </a:r>
            <a:r>
              <a:rPr lang="en"/>
              <a:t> we have been given the video </a:t>
            </a:r>
            <a:r>
              <a:rPr lang="en"/>
              <a:t>sequence</a:t>
            </a:r>
            <a:r>
              <a:rPr lang="en"/>
              <a:t> S of Visual data V_t , and audio data A_t, we want to label the individual segments of 1sec duration .Specifically, we label each segment over each modality of events. Now at a given instance of time we can ofcourse have different events happening simultaneously and hence this problem belongs to multi-class labelling.</a:t>
            </a:r>
            <a:endParaRPr/>
          </a:p>
          <a:p>
            <a:pPr indent="0" lvl="0" marL="0" rtl="0" algn="l">
              <a:lnSpc>
                <a:spcPct val="115000"/>
              </a:lnSpc>
              <a:spcBef>
                <a:spcPts val="0"/>
              </a:spcBef>
              <a:spcAft>
                <a:spcPts val="0"/>
              </a:spcAft>
              <a:buClr>
                <a:schemeClr val="dk1"/>
              </a:buClr>
              <a:buSzPts val="1100"/>
              <a:buFont typeface="Arial"/>
              <a:buNone/>
            </a:pPr>
            <a:r>
              <a:rPr lang="en"/>
              <a:t>Now the existing ideas before AVVP paper assumed a strong correlation that Audio and Visual data at a given segment belongs to same event. AVVP instead assumes the contrary.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05c42e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05c42e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getting onto the implementation of AVVP . The first step in our method is the preprocessing of our data. We first preprocess our audio and visual data separately using pre existing models , for example Resnet-152 and VGG. We will use the outputs of these networks as our inputs. We assume that the dimension of each feature is of the same dimension ( we can </a:t>
            </a:r>
            <a:r>
              <a:rPr lang="en"/>
              <a:t>always</a:t>
            </a:r>
            <a:r>
              <a:rPr lang="en"/>
              <a:t> pad one with 0 to match the dimensions for both, but we try to avoid padding ( wastage of space)). Now , to further enrich the features to be used, what we do is we find how much the feature is relevant on a global scale. For global scale, we mean in both the modalities of data. To do so, we use the attention function developed in AVVP paper. We will look up into what attention function is for this case. Assuming we have such a feature </a:t>
            </a:r>
            <a:r>
              <a:rPr lang="en"/>
              <a:t>which captures information over a global scale, we now predict over evaluations using a classifier network as a Sigmoid instead of a softmax , emphasising that our task is a multi-class label task. This outlines our original procedure as introduced in AVVP.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05c42e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05c42e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the Attention Function, it basically represents whether or not a query is present in the </a:t>
            </a:r>
            <a:r>
              <a:rPr lang="en"/>
              <a:t>entire scale, and also whether how relevant it is in the segment. The function is defined as such very simplistically ,sigmoid (......) . Which basically translates to saying, given a vector q of the form 1,1,1,-1,1-,1… we take dot product of it with every vector and take the dot product value as weightage over some set of values. To have a normalising effect of this weights , we use the sigmoid activation. Thus, the new feature aggregates basically will emphasise on the feature more if it is also present on a global scale in the self modality as well in the crossed modality score.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105c42e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105c42e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now, instead of using both the modalities of data together, we look at the details which each modality individually can give us and need not necessarily be present in the other form of data. For example ( given in the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12ed1702d_1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12ed1702d_1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2c34474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2c344744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212ed1702d_0_549"/>
          <p:cNvGrpSpPr/>
          <p:nvPr/>
        </p:nvGrpSpPr>
        <p:grpSpPr>
          <a:xfrm>
            <a:off x="6098378" y="5"/>
            <a:ext cx="3045625" cy="2030570"/>
            <a:chOff x="6098378" y="5"/>
            <a:chExt cx="3045625" cy="2030570"/>
          </a:xfrm>
        </p:grpSpPr>
        <p:sp>
          <p:nvSpPr>
            <p:cNvPr id="11" name="Google Shape;11;g1212ed1702d_0_54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212ed1702d_0_54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212ed1702d_0_54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1212ed1702d_0_54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212ed1702d_0_54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1212ed1702d_0_549"/>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g1212ed1702d_0_549"/>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1212ed1702d_0_54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212ed1702d_0_609"/>
          <p:cNvGrpSpPr/>
          <p:nvPr/>
        </p:nvGrpSpPr>
        <p:grpSpPr>
          <a:xfrm>
            <a:off x="6098378" y="5"/>
            <a:ext cx="3045625" cy="2030570"/>
            <a:chOff x="6098378" y="5"/>
            <a:chExt cx="3045625" cy="2030570"/>
          </a:xfrm>
        </p:grpSpPr>
        <p:sp>
          <p:nvSpPr>
            <p:cNvPr id="71" name="Google Shape;71;g1212ed1702d_0_60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212ed1702d_0_60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212ed1702d_0_60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12ed1702d_0_60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212ed1702d_0_60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g1212ed1702d_0_609"/>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1212ed1702d_0_609"/>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g1212ed1702d_0_60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212ed1702d_0_6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212ed1702d_0_559"/>
          <p:cNvGrpSpPr/>
          <p:nvPr/>
        </p:nvGrpSpPr>
        <p:grpSpPr>
          <a:xfrm>
            <a:off x="6098378" y="5"/>
            <a:ext cx="3045625" cy="2030570"/>
            <a:chOff x="6098378" y="5"/>
            <a:chExt cx="3045625" cy="2030570"/>
          </a:xfrm>
        </p:grpSpPr>
        <p:sp>
          <p:nvSpPr>
            <p:cNvPr id="21" name="Google Shape;21;g1212ed1702d_0_55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212ed1702d_0_55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1212ed1702d_0_55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212ed1702d_0_55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212ed1702d_0_55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g1212ed1702d_0_55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g1212ed1702d_0_55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212ed1702d_0_568"/>
          <p:cNvGrpSpPr/>
          <p:nvPr/>
        </p:nvGrpSpPr>
        <p:grpSpPr>
          <a:xfrm>
            <a:off x="0" y="3903669"/>
            <a:ext cx="9144000" cy="1239925"/>
            <a:chOff x="0" y="3903669"/>
            <a:chExt cx="9144000" cy="1239925"/>
          </a:xfrm>
        </p:grpSpPr>
        <p:sp>
          <p:nvSpPr>
            <p:cNvPr id="30" name="Google Shape;30;g1212ed1702d_0_56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212ed1702d_0_56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212ed1702d_0_56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212ed1702d_0_56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212ed1702d_0_56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g1212ed1702d_0_56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g1212ed1702d_0_5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g1212ed1702d_0_56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212ed1702d_0_57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g1212ed1702d_0_57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g1212ed1702d_0_57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g1212ed1702d_0_57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212ed1702d_0_58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g1212ed1702d_0_58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212ed1702d_0_58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g1212ed1702d_0_586"/>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g1212ed1702d_0_58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212ed1702d_0_590"/>
          <p:cNvGrpSpPr/>
          <p:nvPr/>
        </p:nvGrpSpPr>
        <p:grpSpPr>
          <a:xfrm>
            <a:off x="6098378" y="5"/>
            <a:ext cx="3045625" cy="2030570"/>
            <a:chOff x="6098378" y="5"/>
            <a:chExt cx="3045625" cy="2030570"/>
          </a:xfrm>
        </p:grpSpPr>
        <p:sp>
          <p:nvSpPr>
            <p:cNvPr id="52" name="Google Shape;52;g1212ed1702d_0_59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212ed1702d_0_59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212ed1702d_0_59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212ed1702d_0_59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12ed1702d_0_59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g1212ed1702d_0_59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g1212ed1702d_0_59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212ed1702d_0_59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g1212ed1702d_0_59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212ed1702d_0_59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g1212ed1702d_0_59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g1212ed1702d_0_59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g1212ed1702d_0_59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212ed1702d_0_606"/>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g1212ed1702d_0_60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212ed1702d_0_5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g1212ed1702d_0_54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g1212ed1702d_0_54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a:effectLst>
            <a:outerShdw blurRad="57150" rotWithShape="0" algn="bl" dir="4020000" dist="57150">
              <a:schemeClr val="lt1">
                <a:alpha val="50000"/>
              </a:scheme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980"/>
              <a:t>Exploring Heterogeneous Clues for Weakly-Supervised Audio-Visual Video Parsing</a:t>
            </a:r>
            <a:endParaRPr sz="2980"/>
          </a:p>
          <a:p>
            <a:pPr indent="0" lvl="0" marL="457200" rtl="0" algn="r">
              <a:spcBef>
                <a:spcPts val="0"/>
              </a:spcBef>
              <a:spcAft>
                <a:spcPts val="0"/>
              </a:spcAft>
              <a:buNone/>
            </a:pPr>
            <a:r>
              <a:t/>
            </a:r>
            <a:endParaRPr b="1" sz="1900"/>
          </a:p>
          <a:p>
            <a:pPr indent="457200" lvl="0" marL="2286000" rtl="0" algn="ctr">
              <a:spcBef>
                <a:spcPts val="0"/>
              </a:spcBef>
              <a:spcAft>
                <a:spcPts val="0"/>
              </a:spcAft>
              <a:buNone/>
            </a:pPr>
            <a:r>
              <a:rPr lang="en" sz="2280"/>
              <a:t>By :</a:t>
            </a:r>
            <a:r>
              <a:rPr lang="en" sz="2280"/>
              <a:t>Yu Wu, Yi Yang</a:t>
            </a:r>
            <a:endParaRPr sz="2280"/>
          </a:p>
        </p:txBody>
      </p:sp>
      <p:sp>
        <p:nvSpPr>
          <p:cNvPr id="86" name="Google Shape;86;p1"/>
          <p:cNvSpPr txBox="1"/>
          <p:nvPr>
            <p:ph idx="1" type="subTitle"/>
          </p:nvPr>
        </p:nvSpPr>
        <p:spPr>
          <a:xfrm>
            <a:off x="4798300" y="3429550"/>
            <a:ext cx="3613200" cy="838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800"/>
              <a:buNone/>
            </a:pPr>
            <a:r>
              <a:rPr b="1" lang="en" sz="2300"/>
              <a:t>Glorious Purpose-</a:t>
            </a:r>
            <a:endParaRPr b="1" sz="2300"/>
          </a:p>
          <a:p>
            <a:pPr indent="0" lvl="0" marL="0" rtl="0" algn="l">
              <a:lnSpc>
                <a:spcPct val="80000"/>
              </a:lnSpc>
              <a:spcBef>
                <a:spcPts val="0"/>
              </a:spcBef>
              <a:spcAft>
                <a:spcPts val="0"/>
              </a:spcAft>
              <a:buSzPts val="2800"/>
              <a:buNone/>
            </a:pPr>
            <a:r>
              <a:rPr lang="en"/>
              <a:t>Prathamesh Sachin Pilkhane</a:t>
            </a:r>
            <a:endParaRPr/>
          </a:p>
          <a:p>
            <a:pPr indent="0" lvl="0" marL="0" rtl="0" algn="l">
              <a:lnSpc>
                <a:spcPct val="80000"/>
              </a:lnSpc>
              <a:spcBef>
                <a:spcPts val="0"/>
              </a:spcBef>
              <a:spcAft>
                <a:spcPts val="0"/>
              </a:spcAft>
              <a:buSzPts val="2800"/>
              <a:buNone/>
            </a:pPr>
            <a:r>
              <a:rPr lang="en"/>
              <a:t>P Balasubramanian </a:t>
            </a:r>
            <a:endParaRPr/>
          </a:p>
          <a:p>
            <a:pPr indent="0" lvl="0" marL="0" rtl="0" algn="l">
              <a:lnSpc>
                <a:spcPct val="80000"/>
              </a:lnSpc>
              <a:spcBef>
                <a:spcPts val="0"/>
              </a:spcBef>
              <a:spcAft>
                <a:spcPts val="0"/>
              </a:spcAft>
              <a:buSzPts val="2800"/>
              <a:buNone/>
            </a:pPr>
            <a:r>
              <a:rPr lang="en"/>
              <a:t>Vaibhav Raj </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212ed1702d_1_72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Defining temporal difference and Losses</a:t>
            </a:r>
            <a:endParaRPr b="1"/>
          </a:p>
        </p:txBody>
      </p:sp>
      <p:sp>
        <p:nvSpPr>
          <p:cNvPr id="193" name="Google Shape;193;g1212ed1702d_1_7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use of attention may harm the model , specifically this would </a:t>
            </a:r>
            <a:r>
              <a:rPr lang="en" sz="1700"/>
              <a:t>introduce</a:t>
            </a:r>
            <a:r>
              <a:rPr lang="en" sz="1700"/>
              <a:t> temporal difference during the weakly-supervised training.</a:t>
            </a:r>
            <a:endParaRPr sz="1700"/>
          </a:p>
          <a:p>
            <a:pPr indent="-336550" lvl="0" marL="457200" rtl="0" algn="l">
              <a:spcBef>
                <a:spcPts val="0"/>
              </a:spcBef>
              <a:spcAft>
                <a:spcPts val="0"/>
              </a:spcAft>
              <a:buSzPts val="1700"/>
              <a:buChar char="●"/>
            </a:pPr>
            <a:r>
              <a:rPr lang="en" sz="1700"/>
              <a:t>The absence of temporal annotation can be met up by using </a:t>
            </a:r>
            <a:r>
              <a:rPr b="1" lang="en" sz="1700"/>
              <a:t>Contrastive learning</a:t>
            </a:r>
            <a:r>
              <a:rPr lang="en" sz="1700"/>
              <a:t>.</a:t>
            </a:r>
            <a:endParaRPr sz="1700"/>
          </a:p>
          <a:p>
            <a:pPr indent="-336550" lvl="0" marL="457200" rtl="0" algn="l">
              <a:spcBef>
                <a:spcPts val="0"/>
              </a:spcBef>
              <a:spcAft>
                <a:spcPts val="0"/>
              </a:spcAft>
              <a:buSzPts val="1700"/>
              <a:buChar char="●"/>
            </a:pPr>
            <a:r>
              <a:rPr lang="en" sz="1700"/>
              <a:t>A </a:t>
            </a:r>
            <a:r>
              <a:rPr b="1" lang="en" sz="1700"/>
              <a:t>proxy task </a:t>
            </a:r>
            <a:r>
              <a:rPr lang="en" sz="1700"/>
              <a:t>that urges model to pick the correct temporal segment from all distractor segments.</a:t>
            </a:r>
            <a:endParaRPr sz="1700"/>
          </a:p>
          <a:p>
            <a:pPr indent="-336550" lvl="0" marL="457200" rtl="0" algn="l">
              <a:spcBef>
                <a:spcPts val="0"/>
              </a:spcBef>
              <a:spcAft>
                <a:spcPts val="0"/>
              </a:spcAft>
              <a:buSzPts val="1700"/>
              <a:buChar char="●"/>
            </a:pPr>
            <a:r>
              <a:rPr lang="en" sz="1700"/>
              <a:t>Our target now becomes to align           and         to be much similar at time step t and be </a:t>
            </a:r>
            <a:r>
              <a:rPr lang="en" sz="1700"/>
              <a:t>comparatively</a:t>
            </a:r>
            <a:r>
              <a:rPr lang="en" sz="1700"/>
              <a:t> far off in segments with temporal difference.</a:t>
            </a:r>
            <a:endParaRPr sz="1700"/>
          </a:p>
          <a:p>
            <a:pPr indent="-336550" lvl="0" marL="457200" rtl="0" algn="l">
              <a:spcBef>
                <a:spcPts val="0"/>
              </a:spcBef>
              <a:spcAft>
                <a:spcPts val="0"/>
              </a:spcAft>
              <a:buSzPts val="1700"/>
              <a:buChar char="●"/>
            </a:pPr>
            <a:r>
              <a:rPr b="1" lang="en" sz="1700"/>
              <a:t>Loss description : </a:t>
            </a:r>
            <a:r>
              <a:rPr lang="en" sz="1700"/>
              <a:t>This model uses the following loss : </a:t>
            </a:r>
            <a:endParaRPr sz="1700"/>
          </a:p>
          <a:p>
            <a:pPr indent="0" lvl="0" marL="914400" rtl="0" algn="l">
              <a:spcBef>
                <a:spcPts val="1200"/>
              </a:spcBef>
              <a:spcAft>
                <a:spcPts val="1200"/>
              </a:spcAft>
              <a:buNone/>
            </a:pPr>
            <a:r>
              <a:t/>
            </a:r>
            <a:endParaRPr sz="1700"/>
          </a:p>
        </p:txBody>
      </p:sp>
      <p:pic>
        <p:nvPicPr>
          <p:cNvPr id="194" name="Google Shape;194;g1212ed1702d_1_728"/>
          <p:cNvPicPr preferRelativeResize="0"/>
          <p:nvPr/>
        </p:nvPicPr>
        <p:blipFill rotWithShape="1">
          <a:blip r:embed="rId3">
            <a:alphaModFix/>
          </a:blip>
          <a:srcRect b="47881" l="0" r="89111" t="15502"/>
          <a:stretch/>
        </p:blipFill>
        <p:spPr>
          <a:xfrm>
            <a:off x="4009325" y="2758950"/>
            <a:ext cx="427350" cy="427000"/>
          </a:xfrm>
          <a:prstGeom prst="rect">
            <a:avLst/>
          </a:prstGeom>
          <a:noFill/>
          <a:ln>
            <a:noFill/>
          </a:ln>
        </p:spPr>
      </p:pic>
      <p:pic>
        <p:nvPicPr>
          <p:cNvPr id="195" name="Google Shape;195;g1212ed1702d_1_728"/>
          <p:cNvPicPr preferRelativeResize="0"/>
          <p:nvPr/>
        </p:nvPicPr>
        <p:blipFill rotWithShape="1">
          <a:blip r:embed="rId3">
            <a:alphaModFix/>
          </a:blip>
          <a:srcRect b="19830" l="0" r="89111" t="47881"/>
          <a:stretch/>
        </p:blipFill>
        <p:spPr>
          <a:xfrm>
            <a:off x="4959875" y="2784188"/>
            <a:ext cx="427350" cy="376525"/>
          </a:xfrm>
          <a:prstGeom prst="rect">
            <a:avLst/>
          </a:prstGeom>
          <a:noFill/>
          <a:ln>
            <a:noFill/>
          </a:ln>
        </p:spPr>
      </p:pic>
      <p:pic>
        <p:nvPicPr>
          <p:cNvPr id="196" name="Google Shape;196;g1212ed1702d_1_728"/>
          <p:cNvPicPr preferRelativeResize="0"/>
          <p:nvPr/>
        </p:nvPicPr>
        <p:blipFill>
          <a:blip r:embed="rId4">
            <a:alphaModFix/>
          </a:blip>
          <a:stretch>
            <a:fillRect/>
          </a:stretch>
        </p:blipFill>
        <p:spPr>
          <a:xfrm>
            <a:off x="1510551" y="3787825"/>
            <a:ext cx="4415175" cy="87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212ed1702d_8_1"/>
          <p:cNvSpPr txBox="1"/>
          <p:nvPr>
            <p:ph idx="1" type="body"/>
          </p:nvPr>
        </p:nvSpPr>
        <p:spPr>
          <a:xfrm>
            <a:off x="387900" y="1306075"/>
            <a:ext cx="79731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using the previous mentioned formula, we try to implement the fact that the loss function is much higher for values with higher temporal difference. </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     </a:t>
            </a:r>
            <a:r>
              <a:rPr lang="en" sz="1700"/>
              <a:t>i</a:t>
            </a:r>
            <a:r>
              <a:rPr lang="en" sz="1700"/>
              <a:t>s the </a:t>
            </a:r>
            <a:r>
              <a:rPr b="1" lang="en" sz="1700"/>
              <a:t>temperature parameter </a:t>
            </a:r>
            <a:r>
              <a:rPr lang="en" sz="1700"/>
              <a:t>and </a:t>
            </a:r>
            <a:r>
              <a:rPr lang="en" sz="1700"/>
              <a:t>basically determines the concentration of the pdf distribution. Lower value -&gt; Softer distribution.</a:t>
            </a:r>
            <a:endParaRPr sz="1700"/>
          </a:p>
          <a:p>
            <a:pPr indent="-336550" lvl="0" marL="457200" rtl="0" algn="l">
              <a:spcBef>
                <a:spcPts val="0"/>
              </a:spcBef>
              <a:spcAft>
                <a:spcPts val="0"/>
              </a:spcAft>
              <a:buSzPts val="1700"/>
              <a:buChar char="●"/>
            </a:pPr>
            <a:r>
              <a:rPr lang="en" sz="1700"/>
              <a:t>We add a component of this loss with the model cross entropy loss to get the total loss.</a:t>
            </a:r>
            <a:endParaRPr sz="1700"/>
          </a:p>
          <a:p>
            <a:pPr indent="0" lvl="0" marL="457200" rtl="0" algn="l">
              <a:spcBef>
                <a:spcPts val="1200"/>
              </a:spcBef>
              <a:spcAft>
                <a:spcPts val="1200"/>
              </a:spcAft>
              <a:buNone/>
            </a:pPr>
            <a:r>
              <a:t/>
            </a:r>
            <a:endParaRPr b="1" sz="1700"/>
          </a:p>
        </p:txBody>
      </p:sp>
      <p:pic>
        <p:nvPicPr>
          <p:cNvPr id="202" name="Google Shape;202;g1212ed1702d_8_1"/>
          <p:cNvPicPr preferRelativeResize="0"/>
          <p:nvPr/>
        </p:nvPicPr>
        <p:blipFill rotWithShape="1">
          <a:blip r:embed="rId3">
            <a:alphaModFix/>
          </a:blip>
          <a:srcRect b="53781" l="78351" r="18864" t="25227"/>
          <a:stretch/>
        </p:blipFill>
        <p:spPr>
          <a:xfrm>
            <a:off x="960800" y="2653725"/>
            <a:ext cx="192800" cy="176675"/>
          </a:xfrm>
          <a:prstGeom prst="rect">
            <a:avLst/>
          </a:prstGeom>
          <a:noFill/>
          <a:ln>
            <a:noFill/>
          </a:ln>
        </p:spPr>
      </p:pic>
      <p:sp>
        <p:nvSpPr>
          <p:cNvPr id="203" name="Google Shape;203;g1212ed1702d_8_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Defining temporal difference and Losses contd…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105c42e97_0_14"/>
          <p:cNvSpPr txBox="1"/>
          <p:nvPr>
            <p:ph type="title"/>
          </p:nvPr>
        </p:nvSpPr>
        <p:spPr>
          <a:xfrm>
            <a:off x="198500" y="1694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t>Implementation Details</a:t>
            </a:r>
            <a:r>
              <a:rPr b="1" lang="en" sz="2600"/>
              <a:t>: </a:t>
            </a:r>
            <a:endParaRPr b="1" sz="2600"/>
          </a:p>
        </p:txBody>
      </p:sp>
      <p:pic>
        <p:nvPicPr>
          <p:cNvPr id="209" name="Google Shape;209;g12105c42e97_0_14"/>
          <p:cNvPicPr preferRelativeResize="0"/>
          <p:nvPr/>
        </p:nvPicPr>
        <p:blipFill rotWithShape="1">
          <a:blip r:embed="rId3">
            <a:alphaModFix/>
          </a:blip>
          <a:srcRect b="36648" l="10546" r="0" t="0"/>
          <a:stretch/>
        </p:blipFill>
        <p:spPr>
          <a:xfrm>
            <a:off x="312275" y="1337875"/>
            <a:ext cx="5820226" cy="3112275"/>
          </a:xfrm>
          <a:prstGeom prst="rect">
            <a:avLst/>
          </a:prstGeom>
          <a:noFill/>
          <a:ln>
            <a:noFill/>
          </a:ln>
        </p:spPr>
      </p:pic>
      <p:pic>
        <p:nvPicPr>
          <p:cNvPr id="210" name="Google Shape;210;g12105c42e97_0_14"/>
          <p:cNvPicPr preferRelativeResize="0"/>
          <p:nvPr/>
        </p:nvPicPr>
        <p:blipFill rotWithShape="1">
          <a:blip r:embed="rId4">
            <a:alphaModFix/>
          </a:blip>
          <a:srcRect b="20284" l="77117" r="0" t="3169"/>
          <a:stretch/>
        </p:blipFill>
        <p:spPr>
          <a:xfrm>
            <a:off x="6898150" y="1308875"/>
            <a:ext cx="1743701" cy="2409000"/>
          </a:xfrm>
          <a:prstGeom prst="rect">
            <a:avLst/>
          </a:prstGeom>
          <a:noFill/>
          <a:ln>
            <a:noFill/>
          </a:ln>
        </p:spPr>
      </p:pic>
      <p:sp>
        <p:nvSpPr>
          <p:cNvPr id="211" name="Google Shape;211;g12105c42e97_0_14"/>
          <p:cNvSpPr txBox="1"/>
          <p:nvPr>
            <p:ph type="title"/>
          </p:nvPr>
        </p:nvSpPr>
        <p:spPr>
          <a:xfrm>
            <a:off x="6803250" y="853463"/>
            <a:ext cx="2082900" cy="45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499"/>
              <a:buNone/>
            </a:pPr>
            <a:r>
              <a:rPr b="1" lang="en" sz="2000">
                <a:solidFill>
                  <a:schemeClr val="dk2"/>
                </a:solidFill>
              </a:rPr>
              <a:t>Training Process</a:t>
            </a:r>
            <a:endParaRPr b="1" sz="2000">
              <a:solidFill>
                <a:schemeClr val="dk2"/>
              </a:solidFill>
            </a:endParaRPr>
          </a:p>
        </p:txBody>
      </p:sp>
      <p:sp>
        <p:nvSpPr>
          <p:cNvPr id="212" name="Google Shape;212;g12105c42e97_0_14"/>
          <p:cNvSpPr txBox="1"/>
          <p:nvPr>
            <p:ph type="title"/>
          </p:nvPr>
        </p:nvSpPr>
        <p:spPr>
          <a:xfrm>
            <a:off x="361800" y="853475"/>
            <a:ext cx="4597800" cy="45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499"/>
              <a:buNone/>
            </a:pPr>
            <a:r>
              <a:rPr b="1" lang="en" sz="2000">
                <a:solidFill>
                  <a:schemeClr val="dk2"/>
                </a:solidFill>
              </a:rPr>
              <a:t>Datasets and Feature Extractors</a:t>
            </a:r>
            <a:endParaRPr b="1"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212ed1702d_1_23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r>
              <a:rPr b="1" lang="en"/>
              <a:t> and Ablation Study </a:t>
            </a:r>
            <a:r>
              <a:rPr b="1" lang="en"/>
              <a:t>(1)</a:t>
            </a:r>
            <a:endParaRPr b="1"/>
          </a:p>
        </p:txBody>
      </p:sp>
      <p:sp>
        <p:nvSpPr>
          <p:cNvPr id="218" name="Google Shape;218;g1212ed1702d_1_238"/>
          <p:cNvSpPr txBox="1"/>
          <p:nvPr>
            <p:ph idx="1" type="body"/>
          </p:nvPr>
        </p:nvSpPr>
        <p:spPr>
          <a:xfrm>
            <a:off x="3489725" y="1132025"/>
            <a:ext cx="5216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38761D"/>
              </a:solidFill>
            </a:endParaRPr>
          </a:p>
          <a:p>
            <a:pPr indent="0" lvl="0" marL="0" rtl="0" algn="l">
              <a:spcBef>
                <a:spcPts val="1200"/>
              </a:spcBef>
              <a:spcAft>
                <a:spcPts val="0"/>
              </a:spcAft>
              <a:buNone/>
            </a:pPr>
            <a:r>
              <a:rPr b="1" lang="en"/>
              <a:t>Comparison with other models:</a:t>
            </a:r>
            <a:br>
              <a:rPr lang="en"/>
            </a:br>
            <a:endParaRPr/>
          </a:p>
          <a:p>
            <a:pPr indent="0" lvl="0" marL="0" rtl="0" algn="l">
              <a:spcBef>
                <a:spcPts val="1200"/>
              </a:spcBef>
              <a:spcAft>
                <a:spcPts val="1200"/>
              </a:spcAft>
              <a:buNone/>
            </a:pPr>
            <a:r>
              <a:rPr lang="en"/>
              <a:t>This model outperforms the state-of-the-art audio-visual parsing methods by significant margins, showing the effectiveness of </a:t>
            </a:r>
            <a:r>
              <a:rPr b="1" lang="en"/>
              <a:t>Exchanging Channels </a:t>
            </a:r>
            <a:r>
              <a:rPr lang="en"/>
              <a:t>&amp; </a:t>
            </a:r>
            <a:r>
              <a:rPr b="1" lang="en"/>
              <a:t>Contrastive Learning</a:t>
            </a:r>
            <a:r>
              <a:rPr lang="en"/>
              <a:t>.</a:t>
            </a:r>
            <a:endParaRPr b="1">
              <a:solidFill>
                <a:srgbClr val="38761D"/>
              </a:solidFill>
            </a:endParaRPr>
          </a:p>
        </p:txBody>
      </p:sp>
      <p:pic>
        <p:nvPicPr>
          <p:cNvPr id="219" name="Google Shape;219;g1212ed1702d_1_238"/>
          <p:cNvPicPr preferRelativeResize="0"/>
          <p:nvPr/>
        </p:nvPicPr>
        <p:blipFill>
          <a:blip r:embed="rId3">
            <a:alphaModFix/>
          </a:blip>
          <a:stretch>
            <a:fillRect/>
          </a:stretch>
        </p:blipFill>
        <p:spPr>
          <a:xfrm>
            <a:off x="262124" y="941600"/>
            <a:ext cx="2989900" cy="373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212ed1702d_8_13"/>
          <p:cNvSpPr txBox="1"/>
          <p:nvPr>
            <p:ph type="title"/>
          </p:nvPr>
        </p:nvSpPr>
        <p:spPr>
          <a:xfrm>
            <a:off x="2355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 and </a:t>
            </a:r>
            <a:r>
              <a:rPr b="1" lang="en"/>
              <a:t>Ablation Study (</a:t>
            </a:r>
            <a:r>
              <a:rPr b="1" lang="en"/>
              <a:t>2</a:t>
            </a:r>
            <a:r>
              <a:rPr b="1" lang="en"/>
              <a:t>)</a:t>
            </a:r>
            <a:endParaRPr b="1"/>
          </a:p>
        </p:txBody>
      </p:sp>
      <p:sp>
        <p:nvSpPr>
          <p:cNvPr id="225" name="Google Shape;225;g1212ed1702d_8_13"/>
          <p:cNvSpPr txBox="1"/>
          <p:nvPr>
            <p:ph idx="1" type="body"/>
          </p:nvPr>
        </p:nvSpPr>
        <p:spPr>
          <a:xfrm>
            <a:off x="235500" y="1300250"/>
            <a:ext cx="4453500" cy="32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a:t>
            </a:r>
            <a:r>
              <a:rPr b="1" lang="en"/>
              <a:t>Baseline+R </a:t>
            </a:r>
            <a:r>
              <a:rPr lang="en"/>
              <a:t>score of our model, </a:t>
            </a:r>
            <a:r>
              <a:rPr lang="en"/>
              <a:t>w</a:t>
            </a:r>
            <a:r>
              <a:rPr lang="en"/>
              <a:t>e conclude that our separation of audio and visual labelling indeed helps the model perform better.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Notice that </a:t>
            </a:r>
            <a:r>
              <a:rPr b="1" lang="en"/>
              <a:t>C </a:t>
            </a:r>
            <a:r>
              <a:rPr lang="en"/>
              <a:t>also contributes to the performance of the model by a decent margin.</a:t>
            </a:r>
            <a:endParaRPr/>
          </a:p>
        </p:txBody>
      </p:sp>
      <p:pic>
        <p:nvPicPr>
          <p:cNvPr id="226" name="Google Shape;226;g1212ed1702d_8_13"/>
          <p:cNvPicPr preferRelativeResize="0"/>
          <p:nvPr/>
        </p:nvPicPr>
        <p:blipFill rotWithShape="1">
          <a:blip r:embed="rId3">
            <a:alphaModFix/>
          </a:blip>
          <a:srcRect b="5154" l="0" r="0" t="3127"/>
          <a:stretch/>
        </p:blipFill>
        <p:spPr>
          <a:xfrm>
            <a:off x="5091300" y="161100"/>
            <a:ext cx="4052700" cy="4717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212ed1702d_8_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 and Ablation Study (3)</a:t>
            </a:r>
            <a:endParaRPr b="1"/>
          </a:p>
        </p:txBody>
      </p:sp>
      <p:pic>
        <p:nvPicPr>
          <p:cNvPr id="232" name="Google Shape;232;g1212ed1702d_8_20"/>
          <p:cNvPicPr preferRelativeResize="0"/>
          <p:nvPr/>
        </p:nvPicPr>
        <p:blipFill>
          <a:blip r:embed="rId3">
            <a:alphaModFix/>
          </a:blip>
          <a:stretch>
            <a:fillRect/>
          </a:stretch>
        </p:blipFill>
        <p:spPr>
          <a:xfrm>
            <a:off x="387900" y="1017800"/>
            <a:ext cx="4671500" cy="2345800"/>
          </a:xfrm>
          <a:prstGeom prst="rect">
            <a:avLst/>
          </a:prstGeom>
          <a:noFill/>
          <a:ln>
            <a:noFill/>
          </a:ln>
        </p:spPr>
      </p:pic>
      <p:sp>
        <p:nvSpPr>
          <p:cNvPr id="233" name="Google Shape;233;g1212ed1702d_8_20"/>
          <p:cNvSpPr txBox="1"/>
          <p:nvPr>
            <p:ph idx="1" type="body"/>
          </p:nvPr>
        </p:nvSpPr>
        <p:spPr>
          <a:xfrm>
            <a:off x="5059400" y="1087850"/>
            <a:ext cx="3950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Modality-aware refinement results:</a:t>
            </a:r>
            <a:br>
              <a:rPr lang="en"/>
            </a:br>
            <a:endParaRPr/>
          </a:p>
          <a:p>
            <a:pPr indent="0" lvl="0" marL="0" rtl="0" algn="l">
              <a:spcBef>
                <a:spcPts val="1200"/>
              </a:spcBef>
              <a:spcAft>
                <a:spcPts val="1200"/>
              </a:spcAft>
              <a:buNone/>
            </a:pPr>
            <a:r>
              <a:rPr lang="en"/>
              <a:t>We observed the improvement in performance when measuring segment level visual parsing evaluations. The use of audio information clearly shows how videos can be understood further.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22cdb8e4e4_0_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 and Ablation Study (4)</a:t>
            </a:r>
            <a:endParaRPr b="1"/>
          </a:p>
        </p:txBody>
      </p:sp>
      <p:sp>
        <p:nvSpPr>
          <p:cNvPr id="239" name="Google Shape;239;g122cdb8e4e4_0_0"/>
          <p:cNvSpPr txBox="1"/>
          <p:nvPr>
            <p:ph idx="1" type="body"/>
          </p:nvPr>
        </p:nvSpPr>
        <p:spPr>
          <a:xfrm>
            <a:off x="5059400" y="1087850"/>
            <a:ext cx="3950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Analysis of Contrastive Parameter</a:t>
            </a:r>
            <a:r>
              <a:rPr b="1" lang="en"/>
              <a:t>:</a:t>
            </a:r>
            <a:br>
              <a:rPr lang="en"/>
            </a:br>
            <a:r>
              <a:rPr lang="en"/>
              <a:t>There is a very slight increase in performance when     decreases.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Overall, the effect is not so significant and the value 0.2 is used for all other testing.</a:t>
            </a:r>
            <a:endParaRPr/>
          </a:p>
        </p:txBody>
      </p:sp>
      <p:pic>
        <p:nvPicPr>
          <p:cNvPr id="240" name="Google Shape;240;g122cdb8e4e4_0_0"/>
          <p:cNvPicPr preferRelativeResize="0"/>
          <p:nvPr/>
        </p:nvPicPr>
        <p:blipFill>
          <a:blip r:embed="rId3">
            <a:alphaModFix/>
          </a:blip>
          <a:stretch>
            <a:fillRect/>
          </a:stretch>
        </p:blipFill>
        <p:spPr>
          <a:xfrm>
            <a:off x="152400" y="1285275"/>
            <a:ext cx="4754600" cy="1920555"/>
          </a:xfrm>
          <a:prstGeom prst="rect">
            <a:avLst/>
          </a:prstGeom>
          <a:noFill/>
          <a:ln>
            <a:noFill/>
          </a:ln>
        </p:spPr>
      </p:pic>
      <p:pic>
        <p:nvPicPr>
          <p:cNvPr id="241" name="Google Shape;241;g122cdb8e4e4_0_0"/>
          <p:cNvPicPr preferRelativeResize="0"/>
          <p:nvPr/>
        </p:nvPicPr>
        <p:blipFill rotWithShape="1">
          <a:blip r:embed="rId3">
            <a:alphaModFix/>
          </a:blip>
          <a:srcRect b="16004" l="35941" r="61912" t="74924"/>
          <a:stretch/>
        </p:blipFill>
        <p:spPr>
          <a:xfrm>
            <a:off x="7122650" y="1776375"/>
            <a:ext cx="172601" cy="294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22caa2c43f_0_0"/>
          <p:cNvSpPr txBox="1"/>
          <p:nvPr>
            <p:ph type="title"/>
          </p:nvPr>
        </p:nvSpPr>
        <p:spPr>
          <a:xfrm>
            <a:off x="311700" y="15986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00"/>
              <a:t>Thank You!</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466600" y="307850"/>
            <a:ext cx="60675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200" u="none" cap="none" strike="noStrike">
                <a:solidFill>
                  <a:srgbClr val="000000"/>
                </a:solidFill>
                <a:latin typeface="Arial"/>
                <a:ea typeface="Arial"/>
                <a:cs typeface="Arial"/>
                <a:sym typeface="Arial"/>
              </a:rPr>
              <a:t>AVVP - Audio-Visual Video Parsing Task</a:t>
            </a:r>
            <a:endParaRPr b="1" i="0" sz="2200" u="none" cap="none" strike="noStrike">
              <a:solidFill>
                <a:srgbClr val="000000"/>
              </a:solidFill>
              <a:latin typeface="Arial"/>
              <a:ea typeface="Arial"/>
              <a:cs typeface="Arial"/>
              <a:sym typeface="Arial"/>
            </a:endParaRPr>
          </a:p>
        </p:txBody>
      </p:sp>
      <p:sp>
        <p:nvSpPr>
          <p:cNvPr id="92" name="Google Shape;92;p2"/>
          <p:cNvSpPr txBox="1"/>
          <p:nvPr/>
        </p:nvSpPr>
        <p:spPr>
          <a:xfrm>
            <a:off x="851127" y="3271458"/>
            <a:ext cx="1214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Visual stream</a:t>
            </a:r>
            <a:endParaRPr b="1" i="0" sz="1400" u="none" cap="none" strike="noStrike">
              <a:solidFill>
                <a:srgbClr val="000000"/>
              </a:solidFill>
              <a:latin typeface="Arial"/>
              <a:ea typeface="Arial"/>
              <a:cs typeface="Arial"/>
              <a:sym typeface="Arial"/>
            </a:endParaRPr>
          </a:p>
        </p:txBody>
      </p:sp>
      <p:sp>
        <p:nvSpPr>
          <p:cNvPr id="93" name="Google Shape;93;p2"/>
          <p:cNvSpPr txBox="1"/>
          <p:nvPr/>
        </p:nvSpPr>
        <p:spPr>
          <a:xfrm>
            <a:off x="851127" y="2588913"/>
            <a:ext cx="1214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Audio stream</a:t>
            </a:r>
            <a:endParaRPr b="1" i="0" sz="1400" u="none" cap="none" strike="noStrike">
              <a:solidFill>
                <a:srgbClr val="000000"/>
              </a:solidFill>
              <a:latin typeface="Arial"/>
              <a:ea typeface="Arial"/>
              <a:cs typeface="Arial"/>
              <a:sym typeface="Arial"/>
            </a:endParaRPr>
          </a:p>
        </p:txBody>
      </p:sp>
      <p:sp>
        <p:nvSpPr>
          <p:cNvPr id="94" name="Google Shape;94;p2"/>
          <p:cNvSpPr txBox="1"/>
          <p:nvPr/>
        </p:nvSpPr>
        <p:spPr>
          <a:xfrm>
            <a:off x="966550" y="962250"/>
            <a:ext cx="70998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Different modalities in a video give us different information</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task demands labelling of both streams for activities with time boundaries</a:t>
            </a:r>
            <a:endParaRPr b="0" i="0" sz="1500" u="none" cap="none" strike="noStrike">
              <a:solidFill>
                <a:srgbClr val="000000"/>
              </a:solidFill>
              <a:latin typeface="Arial"/>
              <a:ea typeface="Arial"/>
              <a:cs typeface="Arial"/>
              <a:sym typeface="Arial"/>
            </a:endParaRPr>
          </a:p>
        </p:txBody>
      </p:sp>
      <p:pic>
        <p:nvPicPr>
          <p:cNvPr id="95" name="Google Shape;95;p2"/>
          <p:cNvPicPr preferRelativeResize="0"/>
          <p:nvPr/>
        </p:nvPicPr>
        <p:blipFill>
          <a:blip r:embed="rId3">
            <a:alphaModFix/>
          </a:blip>
          <a:stretch>
            <a:fillRect/>
          </a:stretch>
        </p:blipFill>
        <p:spPr>
          <a:xfrm>
            <a:off x="2065219" y="1970650"/>
            <a:ext cx="6322532" cy="2722676"/>
          </a:xfrm>
          <a:prstGeom prst="rect">
            <a:avLst/>
          </a:prstGeom>
          <a:noFill/>
          <a:ln>
            <a:noFill/>
          </a:ln>
        </p:spPr>
      </p:pic>
      <p:sp>
        <p:nvSpPr>
          <p:cNvPr id="96" name="Google Shape;96;p2"/>
          <p:cNvSpPr txBox="1"/>
          <p:nvPr/>
        </p:nvSpPr>
        <p:spPr>
          <a:xfrm>
            <a:off x="966552" y="4108313"/>
            <a:ext cx="12141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300" u="none" cap="none" strike="noStrike">
                <a:solidFill>
                  <a:srgbClr val="000000"/>
                </a:solidFill>
                <a:latin typeface="Arial"/>
                <a:ea typeface="Arial"/>
                <a:cs typeface="Arial"/>
                <a:sym typeface="Arial"/>
              </a:rPr>
              <a:t>Audio</a:t>
            </a:r>
            <a:r>
              <a:rPr b="1" lang="en" sz="1300"/>
              <a:t>-Visual</a:t>
            </a:r>
            <a:endParaRPr b="1" sz="1300"/>
          </a:p>
          <a:p>
            <a:pPr indent="0" lvl="0" marL="0" marR="0" rtl="0" algn="ctr">
              <a:lnSpc>
                <a:spcPct val="100000"/>
              </a:lnSpc>
              <a:spcBef>
                <a:spcPts val="0"/>
              </a:spcBef>
              <a:spcAft>
                <a:spcPts val="0"/>
              </a:spcAft>
              <a:buClr>
                <a:srgbClr val="000000"/>
              </a:buClr>
              <a:buSzPts val="1400"/>
              <a:buFont typeface="Arial"/>
              <a:buNone/>
            </a:pPr>
            <a:r>
              <a:rPr b="1" i="0" lang="en" sz="1300" u="none" cap="none" strike="noStrike">
                <a:solidFill>
                  <a:srgbClr val="000000"/>
                </a:solidFill>
                <a:latin typeface="Arial"/>
                <a:ea typeface="Arial"/>
                <a:cs typeface="Arial"/>
                <a:sym typeface="Arial"/>
              </a:rPr>
              <a:t>stream</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b="1" lang="en"/>
              <a:t>Problem Statement</a:t>
            </a:r>
            <a:endParaRPr b="1"/>
          </a:p>
        </p:txBody>
      </p:sp>
      <p:grpSp>
        <p:nvGrpSpPr>
          <p:cNvPr id="102" name="Google Shape;102;p3"/>
          <p:cNvGrpSpPr/>
          <p:nvPr/>
        </p:nvGrpSpPr>
        <p:grpSpPr>
          <a:xfrm>
            <a:off x="5860917" y="1189775"/>
            <a:ext cx="3305700" cy="3456675"/>
            <a:chOff x="5632317" y="1189775"/>
            <a:chExt cx="3305700" cy="3456675"/>
          </a:xfrm>
        </p:grpSpPr>
        <p:sp>
          <p:nvSpPr>
            <p:cNvPr id="103" name="Google Shape;103;p3"/>
            <p:cNvSpPr/>
            <p:nvPr/>
          </p:nvSpPr>
          <p:spPr>
            <a:xfrm>
              <a:off x="5632317" y="1189775"/>
              <a:ext cx="3305700" cy="669000"/>
            </a:xfrm>
            <a:prstGeom prst="chevron">
              <a:avLst>
                <a:gd fmla="val 0" name="adj"/>
              </a:avLst>
            </a:prstGeom>
            <a:solidFill>
              <a:srgbClr val="D83829"/>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2100">
                  <a:solidFill>
                    <a:srgbClr val="FFFFFF"/>
                  </a:solidFill>
                  <a:latin typeface="Roboto"/>
                  <a:ea typeface="Roboto"/>
                  <a:cs typeface="Roboto"/>
                  <a:sym typeface="Roboto"/>
                </a:rPr>
                <a:t>Training data</a:t>
              </a:r>
              <a:endParaRPr sz="2100">
                <a:solidFill>
                  <a:srgbClr val="FFFFFF"/>
                </a:solidFill>
                <a:latin typeface="Roboto"/>
                <a:ea typeface="Roboto"/>
                <a:cs typeface="Roboto"/>
                <a:sym typeface="Roboto"/>
              </a:endParaRPr>
            </a:p>
          </p:txBody>
        </p:sp>
        <p:sp>
          <p:nvSpPr>
            <p:cNvPr id="104" name="Google Shape;104;p3"/>
            <p:cNvSpPr txBox="1"/>
            <p:nvPr/>
          </p:nvSpPr>
          <p:spPr>
            <a:xfrm>
              <a:off x="6014663" y="2030750"/>
              <a:ext cx="2236200" cy="2615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P</a:t>
              </a:r>
              <a:r>
                <a:rPr b="1" lang="en">
                  <a:solidFill>
                    <a:schemeClr val="dk2"/>
                  </a:solidFill>
                  <a:latin typeface="Roboto"/>
                  <a:ea typeface="Roboto"/>
                  <a:cs typeface="Roboto"/>
                  <a:sym typeface="Roboto"/>
                </a:rPr>
                <a:t>rovided with weak labels of events in video without actual details of timings and/or presence of info in modalities</a:t>
              </a:r>
              <a:endParaRPr b="1" sz="1200">
                <a:latin typeface="Roboto"/>
                <a:ea typeface="Roboto"/>
                <a:cs typeface="Roboto"/>
                <a:sym typeface="Roboto"/>
              </a:endParaRPr>
            </a:p>
          </p:txBody>
        </p:sp>
      </p:grpSp>
      <p:grpSp>
        <p:nvGrpSpPr>
          <p:cNvPr id="105" name="Google Shape;105;p3"/>
          <p:cNvGrpSpPr/>
          <p:nvPr/>
        </p:nvGrpSpPr>
        <p:grpSpPr>
          <a:xfrm>
            <a:off x="0" y="1189989"/>
            <a:ext cx="3546900" cy="3482836"/>
            <a:chOff x="0" y="1189989"/>
            <a:chExt cx="3546900" cy="3482836"/>
          </a:xfrm>
        </p:grpSpPr>
        <p:sp>
          <p:nvSpPr>
            <p:cNvPr id="106" name="Google Shape;106;p3"/>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Roboto"/>
                  <a:ea typeface="Roboto"/>
                  <a:cs typeface="Roboto"/>
                  <a:sym typeface="Roboto"/>
                </a:rPr>
                <a:t>Input</a:t>
              </a:r>
              <a:endParaRPr sz="2500">
                <a:solidFill>
                  <a:srgbClr val="FFFFFF"/>
                </a:solidFill>
                <a:latin typeface="Roboto"/>
                <a:ea typeface="Roboto"/>
                <a:cs typeface="Roboto"/>
                <a:sym typeface="Roboto"/>
              </a:endParaRPr>
            </a:p>
          </p:txBody>
        </p:sp>
        <p:sp>
          <p:nvSpPr>
            <p:cNvPr id="107" name="Google Shape;107;p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 </a:t>
              </a:r>
              <a:r>
                <a:rPr b="1" lang="en" sz="1600">
                  <a:solidFill>
                    <a:schemeClr val="dk2"/>
                  </a:solidFill>
                  <a:latin typeface="Roboto"/>
                  <a:ea typeface="Roboto"/>
                  <a:cs typeface="Roboto"/>
                  <a:sym typeface="Roboto"/>
                </a:rPr>
                <a:t>T seconds audio-visual sequence                               </a:t>
              </a:r>
              <a:endParaRPr b="1" sz="16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6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b="1" lang="en" sz="1600">
                  <a:solidFill>
                    <a:schemeClr val="dk2"/>
                  </a:solidFill>
                  <a:latin typeface="Roboto"/>
                  <a:ea typeface="Roboto"/>
                  <a:cs typeface="Roboto"/>
                  <a:sym typeface="Roboto"/>
                </a:rPr>
                <a:t>where             are the Visual and Audio data .</a:t>
              </a: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p:txBody>
        </p:sp>
      </p:grpSp>
      <p:grpSp>
        <p:nvGrpSpPr>
          <p:cNvPr id="108" name="Google Shape;108;p3"/>
          <p:cNvGrpSpPr/>
          <p:nvPr/>
        </p:nvGrpSpPr>
        <p:grpSpPr>
          <a:xfrm>
            <a:off x="2944204" y="1189775"/>
            <a:ext cx="3305700" cy="3284688"/>
            <a:chOff x="2944204" y="1189775"/>
            <a:chExt cx="3305700" cy="3284688"/>
          </a:xfrm>
        </p:grpSpPr>
        <p:sp>
          <p:nvSpPr>
            <p:cNvPr id="109" name="Google Shape;109;p3"/>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Task</a:t>
              </a:r>
              <a:endParaRPr sz="2400">
                <a:solidFill>
                  <a:srgbClr val="FFFFFF"/>
                </a:solidFill>
                <a:latin typeface="Roboto"/>
                <a:ea typeface="Roboto"/>
                <a:cs typeface="Roboto"/>
                <a:sym typeface="Roboto"/>
              </a:endParaRPr>
            </a:p>
          </p:txBody>
        </p:sp>
        <p:sp>
          <p:nvSpPr>
            <p:cNvPr id="110" name="Google Shape;110;p3"/>
            <p:cNvSpPr txBox="1"/>
            <p:nvPr/>
          </p:nvSpPr>
          <p:spPr>
            <a:xfrm>
              <a:off x="3402749" y="1858763"/>
              <a:ext cx="2236200" cy="26157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b="1" lang="en" sz="1500">
                  <a:solidFill>
                    <a:schemeClr val="dk2"/>
                  </a:solidFill>
                  <a:latin typeface="Roboto"/>
                  <a:ea typeface="Roboto"/>
                  <a:cs typeface="Roboto"/>
                  <a:sym typeface="Roboto"/>
                </a:rPr>
                <a:t>Predict target labels for each segment and over each modality. i.e. estimate  </a:t>
              </a: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chemeClr val="dk2"/>
                  </a:solidFill>
                  <a:latin typeface="Roboto"/>
                  <a:ea typeface="Roboto"/>
                  <a:cs typeface="Roboto"/>
                  <a:sym typeface="Roboto"/>
                </a:rPr>
                <a:t>                              </a:t>
              </a:r>
              <a:endParaRPr sz="1200">
                <a:latin typeface="Roboto"/>
                <a:ea typeface="Roboto"/>
                <a:cs typeface="Roboto"/>
                <a:sym typeface="Roboto"/>
              </a:endParaRPr>
            </a:p>
          </p:txBody>
        </p:sp>
      </p:grpSp>
      <p:pic>
        <p:nvPicPr>
          <p:cNvPr id="111" name="Google Shape;111;p3"/>
          <p:cNvPicPr preferRelativeResize="0"/>
          <p:nvPr/>
        </p:nvPicPr>
        <p:blipFill>
          <a:blip r:embed="rId3">
            <a:alphaModFix/>
          </a:blip>
          <a:stretch>
            <a:fillRect/>
          </a:stretch>
        </p:blipFill>
        <p:spPr>
          <a:xfrm>
            <a:off x="1742500" y="3144373"/>
            <a:ext cx="517500" cy="382500"/>
          </a:xfrm>
          <a:prstGeom prst="rect">
            <a:avLst/>
          </a:prstGeom>
          <a:noFill/>
          <a:ln>
            <a:noFill/>
          </a:ln>
        </p:spPr>
      </p:pic>
      <p:pic>
        <p:nvPicPr>
          <p:cNvPr id="112" name="Google Shape;112;p3"/>
          <p:cNvPicPr preferRelativeResize="0"/>
          <p:nvPr/>
        </p:nvPicPr>
        <p:blipFill rotWithShape="1">
          <a:blip r:embed="rId4">
            <a:alphaModFix/>
          </a:blip>
          <a:srcRect b="13125" l="0" r="0" t="26444"/>
          <a:stretch/>
        </p:blipFill>
        <p:spPr>
          <a:xfrm>
            <a:off x="1197088" y="2948363"/>
            <a:ext cx="1320925" cy="266075"/>
          </a:xfrm>
          <a:prstGeom prst="rect">
            <a:avLst/>
          </a:prstGeom>
          <a:noFill/>
          <a:ln>
            <a:noFill/>
          </a:ln>
        </p:spPr>
      </p:pic>
      <p:pic>
        <p:nvPicPr>
          <p:cNvPr id="113" name="Google Shape;113;p3"/>
          <p:cNvPicPr preferRelativeResize="0"/>
          <p:nvPr/>
        </p:nvPicPr>
        <p:blipFill>
          <a:blip r:embed="rId5">
            <a:alphaModFix/>
          </a:blip>
          <a:stretch>
            <a:fillRect/>
          </a:stretch>
        </p:blipFill>
        <p:spPr>
          <a:xfrm>
            <a:off x="3892013" y="3437050"/>
            <a:ext cx="1410071" cy="383250"/>
          </a:xfrm>
          <a:prstGeom prst="rect">
            <a:avLst/>
          </a:prstGeom>
          <a:noFill/>
          <a:ln>
            <a:noFill/>
          </a:ln>
        </p:spPr>
      </p:pic>
      <p:cxnSp>
        <p:nvCxnSpPr>
          <p:cNvPr id="114" name="Google Shape;114;p3"/>
          <p:cNvCxnSpPr/>
          <p:nvPr/>
        </p:nvCxnSpPr>
        <p:spPr>
          <a:xfrm flipH="1" rot="10800000">
            <a:off x="6202125" y="3820300"/>
            <a:ext cx="414300" cy="6213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3"/>
          <p:cNvSpPr txBox="1"/>
          <p:nvPr/>
        </p:nvSpPr>
        <p:spPr>
          <a:xfrm>
            <a:off x="4788075" y="4261825"/>
            <a:ext cx="165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latin typeface="Roboto"/>
                <a:ea typeface="Roboto"/>
                <a:cs typeface="Roboto"/>
                <a:sym typeface="Roboto"/>
              </a:rPr>
              <a:t>Challenge!!</a:t>
            </a:r>
            <a:endParaRPr sz="2000">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2105c42e97_0_2"/>
          <p:cNvSpPr txBox="1"/>
          <p:nvPr>
            <p:ph type="title"/>
          </p:nvPr>
        </p:nvSpPr>
        <p:spPr>
          <a:xfrm>
            <a:off x="311700" y="128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33"/>
              <a:t>Method in AVVP</a:t>
            </a:r>
            <a:r>
              <a:rPr b="1" lang="en"/>
              <a:t>: </a:t>
            </a:r>
            <a:endParaRPr b="1"/>
          </a:p>
        </p:txBody>
      </p:sp>
      <p:grpSp>
        <p:nvGrpSpPr>
          <p:cNvPr id="121" name="Google Shape;121;g12105c42e97_0_2"/>
          <p:cNvGrpSpPr/>
          <p:nvPr/>
        </p:nvGrpSpPr>
        <p:grpSpPr>
          <a:xfrm>
            <a:off x="708854" y="2194784"/>
            <a:ext cx="7299711" cy="1232560"/>
            <a:chOff x="1593000" y="2322568"/>
            <a:chExt cx="5957975" cy="643500"/>
          </a:xfrm>
        </p:grpSpPr>
        <p:sp>
          <p:nvSpPr>
            <p:cNvPr id="122" name="Google Shape;122;g12105c42e97_0_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2105c42e97_0_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105c42e97_0_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2105c42e97_0_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Feature Aggregation</a:t>
              </a:r>
              <a:endParaRPr sz="1800">
                <a:solidFill>
                  <a:srgbClr val="FFFFFF"/>
                </a:solidFill>
                <a:latin typeface="Roboto"/>
                <a:ea typeface="Roboto"/>
                <a:cs typeface="Roboto"/>
                <a:sym typeface="Roboto"/>
              </a:endParaRPr>
            </a:p>
          </p:txBody>
        </p:sp>
        <p:sp>
          <p:nvSpPr>
            <p:cNvPr id="126" name="Google Shape;126;g12105c42e97_0_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105c42e97_0_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28" name="Google Shape;128;g12105c42e97_0_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A72A1E"/>
                </a:buClr>
                <a:buSzPts val="1400"/>
                <a:buFont typeface="Roboto"/>
                <a:buChar char="●"/>
              </a:pPr>
              <a:r>
                <a:rPr b="1" lang="en">
                  <a:solidFill>
                    <a:srgbClr val="A72A1E"/>
                  </a:solidFill>
                  <a:latin typeface="Roboto"/>
                  <a:ea typeface="Roboto"/>
                  <a:cs typeface="Roboto"/>
                  <a:sym typeface="Roboto"/>
                </a:rPr>
                <a:t>Compute                using attention for self &amp; </a:t>
              </a:r>
              <a:r>
                <a:rPr b="1" lang="en">
                  <a:solidFill>
                    <a:srgbClr val="A72A1E"/>
                  </a:solidFill>
                  <a:latin typeface="Roboto"/>
                  <a:ea typeface="Roboto"/>
                  <a:cs typeface="Roboto"/>
                  <a:sym typeface="Roboto"/>
                </a:rPr>
                <a:t>cross modality</a:t>
              </a:r>
              <a:endParaRPr b="1">
                <a:solidFill>
                  <a:srgbClr val="A72A1E"/>
                </a:solidFill>
                <a:latin typeface="Roboto"/>
                <a:ea typeface="Roboto"/>
                <a:cs typeface="Roboto"/>
                <a:sym typeface="Roboto"/>
              </a:endParaRPr>
            </a:p>
            <a:p>
              <a:pPr indent="-317500" lvl="0" marL="457200" rtl="0" algn="l">
                <a:lnSpc>
                  <a:spcPct val="115000"/>
                </a:lnSpc>
                <a:spcBef>
                  <a:spcPts val="0"/>
                </a:spcBef>
                <a:spcAft>
                  <a:spcPts val="0"/>
                </a:spcAft>
                <a:buClr>
                  <a:srgbClr val="A72A1E"/>
                </a:buClr>
                <a:buSzPts val="1400"/>
                <a:buFont typeface="Roboto"/>
                <a:buChar char="●"/>
              </a:pPr>
              <a:r>
                <a:rPr b="1" lang="en">
                  <a:solidFill>
                    <a:srgbClr val="A72A1E"/>
                  </a:solidFill>
                  <a:latin typeface="Roboto"/>
                  <a:ea typeface="Roboto"/>
                  <a:cs typeface="Roboto"/>
                  <a:sym typeface="Roboto"/>
                </a:rPr>
                <a:t>Use of aggregated features proves better results</a:t>
              </a:r>
              <a:endParaRPr b="1">
                <a:solidFill>
                  <a:srgbClr val="A72A1E"/>
                </a:solidFill>
                <a:latin typeface="Roboto"/>
                <a:ea typeface="Roboto"/>
                <a:cs typeface="Roboto"/>
                <a:sym typeface="Roboto"/>
              </a:endParaRPr>
            </a:p>
          </p:txBody>
        </p:sp>
      </p:grpSp>
      <p:grpSp>
        <p:nvGrpSpPr>
          <p:cNvPr id="129" name="Google Shape;129;g12105c42e97_0_2"/>
          <p:cNvGrpSpPr/>
          <p:nvPr/>
        </p:nvGrpSpPr>
        <p:grpSpPr>
          <a:xfrm>
            <a:off x="708854" y="939962"/>
            <a:ext cx="7299711" cy="1232560"/>
            <a:chOff x="1593000" y="2322568"/>
            <a:chExt cx="5957975" cy="643500"/>
          </a:xfrm>
        </p:grpSpPr>
        <p:sp>
          <p:nvSpPr>
            <p:cNvPr id="130" name="Google Shape;130;g12105c42e97_0_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2105c42e97_0_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2105c42e97_0_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2105c42e97_0_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FFFFFF"/>
                  </a:solidFill>
                  <a:latin typeface="Roboto Medium"/>
                  <a:ea typeface="Roboto Medium"/>
                  <a:cs typeface="Roboto Medium"/>
                  <a:sym typeface="Roboto Medium"/>
                </a:rPr>
                <a:t>Data Preprocess</a:t>
              </a:r>
              <a:endParaRPr sz="2100">
                <a:solidFill>
                  <a:srgbClr val="FFFFFF"/>
                </a:solidFill>
                <a:latin typeface="Roboto"/>
                <a:ea typeface="Roboto"/>
                <a:cs typeface="Roboto"/>
                <a:sym typeface="Roboto"/>
              </a:endParaRPr>
            </a:p>
          </p:txBody>
        </p:sp>
        <p:sp>
          <p:nvSpPr>
            <p:cNvPr id="134" name="Google Shape;134;g12105c42e97_0_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2105c42e97_0_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36" name="Google Shape;136;g12105c42e97_0_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A72A1E"/>
                </a:buClr>
                <a:buSzPts val="2000"/>
                <a:buFont typeface="Roboto"/>
                <a:buChar char="●"/>
              </a:pPr>
              <a:r>
                <a:rPr b="1" lang="en" sz="2000">
                  <a:solidFill>
                    <a:srgbClr val="A72A1E"/>
                  </a:solidFill>
                  <a:latin typeface="Roboto"/>
                  <a:ea typeface="Roboto"/>
                  <a:cs typeface="Roboto"/>
                  <a:sym typeface="Roboto"/>
                </a:rPr>
                <a:t>Compute                  using pre-trained models.</a:t>
              </a:r>
              <a:endParaRPr b="1" sz="2000">
                <a:solidFill>
                  <a:srgbClr val="A72A1E"/>
                </a:solidFill>
                <a:latin typeface="Roboto"/>
                <a:ea typeface="Roboto"/>
                <a:cs typeface="Roboto"/>
                <a:sym typeface="Roboto"/>
              </a:endParaRPr>
            </a:p>
          </p:txBody>
        </p:sp>
      </p:grpSp>
      <p:pic>
        <p:nvPicPr>
          <p:cNvPr id="137" name="Google Shape;137;g12105c42e97_0_2"/>
          <p:cNvPicPr preferRelativeResize="0"/>
          <p:nvPr/>
        </p:nvPicPr>
        <p:blipFill rotWithShape="1">
          <a:blip r:embed="rId3">
            <a:alphaModFix/>
          </a:blip>
          <a:srcRect b="29057" l="0" r="0" t="0"/>
          <a:stretch/>
        </p:blipFill>
        <p:spPr>
          <a:xfrm>
            <a:off x="5798850" y="1157575"/>
            <a:ext cx="946175" cy="407850"/>
          </a:xfrm>
          <a:prstGeom prst="rect">
            <a:avLst/>
          </a:prstGeom>
          <a:noFill/>
          <a:ln>
            <a:noFill/>
          </a:ln>
        </p:spPr>
      </p:pic>
      <p:pic>
        <p:nvPicPr>
          <p:cNvPr id="138" name="Google Shape;138;g12105c42e97_0_2"/>
          <p:cNvPicPr preferRelativeResize="0"/>
          <p:nvPr/>
        </p:nvPicPr>
        <p:blipFill>
          <a:blip r:embed="rId4">
            <a:alphaModFix/>
          </a:blip>
          <a:stretch>
            <a:fillRect/>
          </a:stretch>
        </p:blipFill>
        <p:spPr>
          <a:xfrm>
            <a:off x="5481515" y="2194763"/>
            <a:ext cx="581025" cy="285750"/>
          </a:xfrm>
          <a:prstGeom prst="rect">
            <a:avLst/>
          </a:prstGeom>
          <a:noFill/>
          <a:ln>
            <a:noFill/>
          </a:ln>
        </p:spPr>
      </p:pic>
      <p:sp>
        <p:nvSpPr>
          <p:cNvPr id="139" name="Google Shape;139;g12105c42e97_0_2"/>
          <p:cNvSpPr/>
          <p:nvPr/>
        </p:nvSpPr>
        <p:spPr>
          <a:xfrm>
            <a:off x="4223242" y="3449598"/>
            <a:ext cx="3640200" cy="1230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A72A1E"/>
              </a:buClr>
              <a:buSzPts val="1400"/>
              <a:buFont typeface="Roboto"/>
              <a:buChar char="●"/>
            </a:pPr>
            <a:r>
              <a:rPr b="1" lang="en">
                <a:solidFill>
                  <a:srgbClr val="A72A1E"/>
                </a:solidFill>
                <a:latin typeface="Roboto"/>
                <a:ea typeface="Roboto"/>
                <a:cs typeface="Roboto"/>
                <a:sym typeface="Roboto"/>
              </a:rPr>
              <a:t>Compute                using attention self as well as cross modality learning</a:t>
            </a:r>
            <a:endParaRPr b="1">
              <a:solidFill>
                <a:srgbClr val="A72A1E"/>
              </a:solidFill>
              <a:latin typeface="Roboto"/>
              <a:ea typeface="Roboto"/>
              <a:cs typeface="Roboto"/>
              <a:sym typeface="Roboto"/>
            </a:endParaRPr>
          </a:p>
          <a:p>
            <a:pPr indent="-317500" lvl="0" marL="457200" rtl="0" algn="l">
              <a:lnSpc>
                <a:spcPct val="115000"/>
              </a:lnSpc>
              <a:spcBef>
                <a:spcPts val="0"/>
              </a:spcBef>
              <a:spcAft>
                <a:spcPts val="0"/>
              </a:spcAft>
              <a:buClr>
                <a:srgbClr val="A72A1E"/>
              </a:buClr>
              <a:buSzPts val="1400"/>
              <a:buFont typeface="Roboto"/>
              <a:buChar char="●"/>
            </a:pPr>
            <a:r>
              <a:rPr b="1" lang="en">
                <a:solidFill>
                  <a:srgbClr val="A72A1E"/>
                </a:solidFill>
                <a:latin typeface="Roboto"/>
                <a:ea typeface="Roboto"/>
                <a:cs typeface="Roboto"/>
                <a:sym typeface="Roboto"/>
              </a:rPr>
              <a:t>Use of aggregated features proves better results</a:t>
            </a:r>
            <a:endParaRPr b="1">
              <a:solidFill>
                <a:srgbClr val="A72A1E"/>
              </a:solidFill>
              <a:latin typeface="Roboto"/>
              <a:ea typeface="Roboto"/>
              <a:cs typeface="Roboto"/>
              <a:sym typeface="Roboto"/>
            </a:endParaRPr>
          </a:p>
        </p:txBody>
      </p:sp>
      <p:grpSp>
        <p:nvGrpSpPr>
          <p:cNvPr id="140" name="Google Shape;140;g12105c42e97_0_2"/>
          <p:cNvGrpSpPr/>
          <p:nvPr/>
        </p:nvGrpSpPr>
        <p:grpSpPr>
          <a:xfrm>
            <a:off x="708854" y="3449612"/>
            <a:ext cx="7299711" cy="1232560"/>
            <a:chOff x="1593000" y="2322568"/>
            <a:chExt cx="5957975" cy="643500"/>
          </a:xfrm>
        </p:grpSpPr>
        <p:sp>
          <p:nvSpPr>
            <p:cNvPr id="141" name="Google Shape;141;g12105c42e97_0_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105c42e97_0_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2105c42e97_0_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2105c42e97_0_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Roboto"/>
                  <a:ea typeface="Roboto"/>
                  <a:cs typeface="Roboto"/>
                  <a:sym typeface="Roboto"/>
                </a:rPr>
                <a:t>Prediction</a:t>
              </a:r>
              <a:endParaRPr b="1" sz="1900">
                <a:solidFill>
                  <a:srgbClr val="FFFFFF"/>
                </a:solidFill>
                <a:latin typeface="Roboto"/>
                <a:ea typeface="Roboto"/>
                <a:cs typeface="Roboto"/>
                <a:sym typeface="Roboto"/>
              </a:endParaRPr>
            </a:p>
          </p:txBody>
        </p:sp>
        <p:sp>
          <p:nvSpPr>
            <p:cNvPr id="145" name="Google Shape;145;g12105c42e97_0_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2105c42e97_0_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47" name="Google Shape;147;g12105c42e97_0_2"/>
            <p:cNvSpPr/>
            <p:nvPr/>
          </p:nvSpPr>
          <p:spPr>
            <a:xfrm>
              <a:off x="4387850" y="2323750"/>
              <a:ext cx="2971200" cy="642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A72A1E"/>
                </a:buClr>
                <a:buSzPts val="1600"/>
                <a:buFont typeface="Roboto"/>
                <a:buChar char="●"/>
              </a:pPr>
              <a:r>
                <a:rPr b="1" lang="en" sz="1600">
                  <a:solidFill>
                    <a:srgbClr val="A72A1E"/>
                  </a:solidFill>
                  <a:latin typeface="Roboto"/>
                  <a:ea typeface="Roboto"/>
                  <a:cs typeface="Roboto"/>
                  <a:sym typeface="Roboto"/>
                </a:rPr>
                <a:t>Predict data based on the features using a classifier using </a:t>
              </a:r>
              <a:r>
                <a:rPr b="1" lang="en" sz="1600" u="sng">
                  <a:solidFill>
                    <a:srgbClr val="A72A1E"/>
                  </a:solidFill>
                  <a:latin typeface="Roboto"/>
                  <a:ea typeface="Roboto"/>
                  <a:cs typeface="Roboto"/>
                  <a:sym typeface="Roboto"/>
                </a:rPr>
                <a:t>Sigmoid</a:t>
              </a:r>
              <a:r>
                <a:rPr b="1" lang="en" sz="1600">
                  <a:solidFill>
                    <a:srgbClr val="A72A1E"/>
                  </a:solidFill>
                  <a:latin typeface="Roboto"/>
                  <a:ea typeface="Roboto"/>
                  <a:cs typeface="Roboto"/>
                  <a:sym typeface="Roboto"/>
                </a:rPr>
                <a:t> function</a:t>
              </a:r>
              <a:endParaRPr b="1" sz="1600">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2105c42e97_0_9"/>
          <p:cNvPicPr preferRelativeResize="0"/>
          <p:nvPr/>
        </p:nvPicPr>
        <p:blipFill>
          <a:blip r:embed="rId3">
            <a:alphaModFix/>
          </a:blip>
          <a:stretch>
            <a:fillRect/>
          </a:stretch>
        </p:blipFill>
        <p:spPr>
          <a:xfrm>
            <a:off x="1622175" y="2459925"/>
            <a:ext cx="3924700" cy="1166200"/>
          </a:xfrm>
          <a:prstGeom prst="rect">
            <a:avLst/>
          </a:prstGeom>
          <a:noFill/>
          <a:ln>
            <a:noFill/>
          </a:ln>
        </p:spPr>
      </p:pic>
      <p:pic>
        <p:nvPicPr>
          <p:cNvPr id="153" name="Google Shape;153;g12105c42e97_0_9"/>
          <p:cNvPicPr preferRelativeResize="0"/>
          <p:nvPr/>
        </p:nvPicPr>
        <p:blipFill>
          <a:blip r:embed="rId4">
            <a:alphaModFix/>
          </a:blip>
          <a:stretch>
            <a:fillRect/>
          </a:stretch>
        </p:blipFill>
        <p:spPr>
          <a:xfrm>
            <a:off x="2213124" y="1515750"/>
            <a:ext cx="3832050" cy="860325"/>
          </a:xfrm>
          <a:prstGeom prst="rect">
            <a:avLst/>
          </a:prstGeom>
          <a:noFill/>
          <a:ln>
            <a:noFill/>
          </a:ln>
        </p:spPr>
      </p:pic>
      <p:sp>
        <p:nvSpPr>
          <p:cNvPr id="154" name="Google Shape;154;g12105c42e97_0_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Attention Function</a:t>
            </a:r>
            <a:r>
              <a:rPr lang="en"/>
              <a:t> : </a:t>
            </a:r>
            <a:endParaRPr/>
          </a:p>
        </p:txBody>
      </p:sp>
      <p:sp>
        <p:nvSpPr>
          <p:cNvPr id="155" name="Google Shape;155;g12105c42e97_0_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00"/>
              <a:t>Attention </a:t>
            </a:r>
            <a:r>
              <a:rPr lang="en" sz="1700"/>
              <a:t>function over matrices </a:t>
            </a:r>
            <a:r>
              <a:rPr b="1" lang="en" sz="1700"/>
              <a:t>q </a:t>
            </a:r>
            <a:r>
              <a:rPr lang="en" sz="1700"/>
              <a:t>(of dimension </a:t>
            </a:r>
            <a:r>
              <a:rPr b="1" lang="en" sz="1700"/>
              <a:t>d</a:t>
            </a:r>
            <a:r>
              <a:rPr lang="en" sz="1700"/>
              <a:t>), </a:t>
            </a:r>
            <a:r>
              <a:rPr b="1" lang="en" sz="1700"/>
              <a:t>K </a:t>
            </a:r>
            <a:r>
              <a:rPr lang="en" sz="1700"/>
              <a:t>and </a:t>
            </a:r>
            <a:r>
              <a:rPr b="1" lang="en" sz="1700"/>
              <a:t>V </a:t>
            </a:r>
            <a:r>
              <a:rPr lang="en" sz="1700"/>
              <a:t>is given by :</a:t>
            </a:r>
            <a:endParaRPr sz="1700"/>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sz="1700"/>
              <a:t>And the corresponding equations for the </a:t>
            </a:r>
            <a:r>
              <a:rPr b="1" lang="en" sz="1700"/>
              <a:t>features aggregates </a:t>
            </a:r>
            <a:r>
              <a:rPr lang="en" sz="1700"/>
              <a:t>are given by </a:t>
            </a:r>
            <a:r>
              <a:rPr lang="en"/>
              <a: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600"/>
              <a:t>The feature aggregates tend to cover the </a:t>
            </a:r>
            <a:r>
              <a:rPr b="1" lang="en" sz="1600"/>
              <a:t>presence of similar features </a:t>
            </a:r>
            <a:r>
              <a:rPr lang="en" sz="1600"/>
              <a:t>over a global scale as well as across the modalities. </a:t>
            </a:r>
            <a:endParaRPr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2105c42e97_0_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11"/>
              <a:t>What was wrong then?</a:t>
            </a:r>
            <a:endParaRPr b="1" sz="2711"/>
          </a:p>
        </p:txBody>
      </p:sp>
      <p:sp>
        <p:nvSpPr>
          <p:cNvPr id="161" name="Google Shape;161;g12105c42e97_0_19"/>
          <p:cNvSpPr txBox="1"/>
          <p:nvPr>
            <p:ph idx="1" type="body"/>
          </p:nvPr>
        </p:nvSpPr>
        <p:spPr>
          <a:xfrm>
            <a:off x="311700" y="1229875"/>
            <a:ext cx="4663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a:t>
            </a:r>
            <a:r>
              <a:rPr b="1" lang="en"/>
              <a:t> basic AVVP</a:t>
            </a:r>
            <a:r>
              <a:rPr lang="en"/>
              <a:t> model indeed works moderately good , but faces difficulty in the presence of </a:t>
            </a:r>
            <a:r>
              <a:rPr b="1" lang="en"/>
              <a:t>noise </a:t>
            </a:r>
            <a:r>
              <a:rPr lang="en"/>
              <a:t>in the modality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Even though the inputs were treated individually, if an </a:t>
            </a:r>
            <a:r>
              <a:rPr b="1" lang="en"/>
              <a:t>event is almost uncertain </a:t>
            </a:r>
            <a:r>
              <a:rPr lang="en"/>
              <a:t>i</a:t>
            </a:r>
            <a:r>
              <a:rPr lang="en"/>
              <a:t>n </a:t>
            </a:r>
            <a:r>
              <a:rPr lang="en"/>
              <a:t>one data mode, then its computed probability gets </a:t>
            </a:r>
            <a:r>
              <a:rPr b="1" lang="en"/>
              <a:t>significantly </a:t>
            </a:r>
            <a:r>
              <a:rPr lang="en"/>
              <a:t>reduced.</a:t>
            </a:r>
            <a:endParaRPr b="1"/>
          </a:p>
        </p:txBody>
      </p:sp>
      <p:pic>
        <p:nvPicPr>
          <p:cNvPr id="162" name="Google Shape;162;g12105c42e97_0_19"/>
          <p:cNvPicPr preferRelativeResize="0"/>
          <p:nvPr/>
        </p:nvPicPr>
        <p:blipFill>
          <a:blip r:embed="rId3">
            <a:alphaModFix/>
          </a:blip>
          <a:stretch>
            <a:fillRect/>
          </a:stretch>
        </p:blipFill>
        <p:spPr>
          <a:xfrm>
            <a:off x="4880525" y="1017800"/>
            <a:ext cx="4111075" cy="279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3879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b="1" lang="en"/>
              <a:t>Proposed Solution</a:t>
            </a:r>
            <a:r>
              <a:rPr lang="en"/>
              <a:t> :</a:t>
            </a:r>
            <a:endParaRPr/>
          </a:p>
        </p:txBody>
      </p:sp>
      <p:sp>
        <p:nvSpPr>
          <p:cNvPr id="168" name="Google Shape;168;p4"/>
          <p:cNvSpPr txBox="1"/>
          <p:nvPr>
            <p:ph idx="1" type="body"/>
          </p:nvPr>
        </p:nvSpPr>
        <p:spPr>
          <a:xfrm>
            <a:off x="3879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Explore </a:t>
            </a:r>
            <a:r>
              <a:rPr b="1" lang="en"/>
              <a:t>heterogeneous</a:t>
            </a:r>
            <a:r>
              <a:rPr b="1" lang="en"/>
              <a:t> (present in only 1 modality) clues in the video. </a:t>
            </a:r>
            <a:endParaRPr b="1"/>
          </a:p>
          <a:p>
            <a:pPr indent="-330200" lvl="1" marL="914400" rtl="0" algn="l">
              <a:spcBef>
                <a:spcPts val="0"/>
              </a:spcBef>
              <a:spcAft>
                <a:spcPts val="0"/>
              </a:spcAft>
              <a:buSzPts val="1600"/>
              <a:buChar char="○"/>
            </a:pPr>
            <a:r>
              <a:rPr lang="en" sz="1600"/>
              <a:t>Example : Commentary occurs in audio alone, while a boxing match has information predominantly in visual form</a:t>
            </a:r>
            <a:endParaRPr>
              <a:solidFill>
                <a:schemeClr val="dk1"/>
              </a:solidFill>
            </a:endParaRPr>
          </a:p>
          <a:p>
            <a:pPr indent="0" lvl="0" marL="0" rtl="0" algn="l">
              <a:spcBef>
                <a:spcPts val="1200"/>
              </a:spcBef>
              <a:spcAft>
                <a:spcPts val="0"/>
              </a:spcAft>
              <a:buSzPts val="1800"/>
              <a:buNone/>
            </a:pPr>
            <a:r>
              <a:rPr b="1" lang="en" sz="2400">
                <a:solidFill>
                  <a:schemeClr val="dk1"/>
                </a:solidFill>
              </a:rPr>
              <a:t>Main Idea</a:t>
            </a:r>
            <a:r>
              <a:rPr b="1" lang="en" sz="2100">
                <a:solidFill>
                  <a:schemeClr val="dk1"/>
                </a:solidFill>
              </a:rPr>
              <a:t>:</a:t>
            </a:r>
            <a:endParaRPr b="1" sz="2100">
              <a:solidFill>
                <a:schemeClr val="dk1"/>
              </a:solidFill>
            </a:endParaRPr>
          </a:p>
          <a:p>
            <a:pPr indent="-330200" lvl="0" marL="457200" rtl="0" algn="l">
              <a:spcBef>
                <a:spcPts val="1200"/>
              </a:spcBef>
              <a:spcAft>
                <a:spcPts val="0"/>
              </a:spcAft>
              <a:buSzPts val="1600"/>
              <a:buChar char="●"/>
            </a:pPr>
            <a:r>
              <a:rPr lang="en" sz="1600"/>
              <a:t>Train and classify events, give more importance if one modality conveys the information evidently.</a:t>
            </a:r>
            <a:endParaRPr sz="1600"/>
          </a:p>
          <a:p>
            <a:pPr indent="-330200" lvl="0" marL="457200" rtl="0" algn="l">
              <a:spcBef>
                <a:spcPts val="0"/>
              </a:spcBef>
              <a:spcAft>
                <a:spcPts val="0"/>
              </a:spcAft>
              <a:buSzPts val="1600"/>
              <a:buChar char="●"/>
            </a:pPr>
            <a:r>
              <a:rPr lang="en" sz="1600"/>
              <a:t>Enforce this using the method of </a:t>
            </a:r>
            <a:r>
              <a:rPr b="1" lang="en" sz="1600"/>
              <a:t>Channel Exchanging</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212ed1702d_1_717"/>
          <p:cNvPicPr preferRelativeResize="0"/>
          <p:nvPr/>
        </p:nvPicPr>
        <p:blipFill rotWithShape="1">
          <a:blip r:embed="rId3">
            <a:alphaModFix/>
          </a:blip>
          <a:srcRect b="0" l="0" r="73993" t="0"/>
          <a:stretch/>
        </p:blipFill>
        <p:spPr>
          <a:xfrm>
            <a:off x="2019400" y="2347162"/>
            <a:ext cx="383900" cy="435425"/>
          </a:xfrm>
          <a:prstGeom prst="rect">
            <a:avLst/>
          </a:prstGeom>
          <a:noFill/>
          <a:ln>
            <a:noFill/>
          </a:ln>
        </p:spPr>
      </p:pic>
      <p:sp>
        <p:nvSpPr>
          <p:cNvPr id="174" name="Google Shape;174;g1212ed1702d_1_717"/>
          <p:cNvSpPr txBox="1"/>
          <p:nvPr>
            <p:ph idx="1" type="body"/>
          </p:nvPr>
        </p:nvSpPr>
        <p:spPr>
          <a:xfrm>
            <a:off x="311700" y="1229863"/>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Given t</a:t>
            </a:r>
            <a:r>
              <a:rPr lang="en" sz="1600"/>
              <a:t>wo audio-visual sequences                             </a:t>
            </a:r>
            <a:r>
              <a:rPr lang="en" sz="1600"/>
              <a:t> ,                                </a:t>
            </a:r>
            <a:r>
              <a:rPr lang="en" sz="1600"/>
              <a:t>with different event </a:t>
            </a:r>
            <a:r>
              <a:rPr lang="en" sz="1600"/>
              <a:t>label tags. Construct                                                            with </a:t>
            </a:r>
            <a:r>
              <a:rPr b="1" lang="en" sz="1600"/>
              <a:t>exchanged Audio-Visual</a:t>
            </a:r>
            <a:r>
              <a:rPr lang="en" sz="1600"/>
              <a:t> data.</a:t>
            </a:r>
            <a:endParaRPr sz="1600"/>
          </a:p>
          <a:p>
            <a:pPr indent="-330200" lvl="0" marL="457200" rtl="0" algn="l">
              <a:spcBef>
                <a:spcPts val="0"/>
              </a:spcBef>
              <a:spcAft>
                <a:spcPts val="0"/>
              </a:spcAft>
              <a:buSzPts val="1600"/>
              <a:buAutoNum type="arabicPeriod"/>
            </a:pPr>
            <a:r>
              <a:rPr lang="en" sz="1600"/>
              <a:t>Thus, event labels for        can only be derived from the visual data for       and only from audio data in </a:t>
            </a:r>
            <a:endParaRPr sz="1600"/>
          </a:p>
          <a:p>
            <a:pPr indent="-330200" lvl="0" marL="457200" rtl="0" algn="l">
              <a:spcBef>
                <a:spcPts val="0"/>
              </a:spcBef>
              <a:spcAft>
                <a:spcPts val="0"/>
              </a:spcAft>
              <a:buSzPts val="1600"/>
              <a:buAutoNum type="arabicPeriod"/>
            </a:pPr>
            <a:r>
              <a:rPr lang="en" sz="1600"/>
              <a:t>Evaluate the event labels based on the base model 							over each of the mixed construction. </a:t>
            </a:r>
            <a:endParaRPr sz="1600"/>
          </a:p>
          <a:p>
            <a:pPr indent="-330200" lvl="0" marL="457200" rtl="0" algn="l">
              <a:spcBef>
                <a:spcPts val="0"/>
              </a:spcBef>
              <a:spcAft>
                <a:spcPts val="0"/>
              </a:spcAft>
              <a:buSzPts val="1600"/>
              <a:buAutoNum type="arabicPeriod"/>
            </a:pPr>
            <a:r>
              <a:rPr lang="en" sz="1600"/>
              <a:t>Find the predictions for the events - In case less than 0.5 , the corresponding modality is weaker &amp; does not refer to the event assigned.</a:t>
            </a:r>
            <a:endParaRPr sz="1600"/>
          </a:p>
          <a:p>
            <a:pPr indent="-330200" lvl="0" marL="457200" rtl="0" algn="l">
              <a:spcBef>
                <a:spcPts val="0"/>
              </a:spcBef>
              <a:spcAft>
                <a:spcPts val="0"/>
              </a:spcAft>
              <a:buSzPts val="1600"/>
              <a:buAutoNum type="arabicPeriod"/>
            </a:pPr>
            <a:r>
              <a:rPr lang="en" sz="1600"/>
              <a:t>The event tags would now by relabelled , called </a:t>
            </a:r>
            <a:br>
              <a:rPr lang="en" sz="1600"/>
            </a:br>
            <a:r>
              <a:rPr lang="en" sz="1600"/>
              <a:t>as </a:t>
            </a:r>
            <a:r>
              <a:rPr b="1" lang="en" sz="1600"/>
              <a:t>Modality-aware labels.</a:t>
            </a:r>
            <a:endParaRPr b="1" sz="1700"/>
          </a:p>
        </p:txBody>
      </p:sp>
      <p:pic>
        <p:nvPicPr>
          <p:cNvPr id="175" name="Google Shape;175;g1212ed1702d_1_717"/>
          <p:cNvPicPr preferRelativeResize="0"/>
          <p:nvPr/>
        </p:nvPicPr>
        <p:blipFill rotWithShape="1">
          <a:blip r:embed="rId4">
            <a:alphaModFix/>
          </a:blip>
          <a:srcRect b="16519" l="0" r="77661" t="27689"/>
          <a:stretch/>
        </p:blipFill>
        <p:spPr>
          <a:xfrm>
            <a:off x="7081410" y="2154615"/>
            <a:ext cx="288842" cy="269825"/>
          </a:xfrm>
          <a:prstGeom prst="rect">
            <a:avLst/>
          </a:prstGeom>
          <a:noFill/>
          <a:ln>
            <a:noFill/>
          </a:ln>
        </p:spPr>
      </p:pic>
      <p:sp>
        <p:nvSpPr>
          <p:cNvPr id="176" name="Google Shape;176;g1212ed1702d_1_7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Exchanging Channels</a:t>
            </a:r>
            <a:endParaRPr b="1"/>
          </a:p>
        </p:txBody>
      </p:sp>
      <p:pic>
        <p:nvPicPr>
          <p:cNvPr id="177" name="Google Shape;177;g1212ed1702d_1_717"/>
          <p:cNvPicPr preferRelativeResize="0"/>
          <p:nvPr/>
        </p:nvPicPr>
        <p:blipFill>
          <a:blip r:embed="rId5">
            <a:alphaModFix/>
          </a:blip>
          <a:stretch>
            <a:fillRect/>
          </a:stretch>
        </p:blipFill>
        <p:spPr>
          <a:xfrm>
            <a:off x="4021300" y="1229871"/>
            <a:ext cx="1325936" cy="358625"/>
          </a:xfrm>
          <a:prstGeom prst="rect">
            <a:avLst/>
          </a:prstGeom>
          <a:noFill/>
          <a:ln>
            <a:noFill/>
          </a:ln>
        </p:spPr>
      </p:pic>
      <p:pic>
        <p:nvPicPr>
          <p:cNvPr id="178" name="Google Shape;178;g1212ed1702d_1_717"/>
          <p:cNvPicPr preferRelativeResize="0"/>
          <p:nvPr/>
        </p:nvPicPr>
        <p:blipFill rotWithShape="1">
          <a:blip r:embed="rId6">
            <a:alphaModFix/>
          </a:blip>
          <a:srcRect b="29168" l="0" r="0" t="0"/>
          <a:stretch/>
        </p:blipFill>
        <p:spPr>
          <a:xfrm>
            <a:off x="5551523" y="1274275"/>
            <a:ext cx="1476177" cy="269825"/>
          </a:xfrm>
          <a:prstGeom prst="rect">
            <a:avLst/>
          </a:prstGeom>
          <a:noFill/>
          <a:ln>
            <a:noFill/>
          </a:ln>
        </p:spPr>
      </p:pic>
      <p:pic>
        <p:nvPicPr>
          <p:cNvPr id="179" name="Google Shape;179;g1212ed1702d_1_717"/>
          <p:cNvPicPr preferRelativeResize="0"/>
          <p:nvPr/>
        </p:nvPicPr>
        <p:blipFill rotWithShape="1">
          <a:blip r:embed="rId4">
            <a:alphaModFix/>
          </a:blip>
          <a:srcRect b="17905" l="0" r="0" t="27687"/>
          <a:stretch/>
        </p:blipFill>
        <p:spPr>
          <a:xfrm>
            <a:off x="3317450" y="1588500"/>
            <a:ext cx="1325925" cy="269825"/>
          </a:xfrm>
          <a:prstGeom prst="rect">
            <a:avLst/>
          </a:prstGeom>
          <a:noFill/>
          <a:ln>
            <a:noFill/>
          </a:ln>
        </p:spPr>
      </p:pic>
      <p:pic>
        <p:nvPicPr>
          <p:cNvPr id="180" name="Google Shape;180;g1212ed1702d_1_717"/>
          <p:cNvPicPr preferRelativeResize="0"/>
          <p:nvPr/>
        </p:nvPicPr>
        <p:blipFill>
          <a:blip r:embed="rId3">
            <a:alphaModFix/>
          </a:blip>
          <a:stretch>
            <a:fillRect/>
          </a:stretch>
        </p:blipFill>
        <p:spPr>
          <a:xfrm>
            <a:off x="4708875" y="1505708"/>
            <a:ext cx="1476175" cy="435417"/>
          </a:xfrm>
          <a:prstGeom prst="rect">
            <a:avLst/>
          </a:prstGeom>
          <a:noFill/>
          <a:ln>
            <a:noFill/>
          </a:ln>
        </p:spPr>
      </p:pic>
      <p:pic>
        <p:nvPicPr>
          <p:cNvPr id="181" name="Google Shape;181;g1212ed1702d_1_717"/>
          <p:cNvPicPr preferRelativeResize="0"/>
          <p:nvPr/>
        </p:nvPicPr>
        <p:blipFill rotWithShape="1">
          <a:blip r:embed="rId5">
            <a:alphaModFix/>
          </a:blip>
          <a:srcRect b="0" l="0" r="81988" t="0"/>
          <a:stretch/>
        </p:blipFill>
        <p:spPr>
          <a:xfrm>
            <a:off x="2914000" y="2110225"/>
            <a:ext cx="238825" cy="358625"/>
          </a:xfrm>
          <a:prstGeom prst="rect">
            <a:avLst/>
          </a:prstGeom>
          <a:noFill/>
          <a:ln>
            <a:noFill/>
          </a:ln>
        </p:spPr>
      </p:pic>
      <p:pic>
        <p:nvPicPr>
          <p:cNvPr id="182" name="Google Shape;182;g1212ed1702d_1_717"/>
          <p:cNvPicPr preferRelativeResize="0"/>
          <p:nvPr/>
        </p:nvPicPr>
        <p:blipFill>
          <a:blip r:embed="rId7">
            <a:alphaModFix/>
          </a:blip>
          <a:stretch>
            <a:fillRect/>
          </a:stretch>
        </p:blipFill>
        <p:spPr>
          <a:xfrm>
            <a:off x="5745597" y="2505237"/>
            <a:ext cx="2319225" cy="74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22c3447446_2_0"/>
          <p:cNvPicPr preferRelativeResize="0"/>
          <p:nvPr/>
        </p:nvPicPr>
        <p:blipFill>
          <a:blip r:embed="rId3">
            <a:alphaModFix/>
          </a:blip>
          <a:stretch>
            <a:fillRect/>
          </a:stretch>
        </p:blipFill>
        <p:spPr>
          <a:xfrm>
            <a:off x="171200" y="95975"/>
            <a:ext cx="8658325" cy="4737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