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3"/>
  </p:sldMasterIdLst>
  <p:notesMasterIdLst>
    <p:notesMasterId r:id="rId51"/>
  </p:notesMasterIdLst>
  <p:sldIdLst>
    <p:sldId id="362" r:id="rId4"/>
    <p:sldId id="283" r:id="rId5"/>
    <p:sldId id="304" r:id="rId6"/>
    <p:sldId id="303" r:id="rId7"/>
    <p:sldId id="302" r:id="rId8"/>
    <p:sldId id="307" r:id="rId9"/>
    <p:sldId id="308" r:id="rId10"/>
    <p:sldId id="309" r:id="rId11"/>
    <p:sldId id="310" r:id="rId12"/>
    <p:sldId id="291" r:id="rId13"/>
    <p:sldId id="312" r:id="rId14"/>
    <p:sldId id="293" r:id="rId15"/>
    <p:sldId id="294" r:id="rId16"/>
    <p:sldId id="295" r:id="rId17"/>
    <p:sldId id="296" r:id="rId18"/>
    <p:sldId id="297" r:id="rId19"/>
    <p:sldId id="299" r:id="rId20"/>
    <p:sldId id="300" r:id="rId21"/>
    <p:sldId id="314" r:id="rId22"/>
    <p:sldId id="357" r:id="rId23"/>
    <p:sldId id="318" r:id="rId24"/>
    <p:sldId id="319" r:id="rId25"/>
    <p:sldId id="320" r:id="rId26"/>
    <p:sldId id="286" r:id="rId27"/>
    <p:sldId id="323" r:id="rId28"/>
    <p:sldId id="325" r:id="rId29"/>
    <p:sldId id="326" r:id="rId30"/>
    <p:sldId id="327" r:id="rId31"/>
    <p:sldId id="328" r:id="rId32"/>
    <p:sldId id="331" r:id="rId33"/>
    <p:sldId id="332" r:id="rId34"/>
    <p:sldId id="333" r:id="rId35"/>
    <p:sldId id="334" r:id="rId36"/>
    <p:sldId id="335" r:id="rId37"/>
    <p:sldId id="336" r:id="rId38"/>
    <p:sldId id="337" r:id="rId39"/>
    <p:sldId id="338" r:id="rId40"/>
    <p:sldId id="339" r:id="rId41"/>
    <p:sldId id="343" r:id="rId42"/>
    <p:sldId id="340" r:id="rId43"/>
    <p:sldId id="358" r:id="rId44"/>
    <p:sldId id="359" r:id="rId45"/>
    <p:sldId id="361" r:id="rId46"/>
    <p:sldId id="345" r:id="rId47"/>
    <p:sldId id="356" r:id="rId48"/>
    <p:sldId id="279" r:id="rId49"/>
    <p:sldId id="344"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339966"/>
    <a:srgbClr val="800080"/>
    <a:srgbClr val="CC00CC"/>
    <a:srgbClr val="000000"/>
    <a:srgbClr val="FFFFFF"/>
    <a:srgbClr val="FF66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4D034-8F83-4187-9C31-DF01358A30D7}" v="1" dt="2022-04-16T06:23:14.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95" autoAdjust="0"/>
    <p:restoredTop sz="82415" autoAdjust="0"/>
  </p:normalViewPr>
  <p:slideViewPr>
    <p:cSldViewPr snapToGrid="0">
      <p:cViewPr>
        <p:scale>
          <a:sx n="64" d="100"/>
          <a:sy n="64" d="100"/>
        </p:scale>
        <p:origin x="-1296"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50"/>
    </p:cViewPr>
  </p:sorterViewPr>
  <p:notesViewPr>
    <p:cSldViewPr snapToGrid="0">
      <p:cViewPr>
        <p:scale>
          <a:sx n="95" d="100"/>
          <a:sy n="95" d="100"/>
        </p:scale>
        <p:origin x="-1314" y="30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am Zanjari" userId="S::200020115@iitb.ac.in::a7320970-2e7e-4897-9b2c-2f9a15c7eaab" providerId="AD" clId="Web-{F954D034-8F83-4187-9C31-DF01358A30D7}"/>
    <pc:docChg chg="modSld">
      <pc:chgData name="Saksham Zanjari" userId="S::200020115@iitb.ac.in::a7320970-2e7e-4897-9b2c-2f9a15c7eaab" providerId="AD" clId="Web-{F954D034-8F83-4187-9C31-DF01358A30D7}" dt="2022-04-16T06:23:14.734" v="0" actId="1076"/>
      <pc:docMkLst>
        <pc:docMk/>
      </pc:docMkLst>
      <pc:sldChg chg="modSp">
        <pc:chgData name="Saksham Zanjari" userId="S::200020115@iitb.ac.in::a7320970-2e7e-4897-9b2c-2f9a15c7eaab" providerId="AD" clId="Web-{F954D034-8F83-4187-9C31-DF01358A30D7}" dt="2022-04-16T06:23:14.734" v="0" actId="1076"/>
        <pc:sldMkLst>
          <pc:docMk/>
          <pc:sldMk cId="0" sldId="304"/>
        </pc:sldMkLst>
        <pc:spChg chg="mod">
          <ac:chgData name="Saksham Zanjari" userId="S::200020115@iitb.ac.in::a7320970-2e7e-4897-9b2c-2f9a15c7eaab" providerId="AD" clId="Web-{F954D034-8F83-4187-9C31-DF01358A30D7}" dt="2022-04-16T06:23:14.734" v="0" actId="1076"/>
          <ac:spMkLst>
            <pc:docMk/>
            <pc:sldMk cId="0" sldId="304"/>
            <ac:spMk id="92163" creationId="{C168B709-A5A3-2939-3454-BE5984B1EF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17E8848-7ED9-C968-976C-D0EEB599C21B}"/>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147" name="Rectangle 3">
            <a:extLst>
              <a:ext uri="{FF2B5EF4-FFF2-40B4-BE49-F238E27FC236}">
                <a16:creationId xmlns:a16="http://schemas.microsoft.com/office/drawing/2014/main" id="{62FC821F-2A44-4B2A-624E-F389FED584FA}"/>
              </a:ext>
            </a:extLst>
          </p:cNvPr>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a:extLst>
              <a:ext uri="{FF2B5EF4-FFF2-40B4-BE49-F238E27FC236}">
                <a16:creationId xmlns:a16="http://schemas.microsoft.com/office/drawing/2014/main" id="{4D904189-2787-29D4-25BE-5B5D97CEA965}"/>
              </a:ext>
            </a:extLst>
          </p:cNvPr>
          <p:cNvSpPr>
            <a:spLocks noGrp="1" noRot="1" noChangeAspect="1" noChangeArrowheads="1" noTextEdit="1"/>
          </p:cNvSpPr>
          <p:nvPr>
            <p:ph type="sldImg" idx="2"/>
          </p:nvPr>
        </p:nvSpPr>
        <p:spPr bwMode="auto">
          <a:xfrm>
            <a:off x="1104900" y="5445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D4B9B13-4182-668C-49D1-F9CBB5415B65}"/>
              </a:ext>
            </a:extLst>
          </p:cNvPr>
          <p:cNvSpPr>
            <a:spLocks noGrp="1" noChangeArrowheads="1"/>
          </p:cNvSpPr>
          <p:nvPr>
            <p:ph type="body" sz="quarter" idx="3"/>
          </p:nvPr>
        </p:nvSpPr>
        <p:spPr bwMode="auto">
          <a:xfrm>
            <a:off x="685800" y="4319588"/>
            <a:ext cx="54864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09DE2957-2F86-CB30-BF57-EC41979FC0CB}"/>
              </a:ext>
            </a:extLst>
          </p:cNvPr>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151" name="Rectangle 7">
            <a:extLst>
              <a:ext uri="{FF2B5EF4-FFF2-40B4-BE49-F238E27FC236}">
                <a16:creationId xmlns:a16="http://schemas.microsoft.com/office/drawing/2014/main" id="{BF30347B-2C59-B079-64D1-E851B6B5F62C}"/>
              </a:ext>
            </a:extLst>
          </p:cNvPr>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6BA267C-1FDD-4537-BED8-7473780FAF0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B339B8-1B5D-A4DF-F836-73B243098C58}"/>
              </a:ext>
            </a:extLst>
          </p:cNvPr>
          <p:cNvSpPr>
            <a:spLocks noGrp="1" noChangeArrowheads="1"/>
          </p:cNvSpPr>
          <p:nvPr>
            <p:ph type="sldNum" sz="quarter" idx="5"/>
          </p:nvPr>
        </p:nvSpPr>
        <p:spPr>
          <a:ln/>
        </p:spPr>
        <p:txBody>
          <a:bodyPr/>
          <a:lstStyle/>
          <a:p>
            <a:fld id="{E41374BE-754F-424A-A810-60581391E81F}" type="slidenum">
              <a:rPr lang="en-US" altLang="en-US"/>
              <a:pPr/>
              <a:t>0</a:t>
            </a:fld>
            <a:endParaRPr lang="en-US" altLang="en-US"/>
          </a:p>
        </p:txBody>
      </p:sp>
      <p:sp>
        <p:nvSpPr>
          <p:cNvPr id="251906" name="Rectangle 2">
            <a:extLst>
              <a:ext uri="{FF2B5EF4-FFF2-40B4-BE49-F238E27FC236}">
                <a16:creationId xmlns:a16="http://schemas.microsoft.com/office/drawing/2014/main" id="{3F76879F-5E62-33B7-95E2-C5B4217E257C}"/>
              </a:ext>
            </a:extLst>
          </p:cNvPr>
          <p:cNvSpPr>
            <a:spLocks noGrp="1" noRot="1" noChangeAspect="1" noChangeArrowheads="1" noTextEdit="1"/>
          </p:cNvSpPr>
          <p:nvPr>
            <p:ph type="sldImg"/>
          </p:nvPr>
        </p:nvSpPr>
        <p:spPr>
          <a:ln/>
        </p:spPr>
      </p:sp>
      <p:sp>
        <p:nvSpPr>
          <p:cNvPr id="251907" name="Rectangle 3">
            <a:extLst>
              <a:ext uri="{FF2B5EF4-FFF2-40B4-BE49-F238E27FC236}">
                <a16:creationId xmlns:a16="http://schemas.microsoft.com/office/drawing/2014/main" id="{161A99CC-F8DC-CAA6-E2A7-4665D6C3DE96}"/>
              </a:ext>
            </a:extLst>
          </p:cNvPr>
          <p:cNvSpPr>
            <a:spLocks noGrp="1" noChangeArrowheads="1"/>
          </p:cNvSpPr>
          <p:nvPr>
            <p:ph type="body" idx="1"/>
          </p:nvPr>
        </p:nvSpPr>
        <p:spPr/>
        <p:txBody>
          <a:bodyPr/>
          <a:lstStyle/>
          <a:p>
            <a:r>
              <a:rPr lang="en-US" altLang="en-US"/>
              <a:t>This chapter covers a very important topic, one that many students find compelling.  </a:t>
            </a:r>
          </a:p>
          <a:p>
            <a:endParaRPr lang="en-US" altLang="en-US"/>
          </a:p>
          <a:p>
            <a:r>
              <a:rPr lang="en-US" altLang="en-US"/>
              <a:t>The 4</a:t>
            </a:r>
            <a:r>
              <a:rPr lang="en-US" altLang="en-US" baseline="30000"/>
              <a:t>th</a:t>
            </a:r>
            <a:r>
              <a:rPr lang="en-US" altLang="en-US"/>
              <a:t> edition adds several new “In the News” boxes, and I think you and your students will find them very interesting.  The 4</a:t>
            </a:r>
            <a:r>
              <a:rPr lang="en-US" altLang="en-US" baseline="30000"/>
              <a:t>th</a:t>
            </a:r>
            <a:r>
              <a:rPr lang="en-US" altLang="en-US"/>
              <a:t> edition also adds a new diagram of the production function in “per-worker” terms (Figure 25-1).  This diagram makes it easy to see the impact of diminishing returns to capital and implications for the catch-up effect.  </a:t>
            </a:r>
          </a:p>
          <a:p>
            <a:endParaRPr lang="en-US" altLang="en-US"/>
          </a:p>
          <a:p>
            <a:r>
              <a:rPr lang="en-US" altLang="en-US"/>
              <a:t>This is one of the less challenging chapters in the book.  Therefore, if you’re running short on time, you can probably do the following safely:</a:t>
            </a:r>
          </a:p>
          <a:p>
            <a:endParaRPr lang="en-US" altLang="en-US"/>
          </a:p>
          <a:p>
            <a:r>
              <a:rPr lang="en-US" altLang="en-US"/>
              <a:t>1)  Cover much of the material (especially the chapter’s first section) at a somewhat faster pace than you cover other chapters.  </a:t>
            </a:r>
          </a:p>
          <a:p>
            <a:endParaRPr lang="en-US" altLang="en-US"/>
          </a:p>
          <a:p>
            <a:r>
              <a:rPr lang="en-US" altLang="en-US"/>
              <a:t>2)  Make your students bear a larger than normal share of the burden of learning the material.  For example, in the third major section (“Economic Growth and Public Policy”), you can choose one or more subsections to have students read on their own.  You can probably safely assign some or all of the “In the News” boxes as out-of-class reading.  </a:t>
            </a:r>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4A621B-FC18-3379-8704-954668068B91}"/>
              </a:ext>
            </a:extLst>
          </p:cNvPr>
          <p:cNvSpPr>
            <a:spLocks noGrp="1" noChangeArrowheads="1"/>
          </p:cNvSpPr>
          <p:nvPr>
            <p:ph type="sldNum" sz="quarter" idx="5"/>
          </p:nvPr>
        </p:nvSpPr>
        <p:spPr>
          <a:ln/>
        </p:spPr>
        <p:txBody>
          <a:bodyPr/>
          <a:lstStyle/>
          <a:p>
            <a:fld id="{D56567C8-0CDF-4A6B-9854-947586EFADD8}" type="slidenum">
              <a:rPr lang="en-US" altLang="en-US"/>
              <a:pPr/>
              <a:t>9</a:t>
            </a:fld>
            <a:endParaRPr lang="en-US" altLang="en-US"/>
          </a:p>
        </p:txBody>
      </p:sp>
      <p:sp>
        <p:nvSpPr>
          <p:cNvPr id="140290" name="Rectangle 2">
            <a:extLst>
              <a:ext uri="{FF2B5EF4-FFF2-40B4-BE49-F238E27FC236}">
                <a16:creationId xmlns:a16="http://schemas.microsoft.com/office/drawing/2014/main" id="{A3A04D0A-2BE0-AE38-8D70-F05421EA696D}"/>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B44B9EFF-1D17-BD14-B777-C8408DEB845B}"/>
              </a:ext>
            </a:extLst>
          </p:cNvPr>
          <p:cNvSpPr>
            <a:spLocks noGrp="1" noChangeArrowheads="1"/>
          </p:cNvSpPr>
          <p:nvPr>
            <p:ph type="body" idx="1"/>
          </p:nvPr>
        </p:nvSpPr>
        <p:spPr/>
        <p:txBody>
          <a:bodyPr/>
          <a:lstStyle/>
          <a:p>
            <a:r>
              <a:rPr lang="en-US" altLang="en-US"/>
              <a:t>As in previous chapters, “g&amp;s” is short for “goods and services.” </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672E6F-2441-635B-1220-F8BEA50AFB77}"/>
              </a:ext>
            </a:extLst>
          </p:cNvPr>
          <p:cNvSpPr>
            <a:spLocks noGrp="1" noChangeArrowheads="1"/>
          </p:cNvSpPr>
          <p:nvPr>
            <p:ph type="sldNum" sz="quarter" idx="5"/>
          </p:nvPr>
        </p:nvSpPr>
        <p:spPr>
          <a:ln/>
        </p:spPr>
        <p:txBody>
          <a:bodyPr/>
          <a:lstStyle/>
          <a:p>
            <a:fld id="{517851B2-A22F-415F-B0A3-C592A11E8B3E}" type="slidenum">
              <a:rPr lang="en-US" altLang="en-US"/>
              <a:pPr/>
              <a:t>10</a:t>
            </a:fld>
            <a:endParaRPr lang="en-US" altLang="en-US"/>
          </a:p>
        </p:txBody>
      </p:sp>
      <p:sp>
        <p:nvSpPr>
          <p:cNvPr id="215042" name="Rectangle 2">
            <a:extLst>
              <a:ext uri="{FF2B5EF4-FFF2-40B4-BE49-F238E27FC236}">
                <a16:creationId xmlns:a16="http://schemas.microsoft.com/office/drawing/2014/main" id="{CFB207D4-0FAE-5748-CFD8-76AE26930F32}"/>
              </a:ext>
            </a:extLst>
          </p:cNvPr>
          <p:cNvSpPr>
            <a:spLocks noGrp="1" noRot="1" noChangeAspect="1" noChangeArrowheads="1" noTextEdit="1"/>
          </p:cNvSpPr>
          <p:nvPr>
            <p:ph type="sldImg"/>
          </p:nvPr>
        </p:nvSpPr>
        <p:spPr>
          <a:ln/>
        </p:spPr>
      </p:sp>
      <p:sp>
        <p:nvSpPr>
          <p:cNvPr id="215043" name="Rectangle 3">
            <a:extLst>
              <a:ext uri="{FF2B5EF4-FFF2-40B4-BE49-F238E27FC236}">
                <a16:creationId xmlns:a16="http://schemas.microsoft.com/office/drawing/2014/main" id="{33C6F521-9E5A-3CA3-1A22-EA8BD92398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7FF610-ABCF-9190-7A43-B54C8B3620EE}"/>
              </a:ext>
            </a:extLst>
          </p:cNvPr>
          <p:cNvSpPr>
            <a:spLocks noGrp="1" noChangeArrowheads="1"/>
          </p:cNvSpPr>
          <p:nvPr>
            <p:ph type="sldNum" sz="quarter" idx="5"/>
          </p:nvPr>
        </p:nvSpPr>
        <p:spPr>
          <a:ln/>
        </p:spPr>
        <p:txBody>
          <a:bodyPr/>
          <a:lstStyle/>
          <a:p>
            <a:fld id="{D5444CEA-F4C1-44C0-8A79-A2D27689D4D9}" type="slidenum">
              <a:rPr lang="en-US" altLang="en-US"/>
              <a:pPr/>
              <a:t>11</a:t>
            </a:fld>
            <a:endParaRPr lang="en-US" altLang="en-US"/>
          </a:p>
        </p:txBody>
      </p:sp>
      <p:sp>
        <p:nvSpPr>
          <p:cNvPr id="141314" name="Rectangle 2">
            <a:extLst>
              <a:ext uri="{FF2B5EF4-FFF2-40B4-BE49-F238E27FC236}">
                <a16:creationId xmlns:a16="http://schemas.microsoft.com/office/drawing/2014/main" id="{8B1A7401-E291-6580-F74F-E87CD51C72FC}"/>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134CE715-C2FC-DB87-B0DA-1A114C4FB0A2}"/>
              </a:ext>
            </a:extLst>
          </p:cNvPr>
          <p:cNvSpPr>
            <a:spLocks noGrp="1" noChangeArrowheads="1"/>
          </p:cNvSpPr>
          <p:nvPr>
            <p:ph type="body" idx="1"/>
          </p:nvPr>
        </p:nvSpPr>
        <p:spPr/>
        <p:txBody>
          <a:bodyPr/>
          <a:lstStyle/>
          <a:p>
            <a:r>
              <a:rPr lang="en-US" altLang="en-US"/>
              <a:t>It is common to refer to physical capital as just “capital,” hence the brackets around “physical.”   Here, though, the distinction is important, because the following slide discusses human capital.  </a:t>
            </a:r>
          </a:p>
          <a:p>
            <a:endParaRPr lang="en-US" altLang="en-US"/>
          </a:p>
          <a:p>
            <a:r>
              <a:rPr lang="en-US" altLang="en-US"/>
              <a:t>The last bullet point on this slide dovetails into the FYI box on the production function (which, in this powerpoint presentation, follows the determinants of productivity).  If you are not covering that material, you can delete the last bullet point.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CF6FE8-4B76-F4AB-8788-FB0077886AF2}"/>
              </a:ext>
            </a:extLst>
          </p:cNvPr>
          <p:cNvSpPr>
            <a:spLocks noGrp="1" noChangeArrowheads="1"/>
          </p:cNvSpPr>
          <p:nvPr>
            <p:ph type="sldNum" sz="quarter" idx="5"/>
          </p:nvPr>
        </p:nvSpPr>
        <p:spPr>
          <a:ln/>
        </p:spPr>
        <p:txBody>
          <a:bodyPr/>
          <a:lstStyle/>
          <a:p>
            <a:fld id="{7038FF6B-F18C-4C78-B52F-1F2819BBD275}" type="slidenum">
              <a:rPr lang="en-US" altLang="en-US"/>
              <a:pPr/>
              <a:t>12</a:t>
            </a:fld>
            <a:endParaRPr lang="en-US" altLang="en-US"/>
          </a:p>
        </p:txBody>
      </p:sp>
      <p:sp>
        <p:nvSpPr>
          <p:cNvPr id="181250" name="Rectangle 2">
            <a:extLst>
              <a:ext uri="{FF2B5EF4-FFF2-40B4-BE49-F238E27FC236}">
                <a16:creationId xmlns:a16="http://schemas.microsoft.com/office/drawing/2014/main" id="{F24A2C6B-2290-3C6C-FF70-DBD5A7105D77}"/>
              </a:ext>
            </a:extLst>
          </p:cNvPr>
          <p:cNvSpPr>
            <a:spLocks noGrp="1" noRot="1" noChangeAspect="1" noChangeArrowheads="1" noTextEdit="1"/>
          </p:cNvSpPr>
          <p:nvPr>
            <p:ph type="sldImg"/>
          </p:nvPr>
        </p:nvSpPr>
        <p:spPr>
          <a:ln/>
        </p:spPr>
      </p:sp>
      <p:sp>
        <p:nvSpPr>
          <p:cNvPr id="181251" name="Rectangle 3">
            <a:extLst>
              <a:ext uri="{FF2B5EF4-FFF2-40B4-BE49-F238E27FC236}">
                <a16:creationId xmlns:a16="http://schemas.microsoft.com/office/drawing/2014/main" id="{C479D327-5898-7135-AC0F-451DC4A67BBF}"/>
              </a:ext>
            </a:extLst>
          </p:cNvPr>
          <p:cNvSpPr>
            <a:spLocks noGrp="1" noChangeArrowheads="1"/>
          </p:cNvSpPr>
          <p:nvPr>
            <p:ph type="body" idx="1"/>
          </p:nvPr>
        </p:nvSpPr>
        <p:spPr/>
        <p:txBody>
          <a:bodyPr/>
          <a:lstStyle/>
          <a:p>
            <a:r>
              <a:rPr lang="en-US" altLang="en-US"/>
              <a:t>Again, if you’re not going to cover the production function, you can safely delete the last bullet point.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3926EE-0B6C-46B7-6F8E-762081929E5C}"/>
              </a:ext>
            </a:extLst>
          </p:cNvPr>
          <p:cNvSpPr>
            <a:spLocks noGrp="1" noChangeArrowheads="1"/>
          </p:cNvSpPr>
          <p:nvPr>
            <p:ph type="sldNum" sz="quarter" idx="5"/>
          </p:nvPr>
        </p:nvSpPr>
        <p:spPr>
          <a:ln/>
        </p:spPr>
        <p:txBody>
          <a:bodyPr/>
          <a:lstStyle/>
          <a:p>
            <a:fld id="{26ECDEBB-48F4-4CB4-BBF1-4B2FCA5CE785}" type="slidenum">
              <a:rPr lang="en-US" altLang="en-US"/>
              <a:pPr/>
              <a:t>13</a:t>
            </a:fld>
            <a:endParaRPr lang="en-US" altLang="en-US"/>
          </a:p>
        </p:txBody>
      </p:sp>
      <p:sp>
        <p:nvSpPr>
          <p:cNvPr id="216066" name="Rectangle 2">
            <a:extLst>
              <a:ext uri="{FF2B5EF4-FFF2-40B4-BE49-F238E27FC236}">
                <a16:creationId xmlns:a16="http://schemas.microsoft.com/office/drawing/2014/main" id="{24A3BA00-AB19-5B18-CCD0-8870B4B32FEA}"/>
              </a:ext>
            </a:extLst>
          </p:cNvPr>
          <p:cNvSpPr>
            <a:spLocks noGrp="1" noRot="1" noChangeAspect="1" noChangeArrowheads="1" noTextEdit="1"/>
          </p:cNvSpPr>
          <p:nvPr>
            <p:ph type="sldImg"/>
          </p:nvPr>
        </p:nvSpPr>
        <p:spPr>
          <a:ln/>
        </p:spPr>
      </p:sp>
      <p:sp>
        <p:nvSpPr>
          <p:cNvPr id="216067" name="Rectangle 3">
            <a:extLst>
              <a:ext uri="{FF2B5EF4-FFF2-40B4-BE49-F238E27FC236}">
                <a16:creationId xmlns:a16="http://schemas.microsoft.com/office/drawing/2014/main" id="{53406C1D-1ECD-F2E1-EDFC-755C415A9C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1BBF40-1ACC-5FE6-C0D1-77166FECF00D}"/>
              </a:ext>
            </a:extLst>
          </p:cNvPr>
          <p:cNvSpPr>
            <a:spLocks noGrp="1" noChangeArrowheads="1"/>
          </p:cNvSpPr>
          <p:nvPr>
            <p:ph type="sldNum" sz="quarter" idx="5"/>
          </p:nvPr>
        </p:nvSpPr>
        <p:spPr>
          <a:ln/>
        </p:spPr>
        <p:txBody>
          <a:bodyPr/>
          <a:lstStyle/>
          <a:p>
            <a:fld id="{23E31BAC-FBC8-483F-AC36-A3C88232EC3F}" type="slidenum">
              <a:rPr lang="en-US" altLang="en-US"/>
              <a:pPr/>
              <a:t>14</a:t>
            </a:fld>
            <a:endParaRPr lang="en-US" altLang="en-US"/>
          </a:p>
        </p:txBody>
      </p:sp>
      <p:sp>
        <p:nvSpPr>
          <p:cNvPr id="77826" name="Rectangle 2">
            <a:extLst>
              <a:ext uri="{FF2B5EF4-FFF2-40B4-BE49-F238E27FC236}">
                <a16:creationId xmlns:a16="http://schemas.microsoft.com/office/drawing/2014/main" id="{BCE149FE-BAB9-BA13-1405-536E8373A2A6}"/>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BC329AF-99FA-FE91-2FBC-445A8A1E249D}"/>
              </a:ext>
            </a:extLst>
          </p:cNvPr>
          <p:cNvSpPr>
            <a:spLocks noGrp="1" noChangeArrowheads="1"/>
          </p:cNvSpPr>
          <p:nvPr>
            <p:ph type="body" idx="1"/>
          </p:nvPr>
        </p:nvSpPr>
        <p:spPr/>
        <p:txBody>
          <a:bodyPr/>
          <a:lstStyle/>
          <a:p>
            <a:r>
              <a:rPr lang="en-US" altLang="en-US"/>
              <a:t>This definition of technology is more broad than what most people think of as technology.  To most people, improvements in technology mean a smaller cell phone, a faster computer, a higher-definition television set, an MP3 player that can hold more songs, and so forth.  </a:t>
            </a:r>
          </a:p>
          <a:p>
            <a:endParaRPr lang="en-US" altLang="en-US"/>
          </a:p>
          <a:p>
            <a:r>
              <a:rPr lang="en-US" altLang="en-US"/>
              <a:t>But “technology” doesn’t just mean computer-related stuff.  Technology refers to the knowledge that allows producers to transform inputs into output.  </a:t>
            </a:r>
          </a:p>
          <a:p>
            <a:endParaRPr lang="en-US" altLang="en-US"/>
          </a:p>
          <a:p>
            <a:r>
              <a:rPr lang="en-US" altLang="en-US"/>
              <a:t>Here’s an important example of technological progress that doesn’t involve computers at all:  Henry Ford discovered that he could boost productivity in his auto factory simply by rearranging the workers and machines, and reassigning the workers’ tasks.  </a:t>
            </a:r>
          </a:p>
          <a:p>
            <a:endParaRPr lang="en-US" altLang="en-US"/>
          </a:p>
          <a:p>
            <a:r>
              <a:rPr lang="en-US" altLang="en-US"/>
              <a:t>(Interesting trivia:  While Henry Ford is famous for introducing the assembly line in 1913, did you know that the idea was already over 100 years old?  In 1799, Eli Whitney introduced assembly line production into the manufacture of muskets for the U.S. Government.  Whitney was famous for inventing the cotton gin, but his discovery of the assembly line has had a far greater impact on productivity and living standards in the U.S.)</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2CEA78-B112-68B2-5737-0A484D102A97}"/>
              </a:ext>
            </a:extLst>
          </p:cNvPr>
          <p:cNvSpPr>
            <a:spLocks noGrp="1" noChangeArrowheads="1"/>
          </p:cNvSpPr>
          <p:nvPr>
            <p:ph type="sldNum" sz="quarter" idx="5"/>
          </p:nvPr>
        </p:nvSpPr>
        <p:spPr>
          <a:ln/>
        </p:spPr>
        <p:txBody>
          <a:bodyPr/>
          <a:lstStyle/>
          <a:p>
            <a:fld id="{0C999C5E-1049-4D2E-8AB8-BD244C7C1042}" type="slidenum">
              <a:rPr lang="en-US" altLang="en-US"/>
              <a:pPr/>
              <a:t>15</a:t>
            </a:fld>
            <a:endParaRPr lang="en-US" altLang="en-US"/>
          </a:p>
        </p:txBody>
      </p:sp>
      <p:sp>
        <p:nvSpPr>
          <p:cNvPr id="79874" name="Rectangle 2">
            <a:extLst>
              <a:ext uri="{FF2B5EF4-FFF2-40B4-BE49-F238E27FC236}">
                <a16:creationId xmlns:a16="http://schemas.microsoft.com/office/drawing/2014/main" id="{0D7DD6F8-FFEF-AD1E-DD4A-83F696FE2751}"/>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EA0585DC-468E-A54D-3C99-C697580D9E68}"/>
              </a:ext>
            </a:extLst>
          </p:cNvPr>
          <p:cNvSpPr>
            <a:spLocks noGrp="1" noChangeArrowheads="1"/>
          </p:cNvSpPr>
          <p:nvPr>
            <p:ph type="body" idx="1"/>
          </p:nvPr>
        </p:nvSpPr>
        <p:spPr/>
        <p:txBody>
          <a:bodyPr/>
          <a:lstStyle/>
          <a:p>
            <a:r>
              <a:rPr lang="en-US" altLang="en-US"/>
              <a:t>You might also add that technological knowledge can easily be shared among infinitely many producers.  Human capital is generally tied to the individuals that expend the effort to acquire it.   </a:t>
            </a:r>
          </a:p>
          <a:p>
            <a:endParaRPr lang="en-US" altLang="en-US"/>
          </a:p>
          <a:p>
            <a:r>
              <a:rPr lang="en-US" altLang="en-US"/>
              <a:t>For example, if someone discovers a more cost-effective way to manufacture cars, this knowledge can be shared with all auto manufacturers, causing a general increase in productivity in the auto sector.   If someone acquires some skills or experience that enable him or her to do his or her job better, then his productivity rises, but not that of all persons in his occupation.  </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48FD4B-9587-7370-3348-406EFCB2A899}"/>
              </a:ext>
            </a:extLst>
          </p:cNvPr>
          <p:cNvSpPr>
            <a:spLocks noGrp="1" noChangeArrowheads="1"/>
          </p:cNvSpPr>
          <p:nvPr>
            <p:ph type="sldNum" sz="quarter" idx="5"/>
          </p:nvPr>
        </p:nvSpPr>
        <p:spPr>
          <a:ln/>
        </p:spPr>
        <p:txBody>
          <a:bodyPr/>
          <a:lstStyle/>
          <a:p>
            <a:fld id="{DD07892D-F63B-4E2B-8D18-B5BCE05957E0}" type="slidenum">
              <a:rPr lang="en-US" altLang="en-US"/>
              <a:pPr/>
              <a:t>16</a:t>
            </a:fld>
            <a:endParaRPr lang="en-US" altLang="en-US"/>
          </a:p>
        </p:txBody>
      </p:sp>
      <p:sp>
        <p:nvSpPr>
          <p:cNvPr id="84994" name="Rectangle 2">
            <a:extLst>
              <a:ext uri="{FF2B5EF4-FFF2-40B4-BE49-F238E27FC236}">
                <a16:creationId xmlns:a16="http://schemas.microsoft.com/office/drawing/2014/main" id="{BB163695-6562-0D5C-BB5C-82D22FA3C534}"/>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5FD850F3-4C60-EAF5-7ABC-BE538718605F}"/>
              </a:ext>
            </a:extLst>
          </p:cNvPr>
          <p:cNvSpPr>
            <a:spLocks noGrp="1" noChangeArrowheads="1"/>
          </p:cNvSpPr>
          <p:nvPr>
            <p:ph type="body" idx="1"/>
          </p:nvPr>
        </p:nvSpPr>
        <p:spPr/>
        <p:txBody>
          <a:bodyPr/>
          <a:lstStyle/>
          <a:p>
            <a:r>
              <a:rPr lang="en-US" altLang="en-US"/>
              <a:t>This and the following two slides cover material in an FYI box.  If you wish, you can safely omit these slides without loss of continuity.  </a:t>
            </a:r>
          </a:p>
          <a:p>
            <a:endParaRPr lang="en-US" altLang="en-US"/>
          </a:p>
          <a:p>
            <a:r>
              <a:rPr lang="en-US" altLang="en-US"/>
              <a:t>Students may wonder why the technology variable (A) is multiplying the F( ) function rather than inside it.  For now, tell them only inputs go inside the F( ) function.  Ask them to wait until you show them the following slide, where it may be easier to see why we treat “A” differently than the other determinants of productivity.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A53CE6-1E5C-1ED6-947B-2F50A2D6C370}"/>
              </a:ext>
            </a:extLst>
          </p:cNvPr>
          <p:cNvSpPr>
            <a:spLocks noGrp="1" noChangeArrowheads="1"/>
          </p:cNvSpPr>
          <p:nvPr>
            <p:ph type="sldNum" sz="quarter" idx="5"/>
          </p:nvPr>
        </p:nvSpPr>
        <p:spPr>
          <a:ln/>
        </p:spPr>
        <p:txBody>
          <a:bodyPr/>
          <a:lstStyle/>
          <a:p>
            <a:fld id="{49B90234-E596-4B5B-9D66-83B765238DED}" type="slidenum">
              <a:rPr lang="en-US" altLang="en-US"/>
              <a:pPr/>
              <a:t>17</a:t>
            </a:fld>
            <a:endParaRPr lang="en-US" altLang="en-US"/>
          </a:p>
        </p:txBody>
      </p:sp>
      <p:sp>
        <p:nvSpPr>
          <p:cNvPr id="83970" name="Rectangle 2">
            <a:extLst>
              <a:ext uri="{FF2B5EF4-FFF2-40B4-BE49-F238E27FC236}">
                <a16:creationId xmlns:a16="http://schemas.microsoft.com/office/drawing/2014/main" id="{51BCF698-2FD6-E6C7-31EF-AB9A5892B54F}"/>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834B45E2-5FF9-3B3F-3656-783EE49D1999}"/>
              </a:ext>
            </a:extLst>
          </p:cNvPr>
          <p:cNvSpPr>
            <a:spLocks noGrp="1" noChangeArrowheads="1"/>
          </p:cNvSpPr>
          <p:nvPr>
            <p:ph type="body" idx="1"/>
          </p:nvPr>
        </p:nvSpPr>
        <p:spPr/>
        <p:txBody>
          <a:bodyPr/>
          <a:lstStyle/>
          <a:p>
            <a:pPr>
              <a:lnSpc>
                <a:spcPct val="105000"/>
              </a:lnSpc>
            </a:pPr>
            <a:r>
              <a:rPr lang="en-US" altLang="en-US"/>
              <a:t>Point out to students that we are only multiplying the INPUTS by 2.  We are not multiplying the technology variable (“A”) by 2.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7DA760-5797-EBFB-ABE8-34C0D33FA7BD}"/>
              </a:ext>
            </a:extLst>
          </p:cNvPr>
          <p:cNvSpPr>
            <a:spLocks noGrp="1" noChangeArrowheads="1"/>
          </p:cNvSpPr>
          <p:nvPr>
            <p:ph type="sldNum" sz="quarter" idx="5"/>
          </p:nvPr>
        </p:nvSpPr>
        <p:spPr>
          <a:ln/>
        </p:spPr>
        <p:txBody>
          <a:bodyPr/>
          <a:lstStyle/>
          <a:p>
            <a:fld id="{DBF3F0EE-D2E3-494D-ADC0-E2DE8FA98B4F}" type="slidenum">
              <a:rPr lang="en-US" altLang="en-US"/>
              <a:pPr/>
              <a:t>18</a:t>
            </a:fld>
            <a:endParaRPr lang="en-US" altLang="en-US"/>
          </a:p>
        </p:txBody>
      </p:sp>
      <p:sp>
        <p:nvSpPr>
          <p:cNvPr id="125954" name="Rectangle 2">
            <a:extLst>
              <a:ext uri="{FF2B5EF4-FFF2-40B4-BE49-F238E27FC236}">
                <a16:creationId xmlns:a16="http://schemas.microsoft.com/office/drawing/2014/main" id="{B9CB5838-40F5-D545-E73A-794DA38603C9}"/>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039800AC-A2EA-999D-A25A-73D6635F38D8}"/>
              </a:ext>
            </a:extLst>
          </p:cNvPr>
          <p:cNvSpPr>
            <a:spLocks noGrp="1" noChangeArrowheads="1"/>
          </p:cNvSpPr>
          <p:nvPr>
            <p:ph type="body" idx="1"/>
          </p:nvPr>
        </p:nvSpPr>
        <p:spPr/>
        <p:txBody>
          <a:bodyPr/>
          <a:lstStyle/>
          <a:p>
            <a:r>
              <a:rPr lang="en-US" altLang="en-US" sz="1000" u="sng"/>
              <a:t>Why “1” is inside the production function:</a:t>
            </a:r>
          </a:p>
          <a:p>
            <a:endParaRPr lang="en-US" altLang="en-US" sz="1000"/>
          </a:p>
          <a:p>
            <a:r>
              <a:rPr lang="en-US" altLang="en-US" sz="1000"/>
              <a:t>Students may wonder what the number “1” is doing inside the F( ) function.   On the preceding slide, the aggregate production function was written as  Y = A F(L, K, H, N).   We multiplied all of the inputs by 1/L, and because of constant returns to scale, output is also multiplied by 1/L:</a:t>
            </a:r>
          </a:p>
          <a:p>
            <a:endParaRPr lang="en-US" altLang="en-US" sz="1000"/>
          </a:p>
          <a:p>
            <a:r>
              <a:rPr lang="en-US" altLang="en-US" sz="1000"/>
              <a:t>Y/L = A F(L/L, K/L, H/L, N/L)</a:t>
            </a:r>
          </a:p>
          <a:p>
            <a:endParaRPr lang="en-US" altLang="en-US" sz="1000"/>
          </a:p>
          <a:p>
            <a:r>
              <a:rPr lang="en-US" altLang="en-US" sz="1000"/>
              <a:t>The first term in the F( ) function is L/L, which just equals 1.  </a:t>
            </a:r>
          </a:p>
          <a:p>
            <a:endParaRPr lang="en-US" altLang="en-US" sz="1000"/>
          </a:p>
          <a:p>
            <a:r>
              <a:rPr lang="en-US" altLang="en-US" sz="1000"/>
              <a:t>Read literally, this equation says that output per worker depends on technology, the number of workers per worker, the amount of physical and human capital per worker, and natural resources per worker.  But the number of workers per worker is always 1. </a:t>
            </a:r>
          </a:p>
          <a:p>
            <a:endParaRPr lang="en-US" altLang="en-US" sz="1000"/>
          </a:p>
          <a:p>
            <a:endParaRPr lang="en-US" altLang="en-US" sz="1000"/>
          </a:p>
          <a:p>
            <a:r>
              <a:rPr lang="en-US" altLang="en-US" sz="1000" u="sng"/>
              <a:t>Why “A” is outside the production function:</a:t>
            </a:r>
          </a:p>
          <a:p>
            <a:endParaRPr lang="en-US" altLang="en-US" sz="1000"/>
          </a:p>
          <a:p>
            <a:r>
              <a:rPr lang="en-US" altLang="en-US" sz="1000"/>
              <a:t>What matters for productivity is not “technical knowledge per worker” but simply “technological knowledge.”   Unlike physical capital or other resources, technological knowledge can be freely shared among all workers.  If the number of workers increases, you must purchase new capital for the new workers (or spread the existing capital more thinly), but technological knowledge can be freely shared with the new workers.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8266A1-F3B1-2136-6474-C3BEEC146A92}"/>
              </a:ext>
            </a:extLst>
          </p:cNvPr>
          <p:cNvSpPr>
            <a:spLocks noGrp="1" noChangeArrowheads="1"/>
          </p:cNvSpPr>
          <p:nvPr>
            <p:ph type="sldNum" sz="quarter" idx="5"/>
          </p:nvPr>
        </p:nvSpPr>
        <p:spPr>
          <a:ln/>
        </p:spPr>
        <p:txBody>
          <a:bodyPr/>
          <a:lstStyle/>
          <a:p>
            <a:fld id="{81AAFBD3-A40B-4BF6-8AB3-0932C74AD77F}" type="slidenum">
              <a:rPr lang="en-US" altLang="en-US"/>
              <a:pPr/>
              <a:t>1</a:t>
            </a:fld>
            <a:endParaRPr lang="en-US" altLang="en-US"/>
          </a:p>
        </p:txBody>
      </p:sp>
      <p:sp>
        <p:nvSpPr>
          <p:cNvPr id="58370" name="Rectangle 2">
            <a:extLst>
              <a:ext uri="{FF2B5EF4-FFF2-40B4-BE49-F238E27FC236}">
                <a16:creationId xmlns:a16="http://schemas.microsoft.com/office/drawing/2014/main" id="{A5C2DC3B-AF37-1A25-CDEB-16F09E094148}"/>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1D39EE5E-9934-E2B5-FDC7-D2AEC90C0C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1BDFB9-B674-01BB-8A15-12C021D05715}"/>
              </a:ext>
            </a:extLst>
          </p:cNvPr>
          <p:cNvSpPr>
            <a:spLocks noGrp="1" noChangeArrowheads="1"/>
          </p:cNvSpPr>
          <p:nvPr>
            <p:ph type="sldNum" sz="quarter" idx="5"/>
          </p:nvPr>
        </p:nvSpPr>
        <p:spPr>
          <a:ln/>
        </p:spPr>
        <p:txBody>
          <a:bodyPr/>
          <a:lstStyle/>
          <a:p>
            <a:fld id="{8A952970-9CAA-42AC-B19D-D9CB7E5146F7}" type="slidenum">
              <a:rPr lang="en-US" altLang="en-US"/>
              <a:pPr/>
              <a:t>19</a:t>
            </a:fld>
            <a:endParaRPr lang="en-US" altLang="en-US"/>
          </a:p>
        </p:txBody>
      </p:sp>
      <p:sp>
        <p:nvSpPr>
          <p:cNvPr id="234498" name="Rectangle 2">
            <a:extLst>
              <a:ext uri="{FF2B5EF4-FFF2-40B4-BE49-F238E27FC236}">
                <a16:creationId xmlns:a16="http://schemas.microsoft.com/office/drawing/2014/main" id="{3E3F648C-785A-EC13-17A9-025962BFB468}"/>
              </a:ext>
            </a:extLst>
          </p:cNvPr>
          <p:cNvSpPr>
            <a:spLocks noGrp="1" noRot="1" noChangeAspect="1" noChangeArrowheads="1" noTextEdit="1"/>
          </p:cNvSpPr>
          <p:nvPr>
            <p:ph type="sldImg"/>
          </p:nvPr>
        </p:nvSpPr>
        <p:spPr>
          <a:xfrm>
            <a:off x="1455738" y="544513"/>
            <a:ext cx="3884612" cy="2913062"/>
          </a:xfrm>
          <a:ln/>
        </p:spPr>
      </p:sp>
      <p:sp>
        <p:nvSpPr>
          <p:cNvPr id="234499" name="Rectangle 3">
            <a:extLst>
              <a:ext uri="{FF2B5EF4-FFF2-40B4-BE49-F238E27FC236}">
                <a16:creationId xmlns:a16="http://schemas.microsoft.com/office/drawing/2014/main" id="{35A62FD3-DBB7-21AE-C6D9-87CC5F21EB26}"/>
              </a:ext>
            </a:extLst>
          </p:cNvPr>
          <p:cNvSpPr>
            <a:spLocks noGrp="1" noChangeArrowheads="1"/>
          </p:cNvSpPr>
          <p:nvPr>
            <p:ph type="body" idx="1"/>
          </p:nvPr>
        </p:nvSpPr>
        <p:spPr>
          <a:xfrm>
            <a:off x="809625" y="3644900"/>
            <a:ext cx="5386388" cy="4983163"/>
          </a:xfrm>
        </p:spPr>
        <p:txBody>
          <a:bodyPr/>
          <a:lstStyle/>
          <a:p>
            <a:r>
              <a:rPr lang="en-US" altLang="en-US" sz="900"/>
              <a:t>Budget about 10 minutes of class time for this activity.  If you cannot afford ten minutes, delete a few of the policy choices to narrow of the focus of the discussion.</a:t>
            </a:r>
          </a:p>
          <a:p>
            <a:endParaRPr lang="en-US" altLang="en-US" sz="900"/>
          </a:p>
          <a:p>
            <a:r>
              <a:rPr lang="en-US" altLang="en-US" sz="900"/>
              <a:t>Suggested instructions:   Display the question and read off the policy options (briefly elaborating on any of them if you feel appropriate).  Tell students that there is no single correct answer, and that all feedback is welcome.  Give students a moment to decide, then take a vote.  Make a note of the number of votes each policy receives.  </a:t>
            </a:r>
          </a:p>
          <a:p>
            <a:endParaRPr lang="en-US" altLang="en-US" sz="900"/>
          </a:p>
          <a:p>
            <a:r>
              <a:rPr lang="en-US" altLang="en-US" sz="900"/>
              <a:t>Start with the policy option that received the most votes. Ask 1 or 2 students that voted for this option to explain why they voted for it.  Next, do the same for the option that received the second largest number of votes, or any other policy choice you wish to discuss.  </a:t>
            </a:r>
          </a:p>
          <a:p>
            <a:endParaRPr lang="en-US" altLang="en-US" sz="900"/>
          </a:p>
          <a:p>
            <a:r>
              <a:rPr lang="en-US" altLang="en-US" sz="900"/>
              <a:t>This activity has several objectives.  First, it breaks up the lecture with a brief discussion activity that engages students.  Second, it puts students in a frame of mind that makes them more receptive to the material that follows – namely, the different ways that policy can affect the determinants of productivity, economic growth, and living standards. </a:t>
            </a:r>
          </a:p>
          <a:p>
            <a:endParaRPr lang="en-US" altLang="en-US" sz="900"/>
          </a:p>
          <a:p>
            <a:r>
              <a:rPr lang="en-US" altLang="en-US" sz="900"/>
              <a:t>Third, it gives you some quick assessment of student comprehension. When students explain why they voted for particular policies, you will see whether their explanations reflect an attempt to apply the concepts covered so far in this presentation.   For example, suppose a student says she voted for policy (a) because more investment raises capital per worker, which raises productivity and living standards.  This student has successfully applied the concepts covered earlier in your presentation.  </a:t>
            </a:r>
          </a:p>
          <a:p>
            <a:endParaRPr lang="en-US" altLang="en-US" sz="900"/>
          </a:p>
          <a:p>
            <a:r>
              <a:rPr lang="en-US" altLang="en-US" sz="900"/>
              <a:t>Alternatively, suppose you get several responses like the following:  “I voted for (a) because I think it’s better for the country to retain control of their own factories, rather than letting multinationals like Nike own the factories.”  A response like this is an example of “thinking outside the box” – answering the question based NOT on the material covered so far, but on impressions students have formed from reading the newspaper or watching the evening news or “60 Minutes.”   </a:t>
            </a:r>
          </a:p>
          <a:p>
            <a:endParaRPr lang="en-US" altLang="en-US" sz="900"/>
          </a:p>
          <a:p>
            <a:r>
              <a:rPr lang="en-US" altLang="en-US" sz="900"/>
              <a:t>After you get several such responses, you might tell students something like this:  “Many of your responses are how a typical, intelligent, college-educated person might answer this question.  However, what you should try to do is to ‘think INSIDE the box’ – i.e., answer the question based strictly on the material covered in this chapter.  Here, ‘the box’ is the model I’ve just presented, which says that living standards are determined by productivity, and productivity is determined by capital per worker, human capital per worker, natural resources per worker, and technology.  So your objective is to think of how each policy affects these determinants.  That is what we’ll discuss in the remainder of this chapter.  As we go over this material next, see how the policy you voted for affects productivity or its growth rate.”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406095-E98B-5EC1-77F2-2BCB3EAF3F49}"/>
              </a:ext>
            </a:extLst>
          </p:cNvPr>
          <p:cNvSpPr>
            <a:spLocks noGrp="1" noChangeArrowheads="1"/>
          </p:cNvSpPr>
          <p:nvPr>
            <p:ph type="sldNum" sz="quarter" idx="5"/>
          </p:nvPr>
        </p:nvSpPr>
        <p:spPr>
          <a:ln/>
        </p:spPr>
        <p:txBody>
          <a:bodyPr/>
          <a:lstStyle/>
          <a:p>
            <a:fld id="{63171A88-B893-4BE3-AAEC-A3C6BACB3526}" type="slidenum">
              <a:rPr lang="en-US" altLang="en-US"/>
              <a:pPr/>
              <a:t>20</a:t>
            </a:fld>
            <a:endParaRPr lang="en-US" altLang="en-US"/>
          </a:p>
        </p:txBody>
      </p:sp>
      <p:sp>
        <p:nvSpPr>
          <p:cNvPr id="199682" name="Rectangle 2">
            <a:extLst>
              <a:ext uri="{FF2B5EF4-FFF2-40B4-BE49-F238E27FC236}">
                <a16:creationId xmlns:a16="http://schemas.microsoft.com/office/drawing/2014/main" id="{6CCB8002-E518-3B22-C705-9150FEC6D658}"/>
              </a:ext>
            </a:extLst>
          </p:cNvPr>
          <p:cNvSpPr>
            <a:spLocks noGrp="1" noRot="1" noChangeAspect="1" noChangeArrowheads="1" noTextEdit="1"/>
          </p:cNvSpPr>
          <p:nvPr>
            <p:ph type="sldImg"/>
          </p:nvPr>
        </p:nvSpPr>
        <p:spPr>
          <a:ln/>
        </p:spPr>
      </p:sp>
      <p:sp>
        <p:nvSpPr>
          <p:cNvPr id="199683" name="Rectangle 3">
            <a:extLst>
              <a:ext uri="{FF2B5EF4-FFF2-40B4-BE49-F238E27FC236}">
                <a16:creationId xmlns:a16="http://schemas.microsoft.com/office/drawing/2014/main" id="{67691119-B0B4-9294-572B-13B0046723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218D28-7271-7D83-B1CF-EF164A984478}"/>
              </a:ext>
            </a:extLst>
          </p:cNvPr>
          <p:cNvSpPr>
            <a:spLocks noGrp="1" noChangeArrowheads="1"/>
          </p:cNvSpPr>
          <p:nvPr>
            <p:ph type="sldNum" sz="quarter" idx="5"/>
          </p:nvPr>
        </p:nvSpPr>
        <p:spPr>
          <a:ln/>
        </p:spPr>
        <p:txBody>
          <a:bodyPr/>
          <a:lstStyle/>
          <a:p>
            <a:fld id="{C45235CD-4DFD-45A5-96CC-0CF42B4EB072}" type="slidenum">
              <a:rPr lang="en-US" altLang="en-US"/>
              <a:pPr/>
              <a:t>21</a:t>
            </a:fld>
            <a:endParaRPr lang="en-US" altLang="en-US"/>
          </a:p>
        </p:txBody>
      </p:sp>
      <p:sp>
        <p:nvSpPr>
          <p:cNvPr id="142338" name="Rectangle 2">
            <a:extLst>
              <a:ext uri="{FF2B5EF4-FFF2-40B4-BE49-F238E27FC236}">
                <a16:creationId xmlns:a16="http://schemas.microsoft.com/office/drawing/2014/main" id="{8EF32629-E863-EDD8-DE9B-B2735E812CE5}"/>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B79B67F1-5771-D2C5-4E06-927E3C5CEB4C}"/>
              </a:ext>
            </a:extLst>
          </p:cNvPr>
          <p:cNvSpPr>
            <a:spLocks noGrp="1" noChangeArrowheads="1"/>
          </p:cNvSpPr>
          <p:nvPr>
            <p:ph type="body" idx="1"/>
          </p:nvPr>
        </p:nvSpPr>
        <p:spPr/>
        <p:txBody>
          <a:bodyPr/>
          <a:lstStyle/>
          <a:p>
            <a:r>
              <a:rPr lang="en-US" altLang="en-US"/>
              <a:t>Remember one of the 10 principles:  people face tradeoffs.  The tradeoff between current and future consumption is a good example of one.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B199B9-50F1-B42B-065A-20230D4FF219}"/>
              </a:ext>
            </a:extLst>
          </p:cNvPr>
          <p:cNvSpPr>
            <a:spLocks noGrp="1" noChangeArrowheads="1"/>
          </p:cNvSpPr>
          <p:nvPr>
            <p:ph type="sldNum" sz="quarter" idx="5"/>
          </p:nvPr>
        </p:nvSpPr>
        <p:spPr>
          <a:ln/>
        </p:spPr>
        <p:txBody>
          <a:bodyPr/>
          <a:lstStyle/>
          <a:p>
            <a:fld id="{44413270-6C5E-4A57-B0B4-B0EE6EC03AFC}" type="slidenum">
              <a:rPr lang="en-US" altLang="en-US"/>
              <a:pPr/>
              <a:t>22</a:t>
            </a:fld>
            <a:endParaRPr lang="en-US" altLang="en-US"/>
          </a:p>
        </p:txBody>
      </p:sp>
      <p:sp>
        <p:nvSpPr>
          <p:cNvPr id="239618" name="Rectangle 2">
            <a:extLst>
              <a:ext uri="{FF2B5EF4-FFF2-40B4-BE49-F238E27FC236}">
                <a16:creationId xmlns:a16="http://schemas.microsoft.com/office/drawing/2014/main" id="{812D9791-8978-4BF6-02FC-A57B94DBC7D4}"/>
              </a:ext>
            </a:extLst>
          </p:cNvPr>
          <p:cNvSpPr>
            <a:spLocks noGrp="1" noRot="1" noChangeAspect="1" noChangeArrowheads="1" noTextEdit="1"/>
          </p:cNvSpPr>
          <p:nvPr>
            <p:ph type="sldImg"/>
          </p:nvPr>
        </p:nvSpPr>
        <p:spPr>
          <a:ln/>
        </p:spPr>
      </p:sp>
      <p:sp>
        <p:nvSpPr>
          <p:cNvPr id="239619" name="Rectangle 3">
            <a:extLst>
              <a:ext uri="{FF2B5EF4-FFF2-40B4-BE49-F238E27FC236}">
                <a16:creationId xmlns:a16="http://schemas.microsoft.com/office/drawing/2014/main" id="{7D8792EC-FC49-630F-7F77-C0B89B87BE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B8EDC6-7A6D-441E-D723-3128038BE751}"/>
              </a:ext>
            </a:extLst>
          </p:cNvPr>
          <p:cNvSpPr>
            <a:spLocks noGrp="1" noChangeArrowheads="1"/>
          </p:cNvSpPr>
          <p:nvPr>
            <p:ph type="sldNum" sz="quarter" idx="5"/>
          </p:nvPr>
        </p:nvSpPr>
        <p:spPr>
          <a:ln/>
        </p:spPr>
        <p:txBody>
          <a:bodyPr/>
          <a:lstStyle/>
          <a:p>
            <a:fld id="{1AEAC41B-A957-455D-8C9D-8BC0C72E9EC1}" type="slidenum">
              <a:rPr lang="en-US" altLang="en-US"/>
              <a:pPr/>
              <a:t>23</a:t>
            </a:fld>
            <a:endParaRPr lang="en-US" altLang="en-US"/>
          </a:p>
        </p:txBody>
      </p:sp>
      <p:sp>
        <p:nvSpPr>
          <p:cNvPr id="64514" name="Rectangle 2">
            <a:extLst>
              <a:ext uri="{FF2B5EF4-FFF2-40B4-BE49-F238E27FC236}">
                <a16:creationId xmlns:a16="http://schemas.microsoft.com/office/drawing/2014/main" id="{1783C419-A82A-8C0A-C38B-E44A20F75485}"/>
              </a:ext>
            </a:extLst>
          </p:cNvPr>
          <p:cNvSpPr>
            <a:spLocks noGrp="1" noRot="1" noChangeAspect="1" noChangeArrowheads="1" noTextEdit="1"/>
          </p:cNvSpPr>
          <p:nvPr>
            <p:ph type="sldImg"/>
          </p:nvPr>
        </p:nvSpPr>
        <p:spPr>
          <a:xfrm>
            <a:off x="1474788" y="544513"/>
            <a:ext cx="3954462" cy="2965450"/>
          </a:xfrm>
          <a:ln/>
        </p:spPr>
      </p:sp>
      <p:sp>
        <p:nvSpPr>
          <p:cNvPr id="64515" name="Rectangle 3">
            <a:extLst>
              <a:ext uri="{FF2B5EF4-FFF2-40B4-BE49-F238E27FC236}">
                <a16:creationId xmlns:a16="http://schemas.microsoft.com/office/drawing/2014/main" id="{3B013799-9D78-3889-EBAB-63A2DC77B901}"/>
              </a:ext>
            </a:extLst>
          </p:cNvPr>
          <p:cNvSpPr>
            <a:spLocks noGrp="1" noChangeArrowheads="1"/>
          </p:cNvSpPr>
          <p:nvPr>
            <p:ph type="body" idx="1"/>
          </p:nvPr>
        </p:nvSpPr>
        <p:spPr>
          <a:xfrm>
            <a:off x="549275" y="3702050"/>
            <a:ext cx="5902325" cy="5126038"/>
          </a:xfrm>
        </p:spPr>
        <p:txBody>
          <a:bodyPr/>
          <a:lstStyle/>
          <a:p>
            <a:r>
              <a:rPr lang="en-US" altLang="en-US"/>
              <a:t>This slide replicates Figure 1 from the text, a new figure in the 4</a:t>
            </a:r>
            <a:r>
              <a:rPr lang="en-US" altLang="en-US" baseline="30000"/>
              <a:t>th</a:t>
            </a:r>
            <a:r>
              <a:rPr lang="en-US" altLang="en-US"/>
              <a:t> edition which illustrates the relationship between productivity (output per worker) and one of its determinants:  capital per worker.  </a:t>
            </a:r>
          </a:p>
          <a:p>
            <a:endParaRPr lang="en-US" altLang="en-US"/>
          </a:p>
          <a:p>
            <a:r>
              <a:rPr lang="en-US" altLang="en-US"/>
              <a:t>The curve is drawn for given values of the other determinants of productivity (human capital per worker, natural resources per worker, technology).  A change in any of these other determinants would shift the curve.  </a:t>
            </a:r>
          </a:p>
          <a:p>
            <a:endParaRPr lang="en-US" altLang="en-US"/>
          </a:p>
          <a:p>
            <a:r>
              <a:rPr lang="en-US" altLang="en-US"/>
              <a:t>The graph is positively sloped:  productivity is higher when the average worker has more capital.  </a:t>
            </a:r>
          </a:p>
          <a:p>
            <a:endParaRPr lang="en-US" altLang="en-US"/>
          </a:p>
          <a:p>
            <a:r>
              <a:rPr lang="en-US" altLang="en-US"/>
              <a:t>The graph is curved, reflecting diminishing returns to capital:  as the average worker gets more and more capital, productivity rises at a decreasing rate.  Students may find it easier to understand the following statement (especially if this is their first course in economics):  If workers don’t have very much capital, giving them more will increase their productivity a lot.  If workers already have a lot of capital, giving them more won’t increase their productivity very much.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BDE29B-FDD6-2527-AA28-DF78BB2B1D8B}"/>
              </a:ext>
            </a:extLst>
          </p:cNvPr>
          <p:cNvSpPr>
            <a:spLocks noGrp="1" noChangeArrowheads="1"/>
          </p:cNvSpPr>
          <p:nvPr>
            <p:ph type="sldNum" sz="quarter" idx="5"/>
          </p:nvPr>
        </p:nvSpPr>
        <p:spPr>
          <a:ln/>
        </p:spPr>
        <p:txBody>
          <a:bodyPr/>
          <a:lstStyle/>
          <a:p>
            <a:fld id="{51A400F7-7A1B-4504-BB3E-D6E2EA8DE036}" type="slidenum">
              <a:rPr lang="en-US" altLang="en-US"/>
              <a:pPr/>
              <a:t>24</a:t>
            </a:fld>
            <a:endParaRPr lang="en-US" altLang="en-US"/>
          </a:p>
        </p:txBody>
      </p:sp>
      <p:sp>
        <p:nvSpPr>
          <p:cNvPr id="148482" name="Rectangle 2">
            <a:extLst>
              <a:ext uri="{FF2B5EF4-FFF2-40B4-BE49-F238E27FC236}">
                <a16:creationId xmlns:a16="http://schemas.microsoft.com/office/drawing/2014/main" id="{76B458D8-53D9-6F50-1AB7-B8EE90C190DD}"/>
              </a:ext>
            </a:extLst>
          </p:cNvPr>
          <p:cNvSpPr>
            <a:spLocks noGrp="1" noRot="1" noChangeAspect="1" noChangeArrowheads="1" noTextEdit="1"/>
          </p:cNvSpPr>
          <p:nvPr>
            <p:ph type="sldImg"/>
          </p:nvPr>
        </p:nvSpPr>
        <p:spPr>
          <a:xfrm>
            <a:off x="1474788" y="544513"/>
            <a:ext cx="3954462" cy="2965450"/>
          </a:xfrm>
          <a:ln/>
        </p:spPr>
      </p:sp>
      <p:sp>
        <p:nvSpPr>
          <p:cNvPr id="148483" name="Rectangle 3">
            <a:extLst>
              <a:ext uri="{FF2B5EF4-FFF2-40B4-BE49-F238E27FC236}">
                <a16:creationId xmlns:a16="http://schemas.microsoft.com/office/drawing/2014/main" id="{99DAE51F-96D9-1F74-DF5E-542BF85976DB}"/>
              </a:ext>
            </a:extLst>
          </p:cNvPr>
          <p:cNvSpPr>
            <a:spLocks noGrp="1" noChangeArrowheads="1"/>
          </p:cNvSpPr>
          <p:nvPr>
            <p:ph type="body" idx="1"/>
          </p:nvPr>
        </p:nvSpPr>
        <p:spPr>
          <a:xfrm>
            <a:off x="549275" y="3702050"/>
            <a:ext cx="5902325" cy="5126038"/>
          </a:xfrm>
        </p:spPr>
        <p:txBody>
          <a:bodyPr/>
          <a:lstStyle/>
          <a:p>
            <a:r>
              <a:rPr lang="en-US" altLang="en-US"/>
              <a:t>Notice that K/L increases by the same amount in both countries.  But thanks to diminishing returns, the increase in K/L has a bigger effect in the poor country than in the rich country.  </a:t>
            </a:r>
          </a:p>
          <a:p>
            <a:endParaRPr lang="en-US" altLang="en-US"/>
          </a:p>
          <a:p>
            <a:r>
              <a:rPr lang="en-US" altLang="en-US"/>
              <a:t>As a result, the poor country enjoys a higher growth rate than the rich country, and the gap between them shrinks over time.  In the literature, this is known as “convergence.”  In this principles-level book, it is called the “catch-up effect.”  </a:t>
            </a:r>
          </a:p>
          <a:p>
            <a:endParaRPr lang="en-US" altLang="en-US"/>
          </a:p>
          <a:p>
            <a:r>
              <a:rPr lang="en-US" altLang="en-US"/>
              <a:t>In order for the catch-up effect to work, it must be true that both countries have the same technology and hence production function.  If the poor country has inferior technology, its production function will be lower; then, it won’t necessarily grow faster than the rich one, and the gap won’t necessarily shrink over time.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A4DC99-B77A-EC9D-8216-BE5E0A29DA6C}"/>
              </a:ext>
            </a:extLst>
          </p:cNvPr>
          <p:cNvSpPr>
            <a:spLocks noGrp="1" noChangeArrowheads="1"/>
          </p:cNvSpPr>
          <p:nvPr>
            <p:ph type="sldNum" sz="quarter" idx="5"/>
          </p:nvPr>
        </p:nvSpPr>
        <p:spPr>
          <a:ln/>
        </p:spPr>
        <p:txBody>
          <a:bodyPr/>
          <a:lstStyle/>
          <a:p>
            <a:fld id="{95D63033-F785-4F6B-AF9E-AA198E97FAEF}" type="slidenum">
              <a:rPr lang="en-US" altLang="en-US"/>
              <a:pPr/>
              <a:t>25</a:t>
            </a:fld>
            <a:endParaRPr lang="en-US" altLang="en-US"/>
          </a:p>
        </p:txBody>
      </p:sp>
      <p:sp>
        <p:nvSpPr>
          <p:cNvPr id="240642" name="Rectangle 2">
            <a:extLst>
              <a:ext uri="{FF2B5EF4-FFF2-40B4-BE49-F238E27FC236}">
                <a16:creationId xmlns:a16="http://schemas.microsoft.com/office/drawing/2014/main" id="{C6AD7FB7-BB72-25E7-4FFF-4208B93C391B}"/>
              </a:ext>
            </a:extLst>
          </p:cNvPr>
          <p:cNvSpPr>
            <a:spLocks noGrp="1" noRot="1" noChangeAspect="1" noChangeArrowheads="1" noTextEdit="1"/>
          </p:cNvSpPr>
          <p:nvPr>
            <p:ph type="sldImg"/>
          </p:nvPr>
        </p:nvSpPr>
        <p:spPr>
          <a:ln/>
        </p:spPr>
      </p:sp>
      <p:sp>
        <p:nvSpPr>
          <p:cNvPr id="240643" name="Rectangle 3">
            <a:extLst>
              <a:ext uri="{FF2B5EF4-FFF2-40B4-BE49-F238E27FC236}">
                <a16:creationId xmlns:a16="http://schemas.microsoft.com/office/drawing/2014/main" id="{FCE2CA9B-E953-F7B5-2E1E-5C37036566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D866C0-D571-ED8D-3F09-C653786B23CA}"/>
              </a:ext>
            </a:extLst>
          </p:cNvPr>
          <p:cNvSpPr>
            <a:spLocks noGrp="1" noChangeArrowheads="1"/>
          </p:cNvSpPr>
          <p:nvPr>
            <p:ph type="sldNum" sz="quarter" idx="5"/>
          </p:nvPr>
        </p:nvSpPr>
        <p:spPr>
          <a:ln/>
        </p:spPr>
        <p:txBody>
          <a:bodyPr/>
          <a:lstStyle/>
          <a:p>
            <a:fld id="{D42A8F06-CA2F-460D-943A-C07B354DC2B1}" type="slidenum">
              <a:rPr lang="en-US" altLang="en-US"/>
              <a:pPr/>
              <a:t>26</a:t>
            </a:fld>
            <a:endParaRPr lang="en-US" altLang="en-US"/>
          </a:p>
        </p:txBody>
      </p:sp>
      <p:sp>
        <p:nvSpPr>
          <p:cNvPr id="156674" name="Rectangle 2">
            <a:extLst>
              <a:ext uri="{FF2B5EF4-FFF2-40B4-BE49-F238E27FC236}">
                <a16:creationId xmlns:a16="http://schemas.microsoft.com/office/drawing/2014/main" id="{E071983F-8FC6-5683-3ED1-2991BDFFFFCE}"/>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A00F1EA0-7369-18DC-BA14-E5409AA55F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9232CB-59D0-9574-E460-2326E39AF4A8}"/>
              </a:ext>
            </a:extLst>
          </p:cNvPr>
          <p:cNvSpPr>
            <a:spLocks noGrp="1" noChangeArrowheads="1"/>
          </p:cNvSpPr>
          <p:nvPr>
            <p:ph type="sldNum" sz="quarter" idx="5"/>
          </p:nvPr>
        </p:nvSpPr>
        <p:spPr>
          <a:ln/>
        </p:spPr>
        <p:txBody>
          <a:bodyPr/>
          <a:lstStyle/>
          <a:p>
            <a:fld id="{1CAB031C-E905-4762-8AE8-A163E0DD0A73}" type="slidenum">
              <a:rPr lang="en-US" altLang="en-US"/>
              <a:pPr/>
              <a:t>27</a:t>
            </a:fld>
            <a:endParaRPr lang="en-US" altLang="en-US"/>
          </a:p>
        </p:txBody>
      </p:sp>
      <p:sp>
        <p:nvSpPr>
          <p:cNvPr id="158722" name="Rectangle 2">
            <a:extLst>
              <a:ext uri="{FF2B5EF4-FFF2-40B4-BE49-F238E27FC236}">
                <a16:creationId xmlns:a16="http://schemas.microsoft.com/office/drawing/2014/main" id="{63FA5E18-D3CB-7AC8-1FEA-D85E8B923129}"/>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F8811F1B-E6D6-B775-8969-7E0680EF46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8E17A2-6411-95B4-DE0B-4469358EFF74}"/>
              </a:ext>
            </a:extLst>
          </p:cNvPr>
          <p:cNvSpPr>
            <a:spLocks noGrp="1" noChangeArrowheads="1"/>
          </p:cNvSpPr>
          <p:nvPr>
            <p:ph type="sldNum" sz="quarter" idx="5"/>
          </p:nvPr>
        </p:nvSpPr>
        <p:spPr>
          <a:ln/>
        </p:spPr>
        <p:txBody>
          <a:bodyPr/>
          <a:lstStyle/>
          <a:p>
            <a:fld id="{3806BF84-192A-4EEB-BC9E-8EB738868D4A}" type="slidenum">
              <a:rPr lang="en-US" altLang="en-US"/>
              <a:pPr/>
              <a:t>28</a:t>
            </a:fld>
            <a:endParaRPr lang="en-US" altLang="en-US"/>
          </a:p>
        </p:txBody>
      </p:sp>
      <p:sp>
        <p:nvSpPr>
          <p:cNvPr id="162818" name="Rectangle 2">
            <a:extLst>
              <a:ext uri="{FF2B5EF4-FFF2-40B4-BE49-F238E27FC236}">
                <a16:creationId xmlns:a16="http://schemas.microsoft.com/office/drawing/2014/main" id="{95B43AB9-43EC-5590-3EF1-4FA04BFC69E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6847C375-0C14-B159-2D4C-B34E9CACAF95}"/>
              </a:ext>
            </a:extLst>
          </p:cNvPr>
          <p:cNvSpPr>
            <a:spLocks noGrp="1" noChangeArrowheads="1"/>
          </p:cNvSpPr>
          <p:nvPr>
            <p:ph type="body" idx="1"/>
          </p:nvPr>
        </p:nvSpPr>
        <p:spPr/>
        <p:txBody>
          <a:bodyPr/>
          <a:lstStyle/>
          <a:p>
            <a:r>
              <a:rPr lang="en-US" altLang="en-US"/>
              <a:t>The 4</a:t>
            </a:r>
            <a:r>
              <a:rPr lang="en-US" altLang="en-US" baseline="30000"/>
              <a:t>th</a:t>
            </a:r>
            <a:r>
              <a:rPr lang="en-US" altLang="en-US"/>
              <a:t> edition of the textbook has an excellent new In the News box, entitled “Promoting Human Capital.”  It contains a 2004 New York Times article on a policy Brazil has implemented which gives families cash payments if their children attend school faithfully.  Other developing countries have similar policies, which experts predict will raise productivity and living standards in the long run. </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8AB900-F986-7B2B-4349-000A3D5BAB90}"/>
              </a:ext>
            </a:extLst>
          </p:cNvPr>
          <p:cNvSpPr>
            <a:spLocks noGrp="1" noChangeArrowheads="1"/>
          </p:cNvSpPr>
          <p:nvPr>
            <p:ph type="sldNum" sz="quarter" idx="5"/>
          </p:nvPr>
        </p:nvSpPr>
        <p:spPr>
          <a:ln/>
        </p:spPr>
        <p:txBody>
          <a:bodyPr/>
          <a:lstStyle/>
          <a:p>
            <a:fld id="{EBAC3611-3050-485C-8604-F77ACF2A454C}" type="slidenum">
              <a:rPr lang="en-US" altLang="en-US"/>
              <a:pPr/>
              <a:t>2</a:t>
            </a:fld>
            <a:endParaRPr lang="en-US" altLang="en-US"/>
          </a:p>
        </p:txBody>
      </p:sp>
      <p:sp>
        <p:nvSpPr>
          <p:cNvPr id="94210" name="Rectangle 2">
            <a:extLst>
              <a:ext uri="{FF2B5EF4-FFF2-40B4-BE49-F238E27FC236}">
                <a16:creationId xmlns:a16="http://schemas.microsoft.com/office/drawing/2014/main" id="{C5319400-BB1B-3245-2F8C-FBF3820692A5}"/>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B72185D4-943C-977A-4987-8ABB28B058F3}"/>
              </a:ext>
            </a:extLst>
          </p:cNvPr>
          <p:cNvSpPr>
            <a:spLocks noGrp="1" noChangeArrowheads="1"/>
          </p:cNvSpPr>
          <p:nvPr>
            <p:ph type="body" idx="1"/>
          </p:nvPr>
        </p:nvSpPr>
        <p:spPr/>
        <p:txBody>
          <a:bodyPr/>
          <a:lstStyle/>
          <a:p>
            <a:r>
              <a:rPr lang="en-US" altLang="en-US"/>
              <a:t>This and the next two slides are from a new FYI box in the 4</a:t>
            </a:r>
            <a:r>
              <a:rPr lang="en-US" altLang="en-US" baseline="30000"/>
              <a:t>th</a:t>
            </a:r>
            <a:r>
              <a:rPr lang="en-US" altLang="en-US"/>
              <a:t> edition, entitled “A Picture is Worth A Thousand Statistics.”  These photos put a human face on the statistics and theories.  Many students connect to these pictures more than to the data in Table 25-1.   </a:t>
            </a:r>
          </a:p>
          <a:p>
            <a:endParaRPr lang="en-US" altLang="en-US"/>
          </a:p>
          <a:p>
            <a:r>
              <a:rPr lang="en-US" altLang="en-US"/>
              <a:t>For each picture, the family was paid to drag all of its stuff outside for the photo. </a:t>
            </a:r>
          </a:p>
          <a:p>
            <a:endParaRPr lang="en-US" altLang="en-US"/>
          </a:p>
          <a:p>
            <a:r>
              <a:rPr lang="en-US" altLang="en-US"/>
              <a:t>Before revealing the statistics in the lower left-hand corner, let your students soak in the picture for a moment.  Point out some of the lovely things the family owns – the sailboat, the house with two chimneys and two bay windows in front, the state-of-the-art washer/dryer, and so forth.  </a:t>
            </a:r>
          </a:p>
          <a:p>
            <a:endParaRPr lang="en-US" altLang="en-US"/>
          </a:p>
          <a:p>
            <a:r>
              <a:rPr lang="en-US" altLang="en-US"/>
              <a:t>Data sources:</a:t>
            </a:r>
          </a:p>
          <a:p>
            <a:endParaRPr lang="en-US" altLang="en-US"/>
          </a:p>
          <a:p>
            <a:r>
              <a:rPr lang="en-US" altLang="en-US"/>
              <a:t>Real GDP per capita is in PPP, 2004.  Source:  World Development Indicators, World Bank. </a:t>
            </a:r>
          </a:p>
          <a:p>
            <a:endParaRPr lang="en-US" altLang="en-US"/>
          </a:p>
          <a:p>
            <a:r>
              <a:rPr lang="en-US" altLang="en-US"/>
              <a:t>Life expectancy at birth, 2003.    Source:  World Development Indicators, World Bank. </a:t>
            </a:r>
          </a:p>
          <a:p>
            <a:endParaRPr lang="en-US" altLang="en-US"/>
          </a:p>
          <a:p>
            <a:r>
              <a:rPr lang="en-US" altLang="en-US"/>
              <a:t>For the UK, adult literacy is defined as the % of the population aged 15 and above with 5 or more years of schooling. The figure is from 2000. Source:  CIA World Factbook, http://www.odci.gov/cia/publications/factbook/index.html</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EAEB0A-EF06-7650-1BE6-C5F697C21DEA}"/>
              </a:ext>
            </a:extLst>
          </p:cNvPr>
          <p:cNvSpPr>
            <a:spLocks noGrp="1" noChangeArrowheads="1"/>
          </p:cNvSpPr>
          <p:nvPr>
            <p:ph type="sldNum" sz="quarter" idx="5"/>
          </p:nvPr>
        </p:nvSpPr>
        <p:spPr>
          <a:ln/>
        </p:spPr>
        <p:txBody>
          <a:bodyPr/>
          <a:lstStyle/>
          <a:p>
            <a:fld id="{8A238C62-6BE7-4BE7-8B6F-56FEB76F5330}" type="slidenum">
              <a:rPr lang="en-US" altLang="en-US"/>
              <a:pPr/>
              <a:t>29</a:t>
            </a:fld>
            <a:endParaRPr lang="en-US" altLang="en-US"/>
          </a:p>
        </p:txBody>
      </p:sp>
      <p:sp>
        <p:nvSpPr>
          <p:cNvPr id="164866" name="Rectangle 2">
            <a:extLst>
              <a:ext uri="{FF2B5EF4-FFF2-40B4-BE49-F238E27FC236}">
                <a16:creationId xmlns:a16="http://schemas.microsoft.com/office/drawing/2014/main" id="{A734A1B1-8CEE-4744-48DC-31D079F49CEA}"/>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CA93D43-ABA8-69F7-CA92-DE8ED53A3E09}"/>
              </a:ext>
            </a:extLst>
          </p:cNvPr>
          <p:cNvSpPr>
            <a:spLocks noGrp="1" noChangeArrowheads="1"/>
          </p:cNvSpPr>
          <p:nvPr>
            <p:ph type="body" idx="1"/>
          </p:nvPr>
        </p:nvSpPr>
        <p:spPr/>
        <p:txBody>
          <a:bodyPr/>
          <a:lstStyle/>
          <a:p>
            <a:r>
              <a:rPr lang="en-US" altLang="en-US"/>
              <a:t>This section is brand-new to the 4</a:t>
            </a:r>
            <a:r>
              <a:rPr lang="en-US" altLang="en-US" baseline="30000"/>
              <a:t>th</a:t>
            </a:r>
            <a:r>
              <a:rPr lang="en-US" altLang="en-US"/>
              <a:t> edition.  </a:t>
            </a:r>
          </a:p>
          <a:p>
            <a:endParaRPr lang="en-US" altLang="en-US"/>
          </a:p>
          <a:p>
            <a:r>
              <a:rPr lang="en-US" altLang="en-US"/>
              <a:t>You might want to point out that the positive correlations between living standards and education or health &amp; nutrition could result from causality in either direction:  </a:t>
            </a:r>
          </a:p>
          <a:p>
            <a:endParaRPr lang="en-US" altLang="en-US"/>
          </a:p>
          <a:p>
            <a:r>
              <a:rPr lang="en-US" altLang="en-US"/>
              <a:t>Investing in human capital – either through education or improving health &amp; nutrition – can indeed lead to higher incomes in the long run.  But it is equally true that countries with higher incomes can afford to devote more resources to schooling or improving health &amp; nutrition.  </a:t>
            </a:r>
          </a:p>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24C297-DB57-8EB1-8527-44296D3F944C}"/>
              </a:ext>
            </a:extLst>
          </p:cNvPr>
          <p:cNvSpPr>
            <a:spLocks noGrp="1" noChangeArrowheads="1"/>
          </p:cNvSpPr>
          <p:nvPr>
            <p:ph type="sldNum" sz="quarter" idx="5"/>
          </p:nvPr>
        </p:nvSpPr>
        <p:spPr>
          <a:ln/>
        </p:spPr>
        <p:txBody>
          <a:bodyPr/>
          <a:lstStyle/>
          <a:p>
            <a:fld id="{E0778ACE-C934-49AF-8DE3-F56B527D9D3A}" type="slidenum">
              <a:rPr lang="en-US" altLang="en-US"/>
              <a:pPr/>
              <a:t>30</a:t>
            </a:fld>
            <a:endParaRPr lang="en-US" altLang="en-US"/>
          </a:p>
        </p:txBody>
      </p:sp>
      <p:sp>
        <p:nvSpPr>
          <p:cNvPr id="241666" name="Rectangle 2">
            <a:extLst>
              <a:ext uri="{FF2B5EF4-FFF2-40B4-BE49-F238E27FC236}">
                <a16:creationId xmlns:a16="http://schemas.microsoft.com/office/drawing/2014/main" id="{3C24FB6E-562B-5911-5DBB-8B2F41ECFF37}"/>
              </a:ext>
            </a:extLst>
          </p:cNvPr>
          <p:cNvSpPr>
            <a:spLocks noGrp="1" noRot="1" noChangeAspect="1" noChangeArrowheads="1" noTextEdit="1"/>
          </p:cNvSpPr>
          <p:nvPr>
            <p:ph type="sldImg"/>
          </p:nvPr>
        </p:nvSpPr>
        <p:spPr>
          <a:ln/>
        </p:spPr>
      </p:sp>
      <p:sp>
        <p:nvSpPr>
          <p:cNvPr id="241667" name="Rectangle 3">
            <a:extLst>
              <a:ext uri="{FF2B5EF4-FFF2-40B4-BE49-F238E27FC236}">
                <a16:creationId xmlns:a16="http://schemas.microsoft.com/office/drawing/2014/main" id="{FC0B047C-B37B-1904-28AD-2A866A03B8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5B435C-B78D-EF67-3003-A44480DE0258}"/>
              </a:ext>
            </a:extLst>
          </p:cNvPr>
          <p:cNvSpPr>
            <a:spLocks noGrp="1" noChangeArrowheads="1"/>
          </p:cNvSpPr>
          <p:nvPr>
            <p:ph type="sldNum" sz="quarter" idx="5"/>
          </p:nvPr>
        </p:nvSpPr>
        <p:spPr>
          <a:ln/>
        </p:spPr>
        <p:txBody>
          <a:bodyPr/>
          <a:lstStyle/>
          <a:p>
            <a:fld id="{29F6D447-92A7-41F8-A142-DD1809497FF0}" type="slidenum">
              <a:rPr lang="en-US" altLang="en-US"/>
              <a:pPr/>
              <a:t>31</a:t>
            </a:fld>
            <a:endParaRPr lang="en-US" altLang="en-US"/>
          </a:p>
        </p:txBody>
      </p:sp>
      <p:sp>
        <p:nvSpPr>
          <p:cNvPr id="242690" name="Rectangle 2">
            <a:extLst>
              <a:ext uri="{FF2B5EF4-FFF2-40B4-BE49-F238E27FC236}">
                <a16:creationId xmlns:a16="http://schemas.microsoft.com/office/drawing/2014/main" id="{C9AA6F45-7051-0313-5B7A-B4742C1B6048}"/>
              </a:ext>
            </a:extLst>
          </p:cNvPr>
          <p:cNvSpPr>
            <a:spLocks noGrp="1" noRot="1" noChangeAspect="1" noChangeArrowheads="1" noTextEdit="1"/>
          </p:cNvSpPr>
          <p:nvPr>
            <p:ph type="sldImg"/>
          </p:nvPr>
        </p:nvSpPr>
        <p:spPr>
          <a:ln/>
        </p:spPr>
      </p:sp>
      <p:sp>
        <p:nvSpPr>
          <p:cNvPr id="242691" name="Rectangle 3">
            <a:extLst>
              <a:ext uri="{FF2B5EF4-FFF2-40B4-BE49-F238E27FC236}">
                <a16:creationId xmlns:a16="http://schemas.microsoft.com/office/drawing/2014/main" id="{9203A1D7-92F3-6C78-F4C8-3FC48C806A6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146933-B81B-4FFA-4F6C-26119F190786}"/>
              </a:ext>
            </a:extLst>
          </p:cNvPr>
          <p:cNvSpPr>
            <a:spLocks noGrp="1" noChangeArrowheads="1"/>
          </p:cNvSpPr>
          <p:nvPr>
            <p:ph type="sldNum" sz="quarter" idx="5"/>
          </p:nvPr>
        </p:nvSpPr>
        <p:spPr>
          <a:ln/>
        </p:spPr>
        <p:txBody>
          <a:bodyPr/>
          <a:lstStyle/>
          <a:p>
            <a:fld id="{0F439A84-87C9-48F2-B762-928F0CD922B4}" type="slidenum">
              <a:rPr lang="en-US" altLang="en-US"/>
              <a:pPr/>
              <a:t>32</a:t>
            </a:fld>
            <a:endParaRPr lang="en-US" altLang="en-US"/>
          </a:p>
        </p:txBody>
      </p:sp>
      <p:sp>
        <p:nvSpPr>
          <p:cNvPr id="243714" name="Rectangle 2">
            <a:extLst>
              <a:ext uri="{FF2B5EF4-FFF2-40B4-BE49-F238E27FC236}">
                <a16:creationId xmlns:a16="http://schemas.microsoft.com/office/drawing/2014/main" id="{A3DA1D60-F734-E034-10FD-9CE3DDB919BB}"/>
              </a:ext>
            </a:extLst>
          </p:cNvPr>
          <p:cNvSpPr>
            <a:spLocks noGrp="1" noRot="1" noChangeAspect="1" noChangeArrowheads="1" noTextEdit="1"/>
          </p:cNvSpPr>
          <p:nvPr>
            <p:ph type="sldImg"/>
          </p:nvPr>
        </p:nvSpPr>
        <p:spPr>
          <a:ln/>
        </p:spPr>
      </p:sp>
      <p:sp>
        <p:nvSpPr>
          <p:cNvPr id="243715" name="Rectangle 3">
            <a:extLst>
              <a:ext uri="{FF2B5EF4-FFF2-40B4-BE49-F238E27FC236}">
                <a16:creationId xmlns:a16="http://schemas.microsoft.com/office/drawing/2014/main" id="{8D6DF620-A142-5639-698A-9DA89F1106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E8CF4D-DD18-635E-BE7F-E3346737D991}"/>
              </a:ext>
            </a:extLst>
          </p:cNvPr>
          <p:cNvSpPr>
            <a:spLocks noGrp="1" noChangeArrowheads="1"/>
          </p:cNvSpPr>
          <p:nvPr>
            <p:ph type="sldNum" sz="quarter" idx="5"/>
          </p:nvPr>
        </p:nvSpPr>
        <p:spPr>
          <a:ln/>
        </p:spPr>
        <p:txBody>
          <a:bodyPr/>
          <a:lstStyle/>
          <a:p>
            <a:fld id="{8292B72A-3CF9-4EC4-96F1-F9BDD53DB779}" type="slidenum">
              <a:rPr lang="en-US" altLang="en-US"/>
              <a:pPr/>
              <a:t>33</a:t>
            </a:fld>
            <a:endParaRPr lang="en-US" altLang="en-US"/>
          </a:p>
        </p:txBody>
      </p:sp>
      <p:sp>
        <p:nvSpPr>
          <p:cNvPr id="244738" name="Rectangle 2">
            <a:extLst>
              <a:ext uri="{FF2B5EF4-FFF2-40B4-BE49-F238E27FC236}">
                <a16:creationId xmlns:a16="http://schemas.microsoft.com/office/drawing/2014/main" id="{C3A231D0-CE75-F4CE-54F6-27F6922EFBFE}"/>
              </a:ext>
            </a:extLst>
          </p:cNvPr>
          <p:cNvSpPr>
            <a:spLocks noGrp="1" noRot="1" noChangeAspect="1" noChangeArrowheads="1" noTextEdit="1"/>
          </p:cNvSpPr>
          <p:nvPr>
            <p:ph type="sldImg"/>
          </p:nvPr>
        </p:nvSpPr>
        <p:spPr>
          <a:ln/>
        </p:spPr>
      </p:sp>
      <p:sp>
        <p:nvSpPr>
          <p:cNvPr id="244739" name="Rectangle 3">
            <a:extLst>
              <a:ext uri="{FF2B5EF4-FFF2-40B4-BE49-F238E27FC236}">
                <a16:creationId xmlns:a16="http://schemas.microsoft.com/office/drawing/2014/main" id="{43C23B18-28A2-1BB1-89F1-C1740BCF29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0D5330-66EA-28A6-A214-23929195D7B8}"/>
              </a:ext>
            </a:extLst>
          </p:cNvPr>
          <p:cNvSpPr>
            <a:spLocks noGrp="1" noChangeArrowheads="1"/>
          </p:cNvSpPr>
          <p:nvPr>
            <p:ph type="sldNum" sz="quarter" idx="5"/>
          </p:nvPr>
        </p:nvSpPr>
        <p:spPr>
          <a:ln/>
        </p:spPr>
        <p:txBody>
          <a:bodyPr/>
          <a:lstStyle/>
          <a:p>
            <a:fld id="{85FB2BBA-CFB7-4BFB-96FA-625BFFDC607A}" type="slidenum">
              <a:rPr lang="en-US" altLang="en-US"/>
              <a:pPr/>
              <a:t>34</a:t>
            </a:fld>
            <a:endParaRPr lang="en-US" altLang="en-US"/>
          </a:p>
        </p:txBody>
      </p:sp>
      <p:sp>
        <p:nvSpPr>
          <p:cNvPr id="171010" name="Rectangle 2">
            <a:extLst>
              <a:ext uri="{FF2B5EF4-FFF2-40B4-BE49-F238E27FC236}">
                <a16:creationId xmlns:a16="http://schemas.microsoft.com/office/drawing/2014/main" id="{6DEBE4A8-AFAF-71C1-0D11-75B840CD36CC}"/>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73D545B4-95D2-14AE-BCB9-8261B705ABA9}"/>
              </a:ext>
            </a:extLst>
          </p:cNvPr>
          <p:cNvSpPr>
            <a:spLocks noGrp="1" noChangeArrowheads="1"/>
          </p:cNvSpPr>
          <p:nvPr>
            <p:ph type="body" idx="1"/>
          </p:nvPr>
        </p:nvSpPr>
        <p:spPr/>
        <p:txBody>
          <a:bodyPr/>
          <a:lstStyle/>
          <a:p>
            <a:r>
              <a:rPr lang="en-US" altLang="en-US"/>
              <a:t>The 4</a:t>
            </a:r>
            <a:r>
              <a:rPr lang="en-US" altLang="en-US" baseline="30000"/>
              <a:t>th</a:t>
            </a:r>
            <a:r>
              <a:rPr lang="en-US" altLang="en-US"/>
              <a:t> edition contains a new “In the News” box called “Rich Farmers vs. the World’s Poor.”  It contains an op-ed piece by the presidents of two poor countries entitled “Your Farm Subsidies Are Strangling Us.”  It is an excellent article – please encourage your students to read it carefully.  (One way to do this is announce that the next exam will contain questions on this article.)  </a:t>
            </a:r>
          </a:p>
          <a:p>
            <a:endParaRPr lang="en-US" altLang="en-US"/>
          </a:p>
          <a:p>
            <a:r>
              <a:rPr lang="en-US" altLang="en-US"/>
              <a:t>Incidentally, this article is also excellent for use when teaching the chapter entitled “Application:  International Trade,” which uses the tools of welfare economics to assess trade and trade policy.  This chapter appears as Chapter 9 of every version of this textbook except </a:t>
            </a:r>
            <a:r>
              <a:rPr lang="en-US" altLang="en-US" i="1"/>
              <a:t>Brief Principles of Macroeconomics</a:t>
            </a:r>
            <a:r>
              <a:rPr lang="en-US" alt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919016-BAC8-E6BC-A740-38ED99ECE1F6}"/>
              </a:ext>
            </a:extLst>
          </p:cNvPr>
          <p:cNvSpPr>
            <a:spLocks noGrp="1" noChangeArrowheads="1"/>
          </p:cNvSpPr>
          <p:nvPr>
            <p:ph type="sldNum" sz="quarter" idx="5"/>
          </p:nvPr>
        </p:nvSpPr>
        <p:spPr>
          <a:ln/>
        </p:spPr>
        <p:txBody>
          <a:bodyPr/>
          <a:lstStyle/>
          <a:p>
            <a:fld id="{E9D35377-E31E-4537-A052-C63867194D5F}" type="slidenum">
              <a:rPr lang="en-US" altLang="en-US"/>
              <a:pPr/>
              <a:t>35</a:t>
            </a:fld>
            <a:endParaRPr lang="en-US" altLang="en-US"/>
          </a:p>
        </p:txBody>
      </p:sp>
      <p:sp>
        <p:nvSpPr>
          <p:cNvPr id="245762" name="Rectangle 2">
            <a:extLst>
              <a:ext uri="{FF2B5EF4-FFF2-40B4-BE49-F238E27FC236}">
                <a16:creationId xmlns:a16="http://schemas.microsoft.com/office/drawing/2014/main" id="{8C75EC84-790E-006D-F708-CB27C02A695F}"/>
              </a:ext>
            </a:extLst>
          </p:cNvPr>
          <p:cNvSpPr>
            <a:spLocks noGrp="1" noRot="1" noChangeAspect="1" noChangeArrowheads="1" noTextEdit="1"/>
          </p:cNvSpPr>
          <p:nvPr>
            <p:ph type="sldImg"/>
          </p:nvPr>
        </p:nvSpPr>
        <p:spPr>
          <a:ln/>
        </p:spPr>
      </p:sp>
      <p:sp>
        <p:nvSpPr>
          <p:cNvPr id="245763" name="Rectangle 3">
            <a:extLst>
              <a:ext uri="{FF2B5EF4-FFF2-40B4-BE49-F238E27FC236}">
                <a16:creationId xmlns:a16="http://schemas.microsoft.com/office/drawing/2014/main" id="{6913878C-5B6E-045F-C765-83EABAEFCC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BBF562-123D-E45E-D1A3-13E1BA725FB5}"/>
              </a:ext>
            </a:extLst>
          </p:cNvPr>
          <p:cNvSpPr>
            <a:spLocks noGrp="1" noChangeArrowheads="1"/>
          </p:cNvSpPr>
          <p:nvPr>
            <p:ph type="sldNum" sz="quarter" idx="5"/>
          </p:nvPr>
        </p:nvSpPr>
        <p:spPr>
          <a:ln/>
        </p:spPr>
        <p:txBody>
          <a:bodyPr/>
          <a:lstStyle/>
          <a:p>
            <a:fld id="{874DB6E1-2F7A-41C2-A819-B2BECC179726}" type="slidenum">
              <a:rPr lang="en-US" altLang="en-US"/>
              <a:pPr/>
              <a:t>36</a:t>
            </a:fld>
            <a:endParaRPr lang="en-US" altLang="en-US"/>
          </a:p>
        </p:txBody>
      </p:sp>
      <p:sp>
        <p:nvSpPr>
          <p:cNvPr id="246786" name="Rectangle 2">
            <a:extLst>
              <a:ext uri="{FF2B5EF4-FFF2-40B4-BE49-F238E27FC236}">
                <a16:creationId xmlns:a16="http://schemas.microsoft.com/office/drawing/2014/main" id="{F079CBDA-F27F-B976-66CD-BB85D99F9732}"/>
              </a:ext>
            </a:extLst>
          </p:cNvPr>
          <p:cNvSpPr>
            <a:spLocks noGrp="1" noRot="1" noChangeAspect="1" noChangeArrowheads="1" noTextEdit="1"/>
          </p:cNvSpPr>
          <p:nvPr>
            <p:ph type="sldImg"/>
          </p:nvPr>
        </p:nvSpPr>
        <p:spPr>
          <a:ln/>
        </p:spPr>
      </p:sp>
      <p:sp>
        <p:nvSpPr>
          <p:cNvPr id="246787" name="Rectangle 3">
            <a:extLst>
              <a:ext uri="{FF2B5EF4-FFF2-40B4-BE49-F238E27FC236}">
                <a16:creationId xmlns:a16="http://schemas.microsoft.com/office/drawing/2014/main" id="{B9696384-385A-03A6-6087-D9B874D00B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890736-15E1-876D-D34E-EC88C00B20E2}"/>
              </a:ext>
            </a:extLst>
          </p:cNvPr>
          <p:cNvSpPr>
            <a:spLocks noGrp="1" noChangeArrowheads="1"/>
          </p:cNvSpPr>
          <p:nvPr>
            <p:ph type="sldNum" sz="quarter" idx="5"/>
          </p:nvPr>
        </p:nvSpPr>
        <p:spPr>
          <a:ln/>
        </p:spPr>
        <p:txBody>
          <a:bodyPr/>
          <a:lstStyle/>
          <a:p>
            <a:fld id="{C9AB97FF-66E0-4BEB-A6DF-3E238356DC4D}" type="slidenum">
              <a:rPr lang="en-US" altLang="en-US"/>
              <a:pPr/>
              <a:t>37</a:t>
            </a:fld>
            <a:endParaRPr lang="en-US" altLang="en-US"/>
          </a:p>
        </p:txBody>
      </p:sp>
      <p:sp>
        <p:nvSpPr>
          <p:cNvPr id="247810" name="Rectangle 2">
            <a:extLst>
              <a:ext uri="{FF2B5EF4-FFF2-40B4-BE49-F238E27FC236}">
                <a16:creationId xmlns:a16="http://schemas.microsoft.com/office/drawing/2014/main" id="{30F595D0-D511-740F-04ED-42A3188DE1AA}"/>
              </a:ext>
            </a:extLst>
          </p:cNvPr>
          <p:cNvSpPr>
            <a:spLocks noGrp="1" noRot="1" noChangeAspect="1" noChangeArrowheads="1" noTextEdit="1"/>
          </p:cNvSpPr>
          <p:nvPr>
            <p:ph type="sldImg"/>
          </p:nvPr>
        </p:nvSpPr>
        <p:spPr>
          <a:ln/>
        </p:spPr>
      </p:sp>
      <p:sp>
        <p:nvSpPr>
          <p:cNvPr id="247811" name="Rectangle 3">
            <a:extLst>
              <a:ext uri="{FF2B5EF4-FFF2-40B4-BE49-F238E27FC236}">
                <a16:creationId xmlns:a16="http://schemas.microsoft.com/office/drawing/2014/main" id="{A5B1CE23-562E-922C-BD5F-62A9E20A6F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EB549D-4382-80C4-AA5F-B079DC475342}"/>
              </a:ext>
            </a:extLst>
          </p:cNvPr>
          <p:cNvSpPr>
            <a:spLocks noGrp="1" noChangeArrowheads="1"/>
          </p:cNvSpPr>
          <p:nvPr>
            <p:ph type="sldNum" sz="quarter" idx="5"/>
          </p:nvPr>
        </p:nvSpPr>
        <p:spPr>
          <a:ln/>
        </p:spPr>
        <p:txBody>
          <a:bodyPr/>
          <a:lstStyle/>
          <a:p>
            <a:fld id="{C756862C-1D51-461E-92EE-AB8F3B923598}" type="slidenum">
              <a:rPr lang="en-US" altLang="en-US"/>
              <a:pPr/>
              <a:t>38</a:t>
            </a:fld>
            <a:endParaRPr lang="en-US" altLang="en-US"/>
          </a:p>
        </p:txBody>
      </p:sp>
      <p:sp>
        <p:nvSpPr>
          <p:cNvPr id="248834" name="Rectangle 2">
            <a:extLst>
              <a:ext uri="{FF2B5EF4-FFF2-40B4-BE49-F238E27FC236}">
                <a16:creationId xmlns:a16="http://schemas.microsoft.com/office/drawing/2014/main" id="{EC756E4F-A951-3723-EB79-02A0C2CBBEFF}"/>
              </a:ext>
            </a:extLst>
          </p:cNvPr>
          <p:cNvSpPr>
            <a:spLocks noGrp="1" noRot="1" noChangeAspect="1" noChangeArrowheads="1" noTextEdit="1"/>
          </p:cNvSpPr>
          <p:nvPr>
            <p:ph type="sldImg"/>
          </p:nvPr>
        </p:nvSpPr>
        <p:spPr>
          <a:ln/>
        </p:spPr>
      </p:sp>
      <p:sp>
        <p:nvSpPr>
          <p:cNvPr id="248835" name="Rectangle 3">
            <a:extLst>
              <a:ext uri="{FF2B5EF4-FFF2-40B4-BE49-F238E27FC236}">
                <a16:creationId xmlns:a16="http://schemas.microsoft.com/office/drawing/2014/main" id="{4691E22C-9B7B-A23E-AF62-5D615E0C67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D27C6E-5417-1BAD-3739-FC2A76B7B6D7}"/>
              </a:ext>
            </a:extLst>
          </p:cNvPr>
          <p:cNvSpPr>
            <a:spLocks noGrp="1" noChangeArrowheads="1"/>
          </p:cNvSpPr>
          <p:nvPr>
            <p:ph type="sldNum" sz="quarter" idx="5"/>
          </p:nvPr>
        </p:nvSpPr>
        <p:spPr>
          <a:ln/>
        </p:spPr>
        <p:txBody>
          <a:bodyPr/>
          <a:lstStyle/>
          <a:p>
            <a:fld id="{17EFA264-4605-4708-98F0-2BF802988B5B}" type="slidenum">
              <a:rPr lang="en-US" altLang="en-US"/>
              <a:pPr/>
              <a:t>3</a:t>
            </a:fld>
            <a:endParaRPr lang="en-US" altLang="en-US"/>
          </a:p>
        </p:txBody>
      </p:sp>
      <p:sp>
        <p:nvSpPr>
          <p:cNvPr id="95234" name="Rectangle 2">
            <a:extLst>
              <a:ext uri="{FF2B5EF4-FFF2-40B4-BE49-F238E27FC236}">
                <a16:creationId xmlns:a16="http://schemas.microsoft.com/office/drawing/2014/main" id="{A131F6DA-A7ED-5055-07B0-BC340068E92C}"/>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B068EF2C-5948-143D-1E7D-F4EA78698F03}"/>
              </a:ext>
            </a:extLst>
          </p:cNvPr>
          <p:cNvSpPr>
            <a:spLocks noGrp="1" noChangeArrowheads="1"/>
          </p:cNvSpPr>
          <p:nvPr>
            <p:ph type="body" idx="1"/>
          </p:nvPr>
        </p:nvSpPr>
        <p:spPr/>
        <p:txBody>
          <a:bodyPr/>
          <a:lstStyle/>
          <a:p>
            <a:r>
              <a:rPr lang="en-US" altLang="en-US"/>
              <a:t>Again, let your students have a good look at the photo before revealing the statistics in the lower left corner.  This family seems comfortable, but they don’t have quite as much stuff as the British family.  No sailboat.  No house with bay windows.  </a:t>
            </a:r>
          </a:p>
          <a:p>
            <a:endParaRPr lang="en-US" altLang="en-US"/>
          </a:p>
          <a:p>
            <a:r>
              <a:rPr lang="en-US" altLang="en-US"/>
              <a:t>But they’re not doing so bad.  To many students (especially in America), an income of $10,000 seems incredibly poor.  But relative to the rest of the world, it’s not so bad.  </a:t>
            </a:r>
          </a:p>
          <a:p>
            <a:endParaRPr lang="en-US" altLang="en-US"/>
          </a:p>
          <a:p>
            <a:endParaRPr lang="en-US" altLang="en-US"/>
          </a:p>
          <a:p>
            <a:r>
              <a:rPr lang="en-US" altLang="en-US"/>
              <a:t>Data sources:</a:t>
            </a:r>
          </a:p>
          <a:p>
            <a:endParaRPr lang="en-US" altLang="en-US"/>
          </a:p>
          <a:p>
            <a:r>
              <a:rPr lang="en-US" altLang="en-US"/>
              <a:t>Real GDP per capita is in PPP, 2004.  Source:  World Development Indicators, World Bank. </a:t>
            </a:r>
          </a:p>
          <a:p>
            <a:endParaRPr lang="en-US" altLang="en-US"/>
          </a:p>
          <a:p>
            <a:r>
              <a:rPr lang="en-US" altLang="en-US"/>
              <a:t>Life expectancy at birth, 2003.    Source:  World Development Indicators, World Bank. </a:t>
            </a:r>
          </a:p>
          <a:p>
            <a:endParaRPr lang="en-US" altLang="en-US"/>
          </a:p>
          <a:p>
            <a:r>
              <a:rPr lang="en-US" altLang="en-US"/>
              <a:t>Adult literacy is % of the population aged 15 and above that can read and write.  The figure is from 2003.  Source:  CIA World Factbook, http://www.odci.gov/cia/publications/factbook/index.html</a:t>
            </a:r>
          </a:p>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A86586-391F-DA32-10A1-FA1952F48EE8}"/>
              </a:ext>
            </a:extLst>
          </p:cNvPr>
          <p:cNvSpPr>
            <a:spLocks noGrp="1" noChangeArrowheads="1"/>
          </p:cNvSpPr>
          <p:nvPr>
            <p:ph type="sldNum" sz="quarter" idx="5"/>
          </p:nvPr>
        </p:nvSpPr>
        <p:spPr>
          <a:ln/>
        </p:spPr>
        <p:txBody>
          <a:bodyPr/>
          <a:lstStyle/>
          <a:p>
            <a:fld id="{117AD519-48D2-4414-A732-E111FAD6C1B3}" type="slidenum">
              <a:rPr lang="en-US" altLang="en-US"/>
              <a:pPr/>
              <a:t>39</a:t>
            </a:fld>
            <a:endParaRPr lang="en-US" altLang="en-US"/>
          </a:p>
        </p:txBody>
      </p:sp>
      <p:sp>
        <p:nvSpPr>
          <p:cNvPr id="178178" name="Rectangle 2">
            <a:extLst>
              <a:ext uri="{FF2B5EF4-FFF2-40B4-BE49-F238E27FC236}">
                <a16:creationId xmlns:a16="http://schemas.microsoft.com/office/drawing/2014/main" id="{A13D15F6-0BEB-A5BC-FD50-6F86EA5C209D}"/>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9E05DA83-AF8D-4709-B37C-973CE23BDDDD}"/>
              </a:ext>
            </a:extLst>
          </p:cNvPr>
          <p:cNvSpPr>
            <a:spLocks noGrp="1" noChangeArrowheads="1"/>
          </p:cNvSpPr>
          <p:nvPr>
            <p:ph type="body" idx="1"/>
          </p:nvPr>
        </p:nvSpPr>
        <p:spPr/>
        <p:txBody>
          <a:bodyPr/>
          <a:lstStyle/>
          <a:p>
            <a:r>
              <a:rPr lang="en-US" altLang="en-US"/>
              <a:t>The textbook cites research by Michael Kremer published in the 1993 Quarterly Journal of Economics.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605242-A973-E86B-E765-55BE832BCBE9}"/>
              </a:ext>
            </a:extLst>
          </p:cNvPr>
          <p:cNvSpPr>
            <a:spLocks noGrp="1" noChangeArrowheads="1"/>
          </p:cNvSpPr>
          <p:nvPr>
            <p:ph type="sldNum" sz="quarter" idx="5"/>
          </p:nvPr>
        </p:nvSpPr>
        <p:spPr>
          <a:ln/>
        </p:spPr>
        <p:txBody>
          <a:bodyPr/>
          <a:lstStyle/>
          <a:p>
            <a:fld id="{FA042AE1-D983-48D2-9F43-6F4D9DE5BD56}" type="slidenum">
              <a:rPr lang="en-US" altLang="en-US"/>
              <a:pPr/>
              <a:t>40</a:t>
            </a:fld>
            <a:endParaRPr lang="en-US" altLang="en-US"/>
          </a:p>
        </p:txBody>
      </p:sp>
      <p:sp>
        <p:nvSpPr>
          <p:cNvPr id="238594" name="Rectangle 2">
            <a:extLst>
              <a:ext uri="{FF2B5EF4-FFF2-40B4-BE49-F238E27FC236}">
                <a16:creationId xmlns:a16="http://schemas.microsoft.com/office/drawing/2014/main" id="{FD6E2E31-6378-67F6-8D5B-1E6CBE636BE1}"/>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83EC3412-0653-591B-66CA-61D4126B9337}"/>
              </a:ext>
            </a:extLst>
          </p:cNvPr>
          <p:cNvSpPr>
            <a:spLocks noGrp="1" noChangeArrowheads="1"/>
          </p:cNvSpPr>
          <p:nvPr>
            <p:ph type="body" idx="1"/>
          </p:nvPr>
        </p:nvSpPr>
        <p:spPr/>
        <p:txBody>
          <a:bodyPr/>
          <a:lstStyle/>
          <a:p>
            <a:r>
              <a:rPr lang="en-US" altLang="en-US"/>
              <a:t>This activity serves as a quick check of students’ comprehension of the material in this chapter.  </a:t>
            </a:r>
          </a:p>
          <a:p>
            <a:endParaRPr lang="en-US" altLang="en-US"/>
          </a:p>
          <a:p>
            <a:r>
              <a:rPr lang="en-US" altLang="en-US"/>
              <a:t>It’s also interesting to see whether their policy suggestions here reveal any improvement in learning over the discussion of policies in Active Learning 1, above.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420B86-DD1C-8B92-53EC-73454AB0079C}"/>
              </a:ext>
            </a:extLst>
          </p:cNvPr>
          <p:cNvSpPr>
            <a:spLocks noGrp="1" noChangeArrowheads="1"/>
          </p:cNvSpPr>
          <p:nvPr>
            <p:ph type="sldNum" sz="quarter" idx="5"/>
          </p:nvPr>
        </p:nvSpPr>
        <p:spPr>
          <a:ln/>
        </p:spPr>
        <p:txBody>
          <a:bodyPr/>
          <a:lstStyle/>
          <a:p>
            <a:fld id="{7E25D825-0B31-4CFF-94C3-BD9F56D2BB5A}" type="slidenum">
              <a:rPr lang="en-US" altLang="en-US"/>
              <a:pPr/>
              <a:t>41</a:t>
            </a:fld>
            <a:endParaRPr lang="en-US" altLang="en-US"/>
          </a:p>
        </p:txBody>
      </p:sp>
      <p:sp>
        <p:nvSpPr>
          <p:cNvPr id="249858" name="Rectangle 2">
            <a:extLst>
              <a:ext uri="{FF2B5EF4-FFF2-40B4-BE49-F238E27FC236}">
                <a16:creationId xmlns:a16="http://schemas.microsoft.com/office/drawing/2014/main" id="{CF8D469F-4CF1-E910-36A2-834AC0B3E457}"/>
              </a:ext>
            </a:extLst>
          </p:cNvPr>
          <p:cNvSpPr>
            <a:spLocks noGrp="1" noRot="1" noChangeAspect="1" noChangeArrowheads="1" noTextEdit="1"/>
          </p:cNvSpPr>
          <p:nvPr>
            <p:ph type="sldImg"/>
          </p:nvPr>
        </p:nvSpPr>
        <p:spPr>
          <a:ln/>
        </p:spPr>
      </p:sp>
      <p:sp>
        <p:nvSpPr>
          <p:cNvPr id="249859" name="Rectangle 3">
            <a:extLst>
              <a:ext uri="{FF2B5EF4-FFF2-40B4-BE49-F238E27FC236}">
                <a16:creationId xmlns:a16="http://schemas.microsoft.com/office/drawing/2014/main" id="{99415306-9C83-A64F-7FE8-F1904222C4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859436-DAFA-7F9E-6A1D-64FAEEA31E33}"/>
              </a:ext>
            </a:extLst>
          </p:cNvPr>
          <p:cNvSpPr>
            <a:spLocks noGrp="1" noChangeArrowheads="1"/>
          </p:cNvSpPr>
          <p:nvPr>
            <p:ph type="sldNum" sz="quarter" idx="5"/>
          </p:nvPr>
        </p:nvSpPr>
        <p:spPr>
          <a:ln/>
        </p:spPr>
        <p:txBody>
          <a:bodyPr/>
          <a:lstStyle/>
          <a:p>
            <a:fld id="{2BE40A59-D0B6-4A76-9DBC-182BF368AFF0}" type="slidenum">
              <a:rPr lang="en-US" altLang="en-US"/>
              <a:pPr/>
              <a:t>42</a:t>
            </a:fld>
            <a:endParaRPr lang="en-US" altLang="en-US"/>
          </a:p>
        </p:txBody>
      </p:sp>
      <p:sp>
        <p:nvSpPr>
          <p:cNvPr id="237570" name="Rectangle 2">
            <a:extLst>
              <a:ext uri="{FF2B5EF4-FFF2-40B4-BE49-F238E27FC236}">
                <a16:creationId xmlns:a16="http://schemas.microsoft.com/office/drawing/2014/main" id="{659B89BB-737E-9F12-D093-BAE8310256EB}"/>
              </a:ext>
            </a:extLst>
          </p:cNvPr>
          <p:cNvSpPr>
            <a:spLocks noGrp="1" noRot="1" noChangeAspect="1" noChangeArrowheads="1" noTextEdit="1"/>
          </p:cNvSpPr>
          <p:nvPr>
            <p:ph type="sldImg"/>
          </p:nvPr>
        </p:nvSpPr>
        <p:spPr>
          <a:ln/>
        </p:spPr>
      </p:sp>
      <p:sp>
        <p:nvSpPr>
          <p:cNvPr id="237571" name="Rectangle 3">
            <a:extLst>
              <a:ext uri="{FF2B5EF4-FFF2-40B4-BE49-F238E27FC236}">
                <a16:creationId xmlns:a16="http://schemas.microsoft.com/office/drawing/2014/main" id="{F149B5A4-24E0-7797-8DC6-720718AFD6AC}"/>
              </a:ext>
            </a:extLst>
          </p:cNvPr>
          <p:cNvSpPr>
            <a:spLocks noGrp="1" noChangeArrowheads="1"/>
          </p:cNvSpPr>
          <p:nvPr>
            <p:ph type="body" idx="1"/>
          </p:nvPr>
        </p:nvSpPr>
        <p:spPr/>
        <p:txBody>
          <a:bodyPr/>
          <a:lstStyle/>
          <a:p>
            <a:r>
              <a:rPr lang="en-US" altLang="en-US"/>
              <a:t>Students may name other policies, such as:</a:t>
            </a:r>
          </a:p>
          <a:p>
            <a:endParaRPr lang="en-US" altLang="en-US"/>
          </a:p>
          <a:p>
            <a:r>
              <a:rPr lang="en-US" altLang="en-US"/>
              <a:t>(1) promote free trade or pursue outward-oriented trade policies </a:t>
            </a:r>
          </a:p>
          <a:p>
            <a:r>
              <a:rPr lang="en-US" altLang="en-US"/>
              <a:t>(2) crack down on corruption or otherwise protect and enforce property rights</a:t>
            </a:r>
          </a:p>
          <a:p>
            <a:endParaRPr lang="en-US" altLang="en-US"/>
          </a:p>
          <a:p>
            <a:r>
              <a:rPr lang="en-US" altLang="en-US"/>
              <a:t>Based on the discussion in this chapter, it may not be obvious which of the determinants of productivity these policies affect.  I think a case could be made that (1) and (2) affect “A” (boosting economic efficiency) and that (2) also affects K/L.  </a:t>
            </a:r>
          </a:p>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25DDCE-CE6D-4947-703D-58EA292DADA9}"/>
              </a:ext>
            </a:extLst>
          </p:cNvPr>
          <p:cNvSpPr>
            <a:spLocks noGrp="1" noChangeArrowheads="1"/>
          </p:cNvSpPr>
          <p:nvPr>
            <p:ph type="sldNum" sz="quarter" idx="5"/>
          </p:nvPr>
        </p:nvSpPr>
        <p:spPr>
          <a:ln/>
        </p:spPr>
        <p:txBody>
          <a:bodyPr/>
          <a:lstStyle/>
          <a:p>
            <a:fld id="{D69524E6-6C00-41D0-B081-6BE43DCCBB53}" type="slidenum">
              <a:rPr lang="en-US" altLang="en-US"/>
              <a:pPr/>
              <a:t>43</a:t>
            </a:fld>
            <a:endParaRPr lang="en-US" altLang="en-US"/>
          </a:p>
        </p:txBody>
      </p:sp>
      <p:sp>
        <p:nvSpPr>
          <p:cNvPr id="186370" name="Rectangle 2">
            <a:extLst>
              <a:ext uri="{FF2B5EF4-FFF2-40B4-BE49-F238E27FC236}">
                <a16:creationId xmlns:a16="http://schemas.microsoft.com/office/drawing/2014/main" id="{81F6FAB7-729A-D8B2-DEB6-CCA49F9051F5}"/>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E1DF262B-60BD-3DB8-1F6B-C5857DA87495}"/>
              </a:ext>
            </a:extLst>
          </p:cNvPr>
          <p:cNvSpPr>
            <a:spLocks noGrp="1" noChangeArrowheads="1"/>
          </p:cNvSpPr>
          <p:nvPr>
            <p:ph type="body" idx="1"/>
          </p:nvPr>
        </p:nvSpPr>
        <p:spPr/>
        <p:txBody>
          <a:bodyPr/>
          <a:lstStyle/>
          <a:p>
            <a:r>
              <a:rPr lang="en-US" altLang="en-US" sz="1200"/>
              <a:t>I moved this case study from the middle of the chapter to the end of this PowerPoint presentation.  Feel free to move it back if you wish.  </a:t>
            </a:r>
          </a:p>
          <a:p>
            <a:endParaRPr lang="en-US" altLang="en-US" sz="1200"/>
          </a:p>
          <a:p>
            <a:r>
              <a:rPr lang="en-US" altLang="en-US" sz="1200"/>
              <a:t>Due to space constraints, the last bullet point is a bit different than the corresponding material in the textbook.  The textbook argues the following:</a:t>
            </a:r>
          </a:p>
          <a:p>
            <a:endParaRPr lang="en-US" altLang="en-US" sz="1200"/>
          </a:p>
          <a:p>
            <a:r>
              <a:rPr lang="en-US" altLang="en-US" sz="1200"/>
              <a:t>In a market economy, scarcity is reflected in market prices.   If the world were running out of natural resources, the prices of those resources would be rising over time.  But, in fact, they are not.  The prices of most natural resources (in real terms) are stable or falling.  It appears that our ability to conserve these resources is growing more rapidly than their supplies are dwindling.  </a:t>
            </a:r>
          </a:p>
          <a:p>
            <a:endParaRPr lang="en-US" altLang="en-US" sz="1200"/>
          </a:p>
          <a:p>
            <a:endParaRPr lang="en-US"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ECCBF9-037B-0FEA-EEAB-AEA76F0AE8CE}"/>
              </a:ext>
            </a:extLst>
          </p:cNvPr>
          <p:cNvSpPr>
            <a:spLocks noGrp="1" noChangeArrowheads="1"/>
          </p:cNvSpPr>
          <p:nvPr>
            <p:ph type="sldNum" sz="quarter" idx="5"/>
          </p:nvPr>
        </p:nvSpPr>
        <p:spPr>
          <a:ln/>
        </p:spPr>
        <p:txBody>
          <a:bodyPr/>
          <a:lstStyle/>
          <a:p>
            <a:fld id="{4D45ADAE-28F7-4036-9854-C58ABC4229B7}" type="slidenum">
              <a:rPr lang="en-US" altLang="en-US"/>
              <a:pPr/>
              <a:t>44</a:t>
            </a:fld>
            <a:endParaRPr lang="en-US" altLang="en-US"/>
          </a:p>
        </p:txBody>
      </p:sp>
      <p:sp>
        <p:nvSpPr>
          <p:cNvPr id="223234" name="Rectangle 2">
            <a:extLst>
              <a:ext uri="{FF2B5EF4-FFF2-40B4-BE49-F238E27FC236}">
                <a16:creationId xmlns:a16="http://schemas.microsoft.com/office/drawing/2014/main" id="{CC7F7605-3D3F-E0FF-BE7E-7B7E0B50B884}"/>
              </a:ext>
            </a:extLst>
          </p:cNvPr>
          <p:cNvSpPr>
            <a:spLocks noGrp="1" noRot="1" noChangeAspect="1" noChangeArrowheads="1" noTextEdit="1"/>
          </p:cNvSpPr>
          <p:nvPr>
            <p:ph type="sldImg"/>
          </p:nvPr>
        </p:nvSpPr>
        <p:spPr>
          <a:ln/>
        </p:spPr>
      </p:sp>
      <p:sp>
        <p:nvSpPr>
          <p:cNvPr id="223235" name="Rectangle 3">
            <a:extLst>
              <a:ext uri="{FF2B5EF4-FFF2-40B4-BE49-F238E27FC236}">
                <a16:creationId xmlns:a16="http://schemas.microsoft.com/office/drawing/2014/main" id="{EF960D67-4305-7682-6ABA-FE47B6D347DE}"/>
              </a:ext>
            </a:extLst>
          </p:cNvPr>
          <p:cNvSpPr>
            <a:spLocks noGrp="1" noChangeArrowheads="1"/>
          </p:cNvSpPr>
          <p:nvPr>
            <p:ph type="body" idx="1"/>
          </p:nvPr>
        </p:nvSpPr>
        <p:spPr/>
        <p:txBody>
          <a:bodyPr/>
          <a:lstStyle/>
          <a:p>
            <a:r>
              <a:rPr lang="en-US" altLang="en-US"/>
              <a:t>This slide alludes to the chapter entitled “Saving, Investment, and the Financial System,” which immediately follows the current chapter.  If you will not be covering that chapter, then you should delete or edit this slide.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3070A5-D9BD-29DA-138E-6AEC73F9FF27}"/>
              </a:ext>
            </a:extLst>
          </p:cNvPr>
          <p:cNvSpPr>
            <a:spLocks noGrp="1" noChangeArrowheads="1"/>
          </p:cNvSpPr>
          <p:nvPr>
            <p:ph type="sldNum" sz="quarter" idx="5"/>
          </p:nvPr>
        </p:nvSpPr>
        <p:spPr>
          <a:ln/>
        </p:spPr>
        <p:txBody>
          <a:bodyPr/>
          <a:lstStyle/>
          <a:p>
            <a:fld id="{7C1EF39C-D40F-402F-AB78-1BA04AF9B574}" type="slidenum">
              <a:rPr lang="en-US" altLang="en-US"/>
              <a:pPr/>
              <a:t>45</a:t>
            </a:fld>
            <a:endParaRPr lang="en-US" altLang="en-US"/>
          </a:p>
        </p:txBody>
      </p:sp>
      <p:sp>
        <p:nvSpPr>
          <p:cNvPr id="51202" name="Rectangle 2">
            <a:extLst>
              <a:ext uri="{FF2B5EF4-FFF2-40B4-BE49-F238E27FC236}">
                <a16:creationId xmlns:a16="http://schemas.microsoft.com/office/drawing/2014/main" id="{5FF0DCDE-CCC7-482A-A8CC-4C7321BF00B3}"/>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06C63675-7DD9-59CF-2AE3-89D721693E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B68696-16D6-1C3B-1C5E-2B7F0C089E9A}"/>
              </a:ext>
            </a:extLst>
          </p:cNvPr>
          <p:cNvSpPr>
            <a:spLocks noGrp="1" noChangeArrowheads="1"/>
          </p:cNvSpPr>
          <p:nvPr>
            <p:ph type="sldNum" sz="quarter" idx="5"/>
          </p:nvPr>
        </p:nvSpPr>
        <p:spPr>
          <a:ln/>
        </p:spPr>
        <p:txBody>
          <a:bodyPr/>
          <a:lstStyle/>
          <a:p>
            <a:fld id="{461AB78D-73CD-4F6F-AA0F-33960B4A0CDB}" type="slidenum">
              <a:rPr lang="en-US" altLang="en-US"/>
              <a:pPr/>
              <a:t>46</a:t>
            </a:fld>
            <a:endParaRPr lang="en-US" altLang="en-US"/>
          </a:p>
        </p:txBody>
      </p:sp>
      <p:sp>
        <p:nvSpPr>
          <p:cNvPr id="184322" name="Rectangle 2">
            <a:extLst>
              <a:ext uri="{FF2B5EF4-FFF2-40B4-BE49-F238E27FC236}">
                <a16:creationId xmlns:a16="http://schemas.microsoft.com/office/drawing/2014/main" id="{9E736F3E-2622-F13B-0502-E08EBD785EA4}"/>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31E8EA61-1923-2DA3-A999-5447654EA9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4C86B6-F8A3-6931-13E0-A693618CE96F}"/>
              </a:ext>
            </a:extLst>
          </p:cNvPr>
          <p:cNvSpPr>
            <a:spLocks noGrp="1" noChangeArrowheads="1"/>
          </p:cNvSpPr>
          <p:nvPr>
            <p:ph type="sldNum" sz="quarter" idx="5"/>
          </p:nvPr>
        </p:nvSpPr>
        <p:spPr>
          <a:ln/>
        </p:spPr>
        <p:txBody>
          <a:bodyPr/>
          <a:lstStyle/>
          <a:p>
            <a:fld id="{F328E733-3CEC-4860-BE98-48612B98C478}" type="slidenum">
              <a:rPr lang="en-US" altLang="en-US"/>
              <a:pPr/>
              <a:t>4</a:t>
            </a:fld>
            <a:endParaRPr lang="en-US" altLang="en-US"/>
          </a:p>
        </p:txBody>
      </p:sp>
      <p:sp>
        <p:nvSpPr>
          <p:cNvPr id="93186" name="Rectangle 2">
            <a:extLst>
              <a:ext uri="{FF2B5EF4-FFF2-40B4-BE49-F238E27FC236}">
                <a16:creationId xmlns:a16="http://schemas.microsoft.com/office/drawing/2014/main" id="{286CFD81-005B-ED04-D983-ABFB93A9842F}"/>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BBC024FE-2E39-72BB-2F66-EEA9B720900F}"/>
              </a:ext>
            </a:extLst>
          </p:cNvPr>
          <p:cNvSpPr>
            <a:spLocks noGrp="1" noChangeArrowheads="1"/>
          </p:cNvSpPr>
          <p:nvPr>
            <p:ph type="body" idx="1"/>
          </p:nvPr>
        </p:nvSpPr>
        <p:spPr/>
        <p:txBody>
          <a:bodyPr/>
          <a:lstStyle/>
          <a:p>
            <a:r>
              <a:rPr lang="en-US" altLang="en-US"/>
              <a:t>Here, the photo really is worth a thousand words.  Look at the family’s possessions.  Pottery, a few sticks, some clothing, and a dwelling that does not appear to have running water or climate control.  That’s it.  No sailboat, no upholstered furniture, no bicycles.  This family is poor.  </a:t>
            </a:r>
          </a:p>
          <a:p>
            <a:endParaRPr lang="en-US" altLang="en-US"/>
          </a:p>
          <a:p>
            <a:r>
              <a:rPr lang="en-US" altLang="en-US"/>
              <a:t>Now look at the statistics - $1000 income per capita?  Heck, I spend that much on Starbucks drinks each year.  Life expectancy is just over half what it is in the rich countries.  And less than half the population can read or write their own language – most students can readily grasp that it’s hard to grow out of poverty if over half of the population is illiterate.  </a:t>
            </a:r>
          </a:p>
          <a:p>
            <a:endParaRPr lang="en-US" altLang="en-US"/>
          </a:p>
          <a:p>
            <a:r>
              <a:rPr lang="en-US" altLang="en-US"/>
              <a:t>Data sources:</a:t>
            </a:r>
          </a:p>
          <a:p>
            <a:endParaRPr lang="en-US" altLang="en-US"/>
          </a:p>
          <a:p>
            <a:r>
              <a:rPr lang="en-US" altLang="en-US"/>
              <a:t>Real GDP per capita is in PPP, 2004.  Source:  World Development Indicators, World Bank. </a:t>
            </a:r>
          </a:p>
          <a:p>
            <a:endParaRPr lang="en-US" altLang="en-US"/>
          </a:p>
          <a:p>
            <a:r>
              <a:rPr lang="en-US" altLang="en-US"/>
              <a:t>Life expectancy at birth, 2003.    Source:  World Development Indicators, World Bank. </a:t>
            </a:r>
          </a:p>
          <a:p>
            <a:endParaRPr lang="en-US" altLang="en-US"/>
          </a:p>
          <a:p>
            <a:r>
              <a:rPr lang="en-US" altLang="en-US"/>
              <a:t>Adult literacy is % of the population aged 15 and above that can read and write.  The figure is from 2003.  Source:  CIA World Factbook, http://www.odci.gov/cia/publications/factbook/index.html</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372663-0A6B-A15B-63CE-1274C58771F7}"/>
              </a:ext>
            </a:extLst>
          </p:cNvPr>
          <p:cNvSpPr>
            <a:spLocks noGrp="1" noChangeArrowheads="1"/>
          </p:cNvSpPr>
          <p:nvPr>
            <p:ph type="sldNum" sz="quarter" idx="5"/>
          </p:nvPr>
        </p:nvSpPr>
        <p:spPr>
          <a:ln/>
        </p:spPr>
        <p:txBody>
          <a:bodyPr/>
          <a:lstStyle/>
          <a:p>
            <a:fld id="{E63475E3-9C81-4231-A3C9-A06D3BEEB42F}" type="slidenum">
              <a:rPr lang="en-US" altLang="en-US"/>
              <a:pPr/>
              <a:t>5</a:t>
            </a:fld>
            <a:endParaRPr lang="en-US" altLang="en-US"/>
          </a:p>
        </p:txBody>
      </p:sp>
      <p:sp>
        <p:nvSpPr>
          <p:cNvPr id="107522" name="Rectangle 2">
            <a:extLst>
              <a:ext uri="{FF2B5EF4-FFF2-40B4-BE49-F238E27FC236}">
                <a16:creationId xmlns:a16="http://schemas.microsoft.com/office/drawing/2014/main" id="{48DF745B-4CB6-E515-261B-73B804002A7A}"/>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228FFE86-44AD-92B1-11BB-1D46B09F7FF0}"/>
              </a:ext>
            </a:extLst>
          </p:cNvPr>
          <p:cNvSpPr>
            <a:spLocks noGrp="1" noChangeArrowheads="1"/>
          </p:cNvSpPr>
          <p:nvPr>
            <p:ph type="body" idx="1"/>
          </p:nvPr>
        </p:nvSpPr>
        <p:spPr>
          <a:xfrm>
            <a:off x="685800" y="4319588"/>
            <a:ext cx="5486400" cy="4498975"/>
          </a:xfrm>
        </p:spPr>
        <p:txBody>
          <a:bodyPr/>
          <a:lstStyle/>
          <a:p>
            <a:r>
              <a:rPr lang="en-US" altLang="en-US"/>
              <a:t>Source:  World Development Indicators, World Bank.  </a:t>
            </a:r>
          </a:p>
          <a:p>
            <a:r>
              <a:rPr lang="en-US" altLang="en-US"/>
              <a:t>GDP per capita is in PPP$.   “Growth rate” is the average annual growth rate of real GDP per capita (local currency), computed as </a:t>
            </a:r>
          </a:p>
          <a:p>
            <a:r>
              <a:rPr lang="en-US" altLang="en-US" b="1"/>
              <a:t>     {ln(2004 value)-ln(1960 value)}/44</a:t>
            </a:r>
          </a:p>
          <a:p>
            <a:endParaRPr lang="en-US" altLang="en-US" b="1"/>
          </a:p>
          <a:p>
            <a:r>
              <a:rPr lang="en-US" altLang="en-US"/>
              <a:t>This table is similar to Table 1 in the textbook.  There are two differences.  </a:t>
            </a:r>
          </a:p>
          <a:p>
            <a:endParaRPr lang="en-US" altLang="en-US"/>
          </a:p>
          <a:p>
            <a:r>
              <a:rPr lang="en-US" altLang="en-US"/>
              <a:t>First, the set of countries is slightly different.  I have excluded Mexico and the U.K., because they (and data on their GDP per capita) were featured in the photos.  I have excluded Germany, because unification there makes earlier data not comparable with recent data, and thus complicates the calculation of the growth rate.  Other countries from Table 1 excluded here are Brazil, Indonesia, Pakistan, and Bangladesh.  The table on this slide includes the following countries, which do not appear in Table 1:  Singapore, Spain (I wanted at least one country from Europe), Israel (it’s in the news often), Saudi Arabia (I wanted at least one OPEC country), Colombia (they make good coffee there, plus I wanted a couple countries from S. America), New Zealand (Oceania’s representative here), the Philippines, Rwanda and Haiti (representative poor countries, different from Table 1 just for variety).  </a:t>
            </a:r>
          </a:p>
          <a:p>
            <a:endParaRPr lang="en-US" altLang="en-US"/>
          </a:p>
          <a:p>
            <a:r>
              <a:rPr lang="en-US" altLang="en-US"/>
              <a:t>Second, growth rates here are computed over 1960-2004 (except Canada, which is 1965-2004).  </a:t>
            </a:r>
          </a:p>
          <a:p>
            <a:endParaRPr lang="en-US" altLang="en-US"/>
          </a:p>
          <a:p>
            <a:r>
              <a:rPr lang="en-US" altLang="en-US"/>
              <a:t>The purpose of this table (and of Table 1 in the text) is to convey the following two facts:  </a:t>
            </a:r>
          </a:p>
          <a:p>
            <a:r>
              <a:rPr lang="en-US" altLang="en-US"/>
              <a:t>1)  There are great differences in the standard of living across countries.  </a:t>
            </a:r>
          </a:p>
          <a:p>
            <a:r>
              <a:rPr lang="en-US" altLang="en-US"/>
              <a:t>2)  There are great differences in the growth rates across countries.  </a:t>
            </a:r>
          </a:p>
          <a:p>
            <a:r>
              <a:rPr lang="en-US" altLang="en-US"/>
              <a:t>A corollary is that the rankings of countries can change over time:  Countries at the bottom need not remain there – witness Japan and China, both of whom were far poorer in 1960.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B4DC0A-1BB1-2246-F5FB-76E29B6183BD}"/>
              </a:ext>
            </a:extLst>
          </p:cNvPr>
          <p:cNvSpPr>
            <a:spLocks noGrp="1" noChangeArrowheads="1"/>
          </p:cNvSpPr>
          <p:nvPr>
            <p:ph type="sldNum" sz="quarter" idx="5"/>
          </p:nvPr>
        </p:nvSpPr>
        <p:spPr>
          <a:ln/>
        </p:spPr>
        <p:txBody>
          <a:bodyPr/>
          <a:lstStyle/>
          <a:p>
            <a:fld id="{C8903530-BC7F-406C-8746-03E52DBD537A}" type="slidenum">
              <a:rPr lang="en-US" altLang="en-US"/>
              <a:pPr/>
              <a:t>6</a:t>
            </a:fld>
            <a:endParaRPr lang="en-US" altLang="en-US"/>
          </a:p>
        </p:txBody>
      </p:sp>
      <p:sp>
        <p:nvSpPr>
          <p:cNvPr id="115714" name="Rectangle 2">
            <a:extLst>
              <a:ext uri="{FF2B5EF4-FFF2-40B4-BE49-F238E27FC236}">
                <a16:creationId xmlns:a16="http://schemas.microsoft.com/office/drawing/2014/main" id="{2DEE97B6-5029-DB90-F358-C1CED99C1712}"/>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B1C55D2D-20AF-3DEA-1681-2319C9E7D7E6}"/>
              </a:ext>
            </a:extLst>
          </p:cNvPr>
          <p:cNvSpPr>
            <a:spLocks noGrp="1" noChangeArrowheads="1"/>
          </p:cNvSpPr>
          <p:nvPr>
            <p:ph type="body" idx="1"/>
          </p:nvPr>
        </p:nvSpPr>
        <p:spPr>
          <a:xfrm>
            <a:off x="685800" y="4319588"/>
            <a:ext cx="5486400" cy="4498975"/>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B77838-1331-5B55-F3CB-A235DCE45FDC}"/>
              </a:ext>
            </a:extLst>
          </p:cNvPr>
          <p:cNvSpPr>
            <a:spLocks noGrp="1" noChangeArrowheads="1"/>
          </p:cNvSpPr>
          <p:nvPr>
            <p:ph type="sldNum" sz="quarter" idx="5"/>
          </p:nvPr>
        </p:nvSpPr>
        <p:spPr>
          <a:ln/>
        </p:spPr>
        <p:txBody>
          <a:bodyPr/>
          <a:lstStyle/>
          <a:p>
            <a:fld id="{75A5AC6C-3A42-4C8A-916D-0E338A973101}" type="slidenum">
              <a:rPr lang="en-US" altLang="en-US"/>
              <a:pPr/>
              <a:t>7</a:t>
            </a:fld>
            <a:endParaRPr lang="en-US" altLang="en-US"/>
          </a:p>
        </p:txBody>
      </p:sp>
      <p:sp>
        <p:nvSpPr>
          <p:cNvPr id="180226" name="Rectangle 2">
            <a:extLst>
              <a:ext uri="{FF2B5EF4-FFF2-40B4-BE49-F238E27FC236}">
                <a16:creationId xmlns:a16="http://schemas.microsoft.com/office/drawing/2014/main" id="{71A69F75-F963-DA89-BA51-2C856CFB8799}"/>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891D086B-4DBA-12E7-4A12-A1214DC14B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9CBC7E-13F1-AE60-27F5-6447AD28F4E6}"/>
              </a:ext>
            </a:extLst>
          </p:cNvPr>
          <p:cNvSpPr>
            <a:spLocks noGrp="1" noChangeArrowheads="1"/>
          </p:cNvSpPr>
          <p:nvPr>
            <p:ph type="sldNum" sz="quarter" idx="5"/>
          </p:nvPr>
        </p:nvSpPr>
        <p:spPr>
          <a:ln/>
        </p:spPr>
        <p:txBody>
          <a:bodyPr/>
          <a:lstStyle/>
          <a:p>
            <a:fld id="{D250C32F-F5BB-4E83-A15F-663D174FCEC7}" type="slidenum">
              <a:rPr lang="en-US" altLang="en-US"/>
              <a:pPr/>
              <a:t>8</a:t>
            </a:fld>
            <a:endParaRPr lang="en-US" altLang="en-US"/>
          </a:p>
        </p:txBody>
      </p:sp>
      <p:sp>
        <p:nvSpPr>
          <p:cNvPr id="139266" name="Rectangle 2">
            <a:extLst>
              <a:ext uri="{FF2B5EF4-FFF2-40B4-BE49-F238E27FC236}">
                <a16:creationId xmlns:a16="http://schemas.microsoft.com/office/drawing/2014/main" id="{C90997FF-BB6A-D7F0-E94E-A40474184E43}"/>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75A6345C-F2F4-82C7-ECC2-92F9A20059F3}"/>
              </a:ext>
            </a:extLst>
          </p:cNvPr>
          <p:cNvSpPr>
            <a:spLocks noGrp="1" noChangeArrowheads="1"/>
          </p:cNvSpPr>
          <p:nvPr>
            <p:ph type="body" idx="1"/>
          </p:nvPr>
        </p:nvSpPr>
        <p:spPr/>
        <p:txBody>
          <a:bodyPr/>
          <a:lstStyle/>
          <a:p>
            <a:r>
              <a:rPr lang="en-US" altLang="en-US"/>
              <a:t>The preceding data gives rise to these important questions, which this chapter addresses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39942" name="Rectangle 6">
            <a:extLst>
              <a:ext uri="{FF2B5EF4-FFF2-40B4-BE49-F238E27FC236}">
                <a16:creationId xmlns:a16="http://schemas.microsoft.com/office/drawing/2014/main" id="{2CA53C5C-ABF7-C474-E439-1A2510C13A31}"/>
              </a:ext>
            </a:extLst>
          </p:cNvPr>
          <p:cNvSpPr>
            <a:spLocks noChangeArrowheads="1"/>
          </p:cNvSpPr>
          <p:nvPr userDrawn="1"/>
        </p:nvSpPr>
        <p:spPr bwMode="auto">
          <a:xfrm>
            <a:off x="0" y="0"/>
            <a:ext cx="1095375"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3" name="Oval 7">
            <a:extLst>
              <a:ext uri="{FF2B5EF4-FFF2-40B4-BE49-F238E27FC236}">
                <a16:creationId xmlns:a16="http://schemas.microsoft.com/office/drawing/2014/main" id="{C836E898-E863-B24E-E4FE-AF4282666CC4}"/>
              </a:ext>
            </a:extLst>
          </p:cNvPr>
          <p:cNvSpPr>
            <a:spLocks noChangeArrowheads="1"/>
          </p:cNvSpPr>
          <p:nvPr userDrawn="1"/>
        </p:nvSpPr>
        <p:spPr bwMode="auto">
          <a:xfrm>
            <a:off x="409575" y="352425"/>
            <a:ext cx="1428750"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Text Box 14">
            <a:extLst>
              <a:ext uri="{FF2B5EF4-FFF2-40B4-BE49-F238E27FC236}">
                <a16:creationId xmlns:a16="http://schemas.microsoft.com/office/drawing/2014/main" id="{C04977FE-E537-4922-EFA2-73BC1C649EA9}"/>
              </a:ext>
            </a:extLst>
          </p:cNvPr>
          <p:cNvSpPr txBox="1">
            <a:spLocks noChangeArrowheads="1"/>
          </p:cNvSpPr>
          <p:nvPr userDrawn="1"/>
        </p:nvSpPr>
        <p:spPr bwMode="auto">
          <a:xfrm>
            <a:off x="1209675" y="6457950"/>
            <a:ext cx="780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i="1">
                <a:solidFill>
                  <a:srgbClr val="969696"/>
                </a:solidFill>
                <a:latin typeface="Times New Roman" panose="02020603050405020304" pitchFamily="18" charset="0"/>
              </a:rPr>
              <a:t>© 2007 Thomson South-Western, all rights reserved</a:t>
            </a:r>
          </a:p>
        </p:txBody>
      </p:sp>
      <p:sp>
        <p:nvSpPr>
          <p:cNvPr id="39951" name="Text Box 15">
            <a:extLst>
              <a:ext uri="{FF2B5EF4-FFF2-40B4-BE49-F238E27FC236}">
                <a16:creationId xmlns:a16="http://schemas.microsoft.com/office/drawing/2014/main" id="{9B30DF5E-9528-F1D0-654A-E9C5F3D7099F}"/>
              </a:ext>
            </a:extLst>
          </p:cNvPr>
          <p:cNvSpPr txBox="1">
            <a:spLocks noChangeArrowheads="1"/>
          </p:cNvSpPr>
          <p:nvPr userDrawn="1"/>
        </p:nvSpPr>
        <p:spPr bwMode="auto">
          <a:xfrm>
            <a:off x="1189038" y="4257675"/>
            <a:ext cx="78406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500" b="1">
                <a:solidFill>
                  <a:srgbClr val="0066CC"/>
                </a:solidFill>
              </a:rPr>
              <a:t>N.  G</a:t>
            </a:r>
            <a:r>
              <a:rPr lang="en-US" altLang="en-US"/>
              <a:t> </a:t>
            </a:r>
            <a:r>
              <a:rPr lang="en-US" altLang="en-US" sz="2500" b="1">
                <a:solidFill>
                  <a:srgbClr val="0066CC"/>
                </a:solidFill>
              </a:rPr>
              <a:t>R</a:t>
            </a:r>
            <a:r>
              <a:rPr lang="en-US" altLang="en-US"/>
              <a:t> </a:t>
            </a:r>
            <a:r>
              <a:rPr lang="en-US" altLang="en-US" sz="2500" b="1">
                <a:solidFill>
                  <a:srgbClr val="0066CC"/>
                </a:solidFill>
              </a:rPr>
              <a:t>E</a:t>
            </a:r>
            <a:r>
              <a:rPr lang="en-US" altLang="en-US"/>
              <a:t> </a:t>
            </a:r>
            <a:r>
              <a:rPr lang="en-US" altLang="en-US" sz="2500" b="1">
                <a:solidFill>
                  <a:srgbClr val="0066CC"/>
                </a:solidFill>
              </a:rPr>
              <a:t>G</a:t>
            </a:r>
            <a:r>
              <a:rPr lang="en-US" altLang="en-US"/>
              <a:t> </a:t>
            </a:r>
            <a:r>
              <a:rPr lang="en-US" altLang="en-US" sz="2500" b="1">
                <a:solidFill>
                  <a:srgbClr val="0066CC"/>
                </a:solidFill>
              </a:rPr>
              <a:t>O</a:t>
            </a:r>
            <a:r>
              <a:rPr lang="en-US" altLang="en-US"/>
              <a:t> </a:t>
            </a:r>
            <a:r>
              <a:rPr lang="en-US" altLang="en-US" sz="2500" b="1">
                <a:solidFill>
                  <a:srgbClr val="0066CC"/>
                </a:solidFill>
              </a:rPr>
              <a:t>R</a:t>
            </a:r>
            <a:r>
              <a:rPr lang="en-US" altLang="en-US"/>
              <a:t> </a:t>
            </a:r>
            <a:r>
              <a:rPr lang="en-US" altLang="en-US" sz="2500" b="1">
                <a:solidFill>
                  <a:srgbClr val="0066CC"/>
                </a:solidFill>
              </a:rPr>
              <a:t>Y  M</a:t>
            </a:r>
            <a:r>
              <a:rPr lang="en-US" altLang="en-US"/>
              <a:t> </a:t>
            </a:r>
            <a:r>
              <a:rPr lang="en-US" altLang="en-US" sz="2500" b="1">
                <a:solidFill>
                  <a:srgbClr val="0066CC"/>
                </a:solidFill>
              </a:rPr>
              <a:t>A</a:t>
            </a:r>
            <a:r>
              <a:rPr lang="en-US" altLang="en-US"/>
              <a:t> </a:t>
            </a:r>
            <a:r>
              <a:rPr lang="en-US" altLang="en-US" sz="2500" b="1">
                <a:solidFill>
                  <a:srgbClr val="0066CC"/>
                </a:solidFill>
              </a:rPr>
              <a:t>N</a:t>
            </a:r>
            <a:r>
              <a:rPr lang="en-US" altLang="en-US"/>
              <a:t> </a:t>
            </a:r>
            <a:r>
              <a:rPr lang="en-US" altLang="en-US" sz="2500" b="1">
                <a:solidFill>
                  <a:srgbClr val="0066CC"/>
                </a:solidFill>
              </a:rPr>
              <a:t>K</a:t>
            </a:r>
            <a:r>
              <a:rPr lang="en-US" altLang="en-US"/>
              <a:t> </a:t>
            </a:r>
            <a:r>
              <a:rPr lang="en-US" altLang="en-US" sz="2500" b="1">
                <a:solidFill>
                  <a:srgbClr val="0066CC"/>
                </a:solidFill>
              </a:rPr>
              <a:t>I</a:t>
            </a:r>
            <a:r>
              <a:rPr lang="en-US" altLang="en-US"/>
              <a:t> </a:t>
            </a:r>
            <a:r>
              <a:rPr lang="en-US" altLang="en-US" sz="2500" b="1">
                <a:solidFill>
                  <a:srgbClr val="0066CC"/>
                </a:solidFill>
              </a:rPr>
              <a:t>W</a:t>
            </a:r>
          </a:p>
        </p:txBody>
      </p:sp>
      <p:sp>
        <p:nvSpPr>
          <p:cNvPr id="39952" name="Text Box 16">
            <a:extLst>
              <a:ext uri="{FF2B5EF4-FFF2-40B4-BE49-F238E27FC236}">
                <a16:creationId xmlns:a16="http://schemas.microsoft.com/office/drawing/2014/main" id="{ACAAFAF2-5B5F-11AB-B2D0-0132145A2E9B}"/>
              </a:ext>
            </a:extLst>
          </p:cNvPr>
          <p:cNvSpPr txBox="1">
            <a:spLocks noChangeArrowheads="1"/>
          </p:cNvSpPr>
          <p:nvPr userDrawn="1"/>
        </p:nvSpPr>
        <p:spPr bwMode="auto">
          <a:xfrm>
            <a:off x="1189038" y="5238750"/>
            <a:ext cx="78406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300" b="1">
                <a:solidFill>
                  <a:srgbClr val="008080"/>
                </a:solidFill>
              </a:rPr>
              <a:t>PowerPoint</a:t>
            </a:r>
            <a:r>
              <a:rPr lang="en-US" altLang="en-US" sz="2300" b="1" baseline="30000">
                <a:solidFill>
                  <a:srgbClr val="008080"/>
                </a:solidFill>
              </a:rPr>
              <a:t>®</a:t>
            </a:r>
            <a:r>
              <a:rPr lang="en-US" altLang="en-US" sz="2300" b="1">
                <a:solidFill>
                  <a:srgbClr val="008080"/>
                </a:solidFill>
              </a:rPr>
              <a:t> Slides</a:t>
            </a:r>
          </a:p>
          <a:p>
            <a:pPr algn="ctr"/>
            <a:r>
              <a:rPr lang="en-US" altLang="en-US" sz="2300" b="1">
                <a:solidFill>
                  <a:srgbClr val="008080"/>
                </a:solidFill>
              </a:rPr>
              <a:t>by Ron Cronovich </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6F62-AECC-9F4B-40DB-D40C56D6CF0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06DC6D2-B047-028F-7C9E-28343AF0A2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Footer Placeholder 3">
            <a:extLst>
              <a:ext uri="{FF2B5EF4-FFF2-40B4-BE49-F238E27FC236}">
                <a16:creationId xmlns:a16="http://schemas.microsoft.com/office/drawing/2014/main" id="{2A96483D-3D28-B0E4-1F02-2C38473E3F35}"/>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382004860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44A36-3FA1-36B6-88B8-842F83EBD067}"/>
              </a:ext>
            </a:extLst>
          </p:cNvPr>
          <p:cNvSpPr>
            <a:spLocks noGrp="1"/>
          </p:cNvSpPr>
          <p:nvPr>
            <p:ph type="title" orient="vert"/>
          </p:nvPr>
        </p:nvSpPr>
        <p:spPr>
          <a:xfrm>
            <a:off x="6629400" y="252413"/>
            <a:ext cx="2057400" cy="5873750"/>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C085999-0FC2-FD69-5DC5-C9EA27978CCA}"/>
              </a:ext>
            </a:extLst>
          </p:cNvPr>
          <p:cNvSpPr>
            <a:spLocks noGrp="1"/>
          </p:cNvSpPr>
          <p:nvPr>
            <p:ph type="body" orient="vert" idx="1"/>
          </p:nvPr>
        </p:nvSpPr>
        <p:spPr>
          <a:xfrm>
            <a:off x="457200" y="252413"/>
            <a:ext cx="6019800" cy="58737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Footer Placeholder 3">
            <a:extLst>
              <a:ext uri="{FF2B5EF4-FFF2-40B4-BE49-F238E27FC236}">
                <a16:creationId xmlns:a16="http://schemas.microsoft.com/office/drawing/2014/main" id="{1C510F07-712B-7E1F-C3B3-4A6FF7A74BCF}"/>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344454246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D275-BFF3-EDF8-3EC2-0E8F0B21135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AEACB7-A0AE-8991-15AE-6396B5BA79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Footer Placeholder 3">
            <a:extLst>
              <a:ext uri="{FF2B5EF4-FFF2-40B4-BE49-F238E27FC236}">
                <a16:creationId xmlns:a16="http://schemas.microsoft.com/office/drawing/2014/main" id="{B59DCFE6-55BC-E521-4183-B17FB3811FB7}"/>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2970238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40FC-DD46-CBCF-C7D1-021ABB902CCA}"/>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D8279A5-8A32-5DA6-49EE-25E2CDE3B0F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Footer Placeholder 3">
            <a:extLst>
              <a:ext uri="{FF2B5EF4-FFF2-40B4-BE49-F238E27FC236}">
                <a16:creationId xmlns:a16="http://schemas.microsoft.com/office/drawing/2014/main" id="{BE47A6D4-BD49-E70A-E4F9-F3500E2AC33C}"/>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124585114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0F05-B16F-4FC3-1A56-7870B2D95D4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3AF1563-53E1-9042-9E7C-A62954CB4CE1}"/>
              </a:ext>
            </a:extLst>
          </p:cNvPr>
          <p:cNvSpPr>
            <a:spLocks noGrp="1"/>
          </p:cNvSpPr>
          <p:nvPr>
            <p:ph sz="half" idx="1"/>
          </p:nvPr>
        </p:nvSpPr>
        <p:spPr>
          <a:xfrm>
            <a:off x="457200" y="1001713"/>
            <a:ext cx="4038600" cy="5124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DC62EC4-574C-D0AD-7C4D-9529C43A8475}"/>
              </a:ext>
            </a:extLst>
          </p:cNvPr>
          <p:cNvSpPr>
            <a:spLocks noGrp="1"/>
          </p:cNvSpPr>
          <p:nvPr>
            <p:ph sz="half" idx="2"/>
          </p:nvPr>
        </p:nvSpPr>
        <p:spPr>
          <a:xfrm>
            <a:off x="4648200" y="1001713"/>
            <a:ext cx="4038600" cy="5124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1E0DC0A7-6A8A-E62B-1862-0543132BCA79}"/>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388409340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8A84-9039-A9ED-086A-F2DFDA711F3A}"/>
              </a:ext>
            </a:extLst>
          </p:cNvPr>
          <p:cNvSpPr>
            <a:spLocks noGrp="1"/>
          </p:cNvSpPr>
          <p:nvPr>
            <p:ph type="title"/>
          </p:nvPr>
        </p:nvSpPr>
        <p:spPr>
          <a:xfrm>
            <a:off x="630238" y="365125"/>
            <a:ext cx="78867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E55E8FF-3F66-42D5-28F5-BC00AE2A894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3B89FE-858C-BFE5-770B-D424356B693B}"/>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2EF8B7D-76B9-4036-35ED-5FE4DD017DF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7C299A-99D5-45E5-36A9-09EBA5428F85}"/>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Footer Placeholder 6">
            <a:extLst>
              <a:ext uri="{FF2B5EF4-FFF2-40B4-BE49-F238E27FC236}">
                <a16:creationId xmlns:a16="http://schemas.microsoft.com/office/drawing/2014/main" id="{68ED62E3-4178-9D9F-6968-72A3DE787312}"/>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26986841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FAF8-9625-9882-5922-BE7F7A9C045B}"/>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B1F6FE71-0F3C-8BE8-4115-959A839DC28A}"/>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251355405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4A6C3A-258E-A035-E980-6940C781627B}"/>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353672954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29A1-184C-A59A-4082-47EC91720B13}"/>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0E697F1-D7D8-95A2-3FE8-F0759657EAE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37B2CEE-4BD4-C465-B291-DA010A8593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Footer Placeholder 4">
            <a:extLst>
              <a:ext uri="{FF2B5EF4-FFF2-40B4-BE49-F238E27FC236}">
                <a16:creationId xmlns:a16="http://schemas.microsoft.com/office/drawing/2014/main" id="{3E5FC53E-15B6-6546-FD0A-AE9CB8E0C44D}"/>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191949942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A1D0-97DB-4840-CF09-9B5C491B3DEF}"/>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F14B354-AA0E-D181-5AE2-59ABE108795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7F3F0C-DF6C-4C8F-CBA0-D0F3D857BF2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Footer Placeholder 4">
            <a:extLst>
              <a:ext uri="{FF2B5EF4-FFF2-40B4-BE49-F238E27FC236}">
                <a16:creationId xmlns:a16="http://schemas.microsoft.com/office/drawing/2014/main" id="{CB36FF87-63D0-1330-5FEB-CBBDB043C393}"/>
              </a:ext>
            </a:extLst>
          </p:cNvPr>
          <p:cNvSpPr>
            <a:spLocks noGrp="1"/>
          </p:cNvSpPr>
          <p:nvPr>
            <p:ph type="ftr" sz="quarter" idx="10"/>
          </p:nvPr>
        </p:nvSpPr>
        <p:spPr/>
        <p:txBody>
          <a:bodyPr/>
          <a:lstStyle>
            <a:lvl1pPr>
              <a:defRPr/>
            </a:lvl1pPr>
          </a:lstStyle>
          <a:p>
            <a:r>
              <a:rPr lang="en-US" altLang="en-US"/>
              <a:t>CHAPTER 25</a:t>
            </a:r>
            <a:r>
              <a:rPr lang="en-US" altLang="en-US" b="0"/>
              <a:t>    PRODUCTION AND GROWTH</a:t>
            </a:r>
          </a:p>
        </p:txBody>
      </p:sp>
    </p:spTree>
    <p:extLst>
      <p:ext uri="{BB962C8B-B14F-4D97-AF65-F5344CB8AC3E}">
        <p14:creationId xmlns:p14="http://schemas.microsoft.com/office/powerpoint/2010/main" val="10723942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30BEB51-4C48-45E2-3351-277BB4AF64CF}"/>
              </a:ext>
            </a:extLst>
          </p:cNvPr>
          <p:cNvSpPr>
            <a:spLocks noGrp="1" noChangeArrowheads="1"/>
          </p:cNvSpPr>
          <p:nvPr>
            <p:ph type="title"/>
          </p:nvPr>
        </p:nvSpPr>
        <p:spPr bwMode="auto">
          <a:xfrm>
            <a:off x="457200" y="252413"/>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F83D71EA-A357-5435-FAB3-F1A9B99C53ED}"/>
              </a:ext>
            </a:extLst>
          </p:cNvPr>
          <p:cNvSpPr>
            <a:spLocks noGrp="1" noChangeArrowheads="1"/>
          </p:cNvSpPr>
          <p:nvPr>
            <p:ph type="body" idx="1"/>
          </p:nvPr>
        </p:nvSpPr>
        <p:spPr bwMode="auto">
          <a:xfrm>
            <a:off x="457200" y="1001713"/>
            <a:ext cx="82296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a:extLst>
              <a:ext uri="{FF2B5EF4-FFF2-40B4-BE49-F238E27FC236}">
                <a16:creationId xmlns:a16="http://schemas.microsoft.com/office/drawing/2014/main" id="{B887FDE3-3258-ABCC-A83B-6DA6C3CD1188}"/>
              </a:ext>
            </a:extLst>
          </p:cNvPr>
          <p:cNvSpPr>
            <a:spLocks noGrp="1" noChangeArrowheads="1"/>
          </p:cNvSpPr>
          <p:nvPr>
            <p:ph type="ftr" sz="quarter" idx="3"/>
          </p:nvPr>
        </p:nvSpPr>
        <p:spPr bwMode="auto">
          <a:xfrm>
            <a:off x="434975" y="6361113"/>
            <a:ext cx="785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700" b="1">
                <a:solidFill>
                  <a:srgbClr val="777777"/>
                </a:solidFill>
              </a:defRPr>
            </a:lvl1pPr>
          </a:lstStyle>
          <a:p>
            <a:r>
              <a:rPr lang="en-US" altLang="en-US"/>
              <a:t>CHAPTER 25</a:t>
            </a:r>
            <a:r>
              <a:rPr lang="en-US" altLang="en-US" b="0"/>
              <a:t>    PRODUCTION AND GROWTH</a:t>
            </a:r>
          </a:p>
        </p:txBody>
      </p:sp>
      <p:sp>
        <p:nvSpPr>
          <p:cNvPr id="3078" name="Rectangle 6">
            <a:extLst>
              <a:ext uri="{FF2B5EF4-FFF2-40B4-BE49-F238E27FC236}">
                <a16:creationId xmlns:a16="http://schemas.microsoft.com/office/drawing/2014/main" id="{8F82BA57-8690-5910-24D4-E924B9F23601}"/>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fld id="{CA5ABA26-9686-4CC7-A633-296EEEA615AB}" type="slidenum">
              <a:rPr lang="en-US" altLang="en-US" sz="1700">
                <a:solidFill>
                  <a:srgbClr val="777777"/>
                </a:solidFill>
              </a:rPr>
              <a:pPr/>
              <a:t>‹#›</a:t>
            </a:fld>
            <a:endParaRPr lang="en-US" altLang="en-US" sz="1700">
              <a:solidFill>
                <a:srgbClr val="777777"/>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left)">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wipe(left)">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wipe(left)">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wipe(left)">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5">
        <p:tmplLst>
          <p:tmpl lvl="1">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Lst>
      </p:bldP>
    </p:bldLst>
  </p:timing>
  <p:hf sldNum="0" hdr="0" dt="0"/>
  <p:txStyles>
    <p:titleStyle>
      <a:lvl1pPr algn="ctr" rtl="0" fontAlgn="base">
        <a:spcBef>
          <a:spcPct val="0"/>
        </a:spcBef>
        <a:spcAft>
          <a:spcPct val="0"/>
        </a:spcAft>
        <a:defRPr sz="3400" b="1" kern="1200">
          <a:solidFill>
            <a:srgbClr val="333399"/>
          </a:solidFill>
          <a:latin typeface="+mj-lt"/>
          <a:ea typeface="+mj-ea"/>
          <a:cs typeface="+mj-cs"/>
        </a:defRPr>
      </a:lvl1pPr>
      <a:lvl2pPr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2pPr>
      <a:lvl3pPr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3pPr>
      <a:lvl4pPr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4pPr>
      <a:lvl5pPr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5pPr>
      <a:lvl6pPr marL="4572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6pPr>
      <a:lvl7pPr marL="9144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7pPr>
      <a:lvl8pPr marL="13716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8pPr>
      <a:lvl9pPr marL="18288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9pPr>
    </p:titleStyle>
    <p:bodyStyle>
      <a:lvl1pPr marL="342900" indent="-342900" algn="l" rtl="0" fontAlgn="base">
        <a:lnSpc>
          <a:spcPct val="105000"/>
        </a:lnSpc>
        <a:spcBef>
          <a:spcPct val="45000"/>
        </a:spcBef>
        <a:spcAft>
          <a:spcPct val="0"/>
        </a:spcAft>
        <a:buClr>
          <a:srgbClr val="00B85C"/>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fontAlgn="base">
        <a:spcBef>
          <a:spcPct val="20000"/>
        </a:spcBef>
        <a:spcAft>
          <a:spcPct val="0"/>
        </a:spcAft>
        <a:buClr>
          <a:srgbClr val="0066CC"/>
        </a:buClr>
        <a:buSzPct val="130000"/>
        <a:buChar char="•"/>
        <a:defRPr sz="2700" kern="1200">
          <a:solidFill>
            <a:schemeClr val="tx1"/>
          </a:solidFill>
          <a:latin typeface="+mn-lt"/>
          <a:ea typeface="+mn-ea"/>
          <a:cs typeface="+mn-cs"/>
        </a:defRPr>
      </a:lvl2pPr>
      <a:lvl3pPr marL="1143000" indent="-228600" algn="l" rtl="0" fontAlgn="base">
        <a:spcBef>
          <a:spcPct val="20000"/>
        </a:spcBef>
        <a:spcAft>
          <a:spcPct val="0"/>
        </a:spcAft>
        <a:buClr>
          <a:srgbClr val="008080"/>
        </a:buClr>
        <a:buSzPct val="110000"/>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Text Box 3">
            <a:extLst>
              <a:ext uri="{FF2B5EF4-FFF2-40B4-BE49-F238E27FC236}">
                <a16:creationId xmlns:a16="http://schemas.microsoft.com/office/drawing/2014/main" id="{C664F053-60F2-18CC-302D-C1C455AAE145}"/>
              </a:ext>
            </a:extLst>
          </p:cNvPr>
          <p:cNvSpPr txBox="1">
            <a:spLocks noChangeArrowheads="1"/>
          </p:cNvSpPr>
          <p:nvPr/>
        </p:nvSpPr>
        <p:spPr bwMode="auto">
          <a:xfrm>
            <a:off x="581025" y="457200"/>
            <a:ext cx="106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a:spcBef>
                <a:spcPct val="50000"/>
              </a:spcBef>
            </a:pPr>
            <a:r>
              <a:rPr lang="en-US" altLang="en-US" sz="6400" b="1">
                <a:latin typeface="Times New Roman" panose="02020603050405020304" pitchFamily="18" charset="0"/>
              </a:rPr>
              <a:t>25</a:t>
            </a:r>
          </a:p>
        </p:txBody>
      </p:sp>
      <p:grpSp>
        <p:nvGrpSpPr>
          <p:cNvPr id="250884" name="Group 4">
            <a:extLst>
              <a:ext uri="{FF2B5EF4-FFF2-40B4-BE49-F238E27FC236}">
                <a16:creationId xmlns:a16="http://schemas.microsoft.com/office/drawing/2014/main" id="{B672A3F7-DB2C-049C-821E-80BCE2332DB0}"/>
              </a:ext>
            </a:extLst>
          </p:cNvPr>
          <p:cNvGrpSpPr>
            <a:grpSpLocks/>
          </p:cNvGrpSpPr>
          <p:nvPr/>
        </p:nvGrpSpPr>
        <p:grpSpPr bwMode="auto">
          <a:xfrm>
            <a:off x="1187450" y="2222500"/>
            <a:ext cx="7842250" cy="1593850"/>
            <a:chOff x="748" y="1400"/>
            <a:chExt cx="4940" cy="1004"/>
          </a:xfrm>
        </p:grpSpPr>
        <p:pic>
          <p:nvPicPr>
            <p:cNvPr id="250885" name="Picture 5">
              <a:extLst>
                <a:ext uri="{FF2B5EF4-FFF2-40B4-BE49-F238E27FC236}">
                  <a16:creationId xmlns:a16="http://schemas.microsoft.com/office/drawing/2014/main" id="{E987FE46-0780-9B2D-EC30-E2E643658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 y="1599"/>
              <a:ext cx="2479" cy="581"/>
            </a:xfrm>
            <a:prstGeom prst="rect">
              <a:avLst/>
            </a:prstGeom>
            <a:noFill/>
            <a:extLst>
              <a:ext uri="{909E8E84-426E-40DD-AFC4-6F175D3DCCD1}">
                <a14:hiddenFill xmlns:a14="http://schemas.microsoft.com/office/drawing/2010/main">
                  <a:solidFill>
                    <a:srgbClr val="FFFFFF"/>
                  </a:solidFill>
                </a14:hiddenFill>
              </a:ext>
            </a:extLst>
          </p:spPr>
        </p:pic>
        <p:grpSp>
          <p:nvGrpSpPr>
            <p:cNvPr id="250886" name="Group 6">
              <a:extLst>
                <a:ext uri="{FF2B5EF4-FFF2-40B4-BE49-F238E27FC236}">
                  <a16:creationId xmlns:a16="http://schemas.microsoft.com/office/drawing/2014/main" id="{B84581BC-A230-5F77-98DF-AFB2CC95B7FE}"/>
                </a:ext>
              </a:extLst>
            </p:cNvPr>
            <p:cNvGrpSpPr>
              <a:grpSpLocks/>
            </p:cNvGrpSpPr>
            <p:nvPr/>
          </p:nvGrpSpPr>
          <p:grpSpPr bwMode="auto">
            <a:xfrm>
              <a:off x="748" y="1400"/>
              <a:ext cx="4940" cy="1004"/>
              <a:chOff x="748" y="1400"/>
              <a:chExt cx="4940" cy="1004"/>
            </a:xfrm>
          </p:grpSpPr>
          <p:sp>
            <p:nvSpPr>
              <p:cNvPr id="250887" name="Text Box 7">
                <a:extLst>
                  <a:ext uri="{FF2B5EF4-FFF2-40B4-BE49-F238E27FC236}">
                    <a16:creationId xmlns:a16="http://schemas.microsoft.com/office/drawing/2014/main" id="{91DD2B46-96DD-7FD4-3EA9-7698FB05B6A4}"/>
                  </a:ext>
                </a:extLst>
              </p:cNvPr>
              <p:cNvSpPr txBox="1">
                <a:spLocks noChangeArrowheads="1"/>
              </p:cNvSpPr>
              <p:nvPr/>
            </p:nvSpPr>
            <p:spPr bwMode="auto">
              <a:xfrm>
                <a:off x="748" y="1400"/>
                <a:ext cx="494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100" b="1">
                    <a:solidFill>
                      <a:srgbClr val="FF5357"/>
                    </a:solidFill>
                  </a:rPr>
                  <a:t>P R I N C I P L E S   O F</a:t>
                </a:r>
              </a:p>
            </p:txBody>
          </p:sp>
          <p:sp>
            <p:nvSpPr>
              <p:cNvPr id="250888" name="Text Box 8">
                <a:extLst>
                  <a:ext uri="{FF2B5EF4-FFF2-40B4-BE49-F238E27FC236}">
                    <a16:creationId xmlns:a16="http://schemas.microsoft.com/office/drawing/2014/main" id="{4E379A33-0610-9752-39FF-73BDBFF658FD}"/>
                  </a:ext>
                </a:extLst>
              </p:cNvPr>
              <p:cNvSpPr txBox="1">
                <a:spLocks noChangeArrowheads="1"/>
              </p:cNvSpPr>
              <p:nvPr/>
            </p:nvSpPr>
            <p:spPr bwMode="auto">
              <a:xfrm>
                <a:off x="749" y="2154"/>
                <a:ext cx="49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solidFill>
                      <a:srgbClr val="FF5357"/>
                    </a:solidFill>
                  </a:rPr>
                  <a:t>F</a:t>
                </a:r>
                <a:r>
                  <a:rPr lang="en-US" altLang="en-US" b="1">
                    <a:solidFill>
                      <a:srgbClr val="FF5357"/>
                    </a:solidFill>
                  </a:rPr>
                  <a:t> </a:t>
                </a:r>
                <a:r>
                  <a:rPr lang="en-US" altLang="en-US" sz="2000" b="1">
                    <a:solidFill>
                      <a:srgbClr val="FF5357"/>
                    </a:solidFill>
                  </a:rPr>
                  <a:t>O</a:t>
                </a:r>
                <a:r>
                  <a:rPr lang="en-US" altLang="en-US" b="1">
                    <a:solidFill>
                      <a:srgbClr val="FF5357"/>
                    </a:solidFill>
                  </a:rPr>
                  <a:t> </a:t>
                </a:r>
                <a:r>
                  <a:rPr lang="en-US" altLang="en-US" sz="2000" b="1">
                    <a:solidFill>
                      <a:srgbClr val="FF5357"/>
                    </a:solidFill>
                  </a:rPr>
                  <a:t>U</a:t>
                </a:r>
                <a:r>
                  <a:rPr lang="en-US" altLang="en-US" b="1">
                    <a:solidFill>
                      <a:srgbClr val="FF5357"/>
                    </a:solidFill>
                  </a:rPr>
                  <a:t> </a:t>
                </a:r>
                <a:r>
                  <a:rPr lang="en-US" altLang="en-US" sz="2000" b="1">
                    <a:solidFill>
                      <a:srgbClr val="FF5357"/>
                    </a:solidFill>
                  </a:rPr>
                  <a:t>R</a:t>
                </a:r>
                <a:r>
                  <a:rPr lang="en-US" altLang="en-US" b="1">
                    <a:solidFill>
                      <a:srgbClr val="FF5357"/>
                    </a:solidFill>
                  </a:rPr>
                  <a:t> </a:t>
                </a:r>
                <a:r>
                  <a:rPr lang="en-US" altLang="en-US" sz="2000" b="1">
                    <a:solidFill>
                      <a:srgbClr val="FF5357"/>
                    </a:solidFill>
                  </a:rPr>
                  <a:t>T</a:t>
                </a:r>
                <a:r>
                  <a:rPr lang="en-US" altLang="en-US" b="1">
                    <a:solidFill>
                      <a:srgbClr val="FF5357"/>
                    </a:solidFill>
                  </a:rPr>
                  <a:t> </a:t>
                </a:r>
                <a:r>
                  <a:rPr lang="en-US" altLang="en-US" sz="2000" b="1">
                    <a:solidFill>
                      <a:srgbClr val="FF5357"/>
                    </a:solidFill>
                  </a:rPr>
                  <a:t>H   E</a:t>
                </a:r>
                <a:r>
                  <a:rPr lang="en-US" altLang="en-US" b="1">
                    <a:solidFill>
                      <a:srgbClr val="FF5357"/>
                    </a:solidFill>
                  </a:rPr>
                  <a:t> </a:t>
                </a:r>
                <a:r>
                  <a:rPr lang="en-US" altLang="en-US" sz="2000" b="1">
                    <a:solidFill>
                      <a:srgbClr val="FF5357"/>
                    </a:solidFill>
                  </a:rPr>
                  <a:t>D</a:t>
                </a:r>
                <a:r>
                  <a:rPr lang="en-US" altLang="en-US" b="1">
                    <a:solidFill>
                      <a:srgbClr val="FF5357"/>
                    </a:solidFill>
                  </a:rPr>
                  <a:t> </a:t>
                </a:r>
                <a:r>
                  <a:rPr lang="en-US" altLang="en-US" sz="2000" b="1">
                    <a:solidFill>
                      <a:srgbClr val="FF5357"/>
                    </a:solidFill>
                  </a:rPr>
                  <a:t>I</a:t>
                </a:r>
                <a:r>
                  <a:rPr lang="en-US" altLang="en-US" b="1">
                    <a:solidFill>
                      <a:srgbClr val="FF5357"/>
                    </a:solidFill>
                  </a:rPr>
                  <a:t> </a:t>
                </a:r>
                <a:r>
                  <a:rPr lang="en-US" altLang="en-US" sz="2000" b="1">
                    <a:solidFill>
                      <a:srgbClr val="FF5357"/>
                    </a:solidFill>
                  </a:rPr>
                  <a:t>T</a:t>
                </a:r>
                <a:r>
                  <a:rPr lang="en-US" altLang="en-US" b="1">
                    <a:solidFill>
                      <a:srgbClr val="FF5357"/>
                    </a:solidFill>
                  </a:rPr>
                  <a:t> </a:t>
                </a:r>
                <a:r>
                  <a:rPr lang="en-US" altLang="en-US" sz="2000" b="1">
                    <a:solidFill>
                      <a:srgbClr val="FF5357"/>
                    </a:solidFill>
                  </a:rPr>
                  <a:t>I</a:t>
                </a:r>
                <a:r>
                  <a:rPr lang="en-US" altLang="en-US" b="1">
                    <a:solidFill>
                      <a:srgbClr val="FF5357"/>
                    </a:solidFill>
                  </a:rPr>
                  <a:t> </a:t>
                </a:r>
                <a:r>
                  <a:rPr lang="en-US" altLang="en-US" sz="2000" b="1">
                    <a:solidFill>
                      <a:srgbClr val="FF5357"/>
                    </a:solidFill>
                  </a:rPr>
                  <a:t>O</a:t>
                </a:r>
                <a:r>
                  <a:rPr lang="en-US" altLang="en-US" b="1">
                    <a:solidFill>
                      <a:srgbClr val="FF5357"/>
                    </a:solidFill>
                  </a:rPr>
                  <a:t> </a:t>
                </a:r>
                <a:r>
                  <a:rPr lang="en-US" altLang="en-US" sz="2000" b="1">
                    <a:solidFill>
                      <a:srgbClr val="FF5357"/>
                    </a:solidFill>
                  </a:rPr>
                  <a:t>N</a:t>
                </a:r>
              </a:p>
            </p:txBody>
          </p:sp>
          <p:grpSp>
            <p:nvGrpSpPr>
              <p:cNvPr id="250889" name="Group 9">
                <a:extLst>
                  <a:ext uri="{FF2B5EF4-FFF2-40B4-BE49-F238E27FC236}">
                    <a16:creationId xmlns:a16="http://schemas.microsoft.com/office/drawing/2014/main" id="{A76A11ED-F83A-5470-876F-1D5FF8ECE4B4}"/>
                  </a:ext>
                </a:extLst>
              </p:cNvPr>
              <p:cNvGrpSpPr>
                <a:grpSpLocks/>
              </p:cNvGrpSpPr>
              <p:nvPr/>
            </p:nvGrpSpPr>
            <p:grpSpPr bwMode="auto">
              <a:xfrm>
                <a:off x="2289" y="1657"/>
                <a:ext cx="1867" cy="476"/>
                <a:chOff x="2382" y="1059"/>
                <a:chExt cx="1659" cy="300"/>
              </a:xfrm>
            </p:grpSpPr>
            <p:sp>
              <p:nvSpPr>
                <p:cNvPr id="250890" name="Line 10">
                  <a:extLst>
                    <a:ext uri="{FF2B5EF4-FFF2-40B4-BE49-F238E27FC236}">
                      <a16:creationId xmlns:a16="http://schemas.microsoft.com/office/drawing/2014/main" id="{5B39BB41-007C-AE69-3211-C959341AC954}"/>
                    </a:ext>
                  </a:extLst>
                </p:cNvPr>
                <p:cNvSpPr>
                  <a:spLocks noChangeShapeType="1"/>
                </p:cNvSpPr>
                <p:nvPr/>
              </p:nvSpPr>
              <p:spPr bwMode="auto">
                <a:xfrm>
                  <a:off x="2382" y="1359"/>
                  <a:ext cx="16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0891" name="Line 11">
                  <a:extLst>
                    <a:ext uri="{FF2B5EF4-FFF2-40B4-BE49-F238E27FC236}">
                      <a16:creationId xmlns:a16="http://schemas.microsoft.com/office/drawing/2014/main" id="{A2594485-C21E-0B30-FFEC-FA5149C0558C}"/>
                    </a:ext>
                  </a:extLst>
                </p:cNvPr>
                <p:cNvSpPr>
                  <a:spLocks noChangeShapeType="1"/>
                </p:cNvSpPr>
                <p:nvPr/>
              </p:nvSpPr>
              <p:spPr bwMode="auto">
                <a:xfrm>
                  <a:off x="2382" y="1059"/>
                  <a:ext cx="165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sp>
        <p:nvSpPr>
          <p:cNvPr id="250892" name="Text Box 12">
            <a:extLst>
              <a:ext uri="{FF2B5EF4-FFF2-40B4-BE49-F238E27FC236}">
                <a16:creationId xmlns:a16="http://schemas.microsoft.com/office/drawing/2014/main" id="{1A72A1AD-A421-1541-9EDF-DF2F52655878}"/>
              </a:ext>
            </a:extLst>
          </p:cNvPr>
          <p:cNvSpPr txBox="1">
            <a:spLocks noChangeArrowheads="1"/>
          </p:cNvSpPr>
          <p:nvPr/>
        </p:nvSpPr>
        <p:spPr bwMode="auto">
          <a:xfrm>
            <a:off x="2027238" y="366713"/>
            <a:ext cx="6380162" cy="1325562"/>
          </a:xfrm>
          <a:prstGeom prst="rect">
            <a:avLst/>
          </a:prstGeom>
          <a:noFill/>
          <a:ln>
            <a:noFill/>
          </a:ln>
          <a:effectLst/>
          <a:extLst>
            <a:ext uri="{909E8E84-426E-40DD-AFC4-6F175D3DCCD1}">
              <a14:hiddenFill xmlns:a14="http://schemas.microsoft.com/office/drawing/2010/main">
                <a:solidFill>
                  <a:srgbClr val="FFFFFF">
                    <a:alpha val="600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alpha val="50000"/>
                    </a:schemeClr>
                  </a:outerShdw>
                </a:effectLst>
              </a14:hiddenEffects>
            </a:ext>
          </a:extLst>
        </p:spPr>
        <p:txBody>
          <a:bodyPr lIns="182880" tIns="91440" rIns="182880" bIns="91440" anchor="ctr"/>
          <a:lstStyle/>
          <a:p>
            <a:pPr>
              <a:lnSpc>
                <a:spcPct val="110000"/>
              </a:lnSpc>
            </a:pPr>
            <a:r>
              <a:rPr lang="en-US" altLang="en-US" sz="3200" b="1">
                <a:effectLst>
                  <a:outerShdw blurRad="38100" dist="38100" dir="2700000" algn="tl">
                    <a:srgbClr val="C0C0C0"/>
                  </a:outerShdw>
                </a:effectLst>
                <a:latin typeface="Times New Roman" panose="02020603050405020304" pitchFamily="18" charset="0"/>
              </a:rPr>
              <a:t>Production and Growth</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3B2A166-2BCB-2E4B-F0F2-A249E14857BC}"/>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70658" name="Rectangle 2">
            <a:extLst>
              <a:ext uri="{FF2B5EF4-FFF2-40B4-BE49-F238E27FC236}">
                <a16:creationId xmlns:a16="http://schemas.microsoft.com/office/drawing/2014/main" id="{6D3B918A-F6CE-F54D-AC7D-016B35DA186E}"/>
              </a:ext>
            </a:extLst>
          </p:cNvPr>
          <p:cNvSpPr>
            <a:spLocks noGrp="1" noChangeArrowheads="1"/>
          </p:cNvSpPr>
          <p:nvPr>
            <p:ph type="title"/>
          </p:nvPr>
        </p:nvSpPr>
        <p:spPr/>
        <p:txBody>
          <a:bodyPr/>
          <a:lstStyle/>
          <a:p>
            <a:r>
              <a:rPr lang="en-US" altLang="en-US"/>
              <a:t>Productivity</a:t>
            </a:r>
          </a:p>
        </p:txBody>
      </p:sp>
      <p:sp>
        <p:nvSpPr>
          <p:cNvPr id="70659" name="Rectangle 3">
            <a:extLst>
              <a:ext uri="{FF2B5EF4-FFF2-40B4-BE49-F238E27FC236}">
                <a16:creationId xmlns:a16="http://schemas.microsoft.com/office/drawing/2014/main" id="{C18C5317-D18B-9887-13FD-6D051133BFFC}"/>
              </a:ext>
            </a:extLst>
          </p:cNvPr>
          <p:cNvSpPr>
            <a:spLocks noGrp="1" noChangeArrowheads="1"/>
          </p:cNvSpPr>
          <p:nvPr>
            <p:ph type="body" idx="1"/>
          </p:nvPr>
        </p:nvSpPr>
        <p:spPr>
          <a:xfrm>
            <a:off x="479425" y="1001713"/>
            <a:ext cx="7927975" cy="1524000"/>
          </a:xfrm>
        </p:spPr>
        <p:txBody>
          <a:bodyPr/>
          <a:lstStyle/>
          <a:p>
            <a:r>
              <a:rPr lang="en-US" altLang="en-US"/>
              <a:t>Recall one of the Ten Principles from </a:t>
            </a:r>
            <a:br>
              <a:rPr lang="en-US" altLang="en-US"/>
            </a:br>
            <a:r>
              <a:rPr lang="en-US" altLang="en-US"/>
              <a:t>Chapter 1:  </a:t>
            </a:r>
            <a:r>
              <a:rPr lang="en-US" altLang="en-US" i="1"/>
              <a:t>A country’s standard of living depends on its ability to produce g &amp; s.</a:t>
            </a:r>
            <a:r>
              <a:rPr lang="en-US" altLang="en-US"/>
              <a:t>  </a:t>
            </a:r>
          </a:p>
        </p:txBody>
      </p:sp>
      <p:sp>
        <p:nvSpPr>
          <p:cNvPr id="70660" name="Rectangle 4">
            <a:extLst>
              <a:ext uri="{FF2B5EF4-FFF2-40B4-BE49-F238E27FC236}">
                <a16:creationId xmlns:a16="http://schemas.microsoft.com/office/drawing/2014/main" id="{F36ACA48-C35C-6ACB-96B0-B04FB5ABE68D}"/>
              </a:ext>
            </a:extLst>
          </p:cNvPr>
          <p:cNvSpPr>
            <a:spLocks noChangeArrowheads="1"/>
          </p:cNvSpPr>
          <p:nvPr/>
        </p:nvSpPr>
        <p:spPr bwMode="auto">
          <a:xfrm>
            <a:off x="476250" y="2536825"/>
            <a:ext cx="7859713"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a:t>This ability depends on </a:t>
            </a:r>
            <a:r>
              <a:rPr lang="en-US" altLang="en-US" b="1">
                <a:solidFill>
                  <a:srgbClr val="CC0000"/>
                </a:solidFill>
              </a:rPr>
              <a:t>productivity</a:t>
            </a:r>
            <a:r>
              <a:rPr lang="en-US" altLang="en-US"/>
              <a:t>:  </a:t>
            </a:r>
            <a:br>
              <a:rPr lang="en-US" altLang="en-US"/>
            </a:br>
            <a:r>
              <a:rPr lang="en-US" altLang="en-US"/>
              <a:t>the average quantity of g&amp;s produced </a:t>
            </a:r>
            <a:br>
              <a:rPr lang="en-US" altLang="en-US"/>
            </a:br>
            <a:r>
              <a:rPr lang="en-US" altLang="en-US"/>
              <a:t>per unit of labor input.</a:t>
            </a:r>
          </a:p>
          <a:p>
            <a:r>
              <a:rPr lang="en-US" altLang="en-US" b="1"/>
              <a:t>Y</a:t>
            </a:r>
            <a:r>
              <a:rPr lang="en-US" altLang="en-US"/>
              <a:t> = real GDP = quantity of output produced</a:t>
            </a:r>
            <a:br>
              <a:rPr lang="en-US" altLang="en-US"/>
            </a:br>
            <a:r>
              <a:rPr lang="en-US" altLang="en-US" b="1"/>
              <a:t>L</a:t>
            </a:r>
            <a:r>
              <a:rPr lang="en-US" altLang="en-US"/>
              <a:t> = quantity of labor </a:t>
            </a:r>
            <a:br>
              <a:rPr lang="en-US" altLang="en-US"/>
            </a:br>
            <a:r>
              <a:rPr lang="en-US" altLang="en-US"/>
              <a:t>so we can write productivity as </a:t>
            </a:r>
            <a:br>
              <a:rPr lang="en-US" altLang="en-US"/>
            </a:br>
            <a:r>
              <a:rPr lang="en-US" altLang="en-US" b="1"/>
              <a:t>Y</a:t>
            </a:r>
            <a:r>
              <a:rPr lang="en-US" altLang="en-US"/>
              <a:t>/</a:t>
            </a:r>
            <a:r>
              <a:rPr lang="en-US" altLang="en-US" b="1"/>
              <a:t>L</a:t>
            </a:r>
            <a:r>
              <a:rPr lang="en-US" altLang="en-US"/>
              <a:t> (output per worker) </a:t>
            </a:r>
          </a:p>
        </p:txBody>
      </p:sp>
      <p:grpSp>
        <p:nvGrpSpPr>
          <p:cNvPr id="70662" name="Group 6">
            <a:extLst>
              <a:ext uri="{FF2B5EF4-FFF2-40B4-BE49-F238E27FC236}">
                <a16:creationId xmlns:a16="http://schemas.microsoft.com/office/drawing/2014/main" id="{89C539A5-ACD2-1CE3-A516-93D2589E9E56}"/>
              </a:ext>
            </a:extLst>
          </p:cNvPr>
          <p:cNvGrpSpPr>
            <a:grpSpLocks noChangeAspect="1"/>
          </p:cNvGrpSpPr>
          <p:nvPr/>
        </p:nvGrpSpPr>
        <p:grpSpPr bwMode="auto">
          <a:xfrm>
            <a:off x="7996238" y="1462088"/>
            <a:ext cx="550862" cy="550862"/>
            <a:chOff x="1659" y="2254"/>
            <a:chExt cx="1427" cy="1427"/>
          </a:xfrm>
        </p:grpSpPr>
        <p:sp>
          <p:nvSpPr>
            <p:cNvPr id="70663" name="AutoShape 7">
              <a:extLst>
                <a:ext uri="{FF2B5EF4-FFF2-40B4-BE49-F238E27FC236}">
                  <a16:creationId xmlns:a16="http://schemas.microsoft.com/office/drawing/2014/main" id="{A39BC43F-7AC0-158B-7C2A-D9DF492FB71C}"/>
                </a:ext>
              </a:extLst>
            </p:cNvPr>
            <p:cNvSpPr>
              <a:spLocks noChangeAspect="1" noChangeArrowheads="1"/>
            </p:cNvSpPr>
            <p:nvPr/>
          </p:nvSpPr>
          <p:spPr bwMode="auto">
            <a:xfrm>
              <a:off x="2791" y="2827"/>
              <a:ext cx="291" cy="318"/>
            </a:xfrm>
            <a:prstGeom prst="rtTriangle">
              <a:avLst/>
            </a:prstGeom>
            <a:solidFill>
              <a:srgbClr val="7D01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4" name="Rectangle 8">
              <a:extLst>
                <a:ext uri="{FF2B5EF4-FFF2-40B4-BE49-F238E27FC236}">
                  <a16:creationId xmlns:a16="http://schemas.microsoft.com/office/drawing/2014/main" id="{B1538F85-8147-3989-6FEC-DCEEBBC58C91}"/>
                </a:ext>
              </a:extLst>
            </p:cNvPr>
            <p:cNvSpPr>
              <a:spLocks noChangeAspect="1" noChangeArrowheads="1"/>
            </p:cNvSpPr>
            <p:nvPr/>
          </p:nvSpPr>
          <p:spPr bwMode="auto">
            <a:xfrm rot="5400000">
              <a:off x="2228" y="2575"/>
              <a:ext cx="893" cy="252"/>
            </a:xfrm>
            <a:prstGeom prst="rect">
              <a:avLst/>
            </a:prstGeom>
            <a:solidFill>
              <a:srgbClr val="FEED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5" name="AutoShape 9">
              <a:extLst>
                <a:ext uri="{FF2B5EF4-FFF2-40B4-BE49-F238E27FC236}">
                  <a16:creationId xmlns:a16="http://schemas.microsoft.com/office/drawing/2014/main" id="{72CA9CDF-02F7-FAA9-10B9-70CD62354845}"/>
                </a:ext>
              </a:extLst>
            </p:cNvPr>
            <p:cNvSpPr>
              <a:spLocks noChangeAspect="1" noChangeArrowheads="1"/>
            </p:cNvSpPr>
            <p:nvPr/>
          </p:nvSpPr>
          <p:spPr bwMode="auto">
            <a:xfrm rot="5400000">
              <a:off x="2206" y="3358"/>
              <a:ext cx="297" cy="330"/>
            </a:xfrm>
            <a:prstGeom prst="rtTriangle">
              <a:avLst/>
            </a:prstGeom>
            <a:solidFill>
              <a:srgbClr val="2674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6" name="AutoShape 10">
              <a:extLst>
                <a:ext uri="{FF2B5EF4-FFF2-40B4-BE49-F238E27FC236}">
                  <a16:creationId xmlns:a16="http://schemas.microsoft.com/office/drawing/2014/main" id="{467EF69C-53A8-5623-DB8E-32E76FF006A3}"/>
                </a:ext>
              </a:extLst>
            </p:cNvPr>
            <p:cNvSpPr>
              <a:spLocks noChangeAspect="1" noChangeArrowheads="1"/>
            </p:cNvSpPr>
            <p:nvPr/>
          </p:nvSpPr>
          <p:spPr bwMode="auto">
            <a:xfrm rot="10800000">
              <a:off x="1663" y="2791"/>
              <a:ext cx="291" cy="318"/>
            </a:xfrm>
            <a:prstGeom prst="rtTriangle">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7" name="AutoShape 11">
              <a:extLst>
                <a:ext uri="{FF2B5EF4-FFF2-40B4-BE49-F238E27FC236}">
                  <a16:creationId xmlns:a16="http://schemas.microsoft.com/office/drawing/2014/main" id="{47F575C8-74EE-A749-1976-9F2D398F4A38}"/>
                </a:ext>
              </a:extLst>
            </p:cNvPr>
            <p:cNvSpPr>
              <a:spLocks noChangeAspect="1" noChangeArrowheads="1"/>
            </p:cNvSpPr>
            <p:nvPr/>
          </p:nvSpPr>
          <p:spPr bwMode="auto">
            <a:xfrm rot="16200000">
              <a:off x="2245" y="2251"/>
              <a:ext cx="291" cy="318"/>
            </a:xfrm>
            <a:prstGeom prst="rtTriangle">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8" name="Rectangle 12">
              <a:extLst>
                <a:ext uri="{FF2B5EF4-FFF2-40B4-BE49-F238E27FC236}">
                  <a16:creationId xmlns:a16="http://schemas.microsoft.com/office/drawing/2014/main" id="{3FAF8301-775F-FEE5-D127-CB4A0EC79F45}"/>
                </a:ext>
              </a:extLst>
            </p:cNvPr>
            <p:cNvSpPr>
              <a:spLocks noChangeAspect="1" noChangeArrowheads="1"/>
            </p:cNvSpPr>
            <p:nvPr/>
          </p:nvSpPr>
          <p:spPr bwMode="auto">
            <a:xfrm>
              <a:off x="1659" y="2541"/>
              <a:ext cx="893" cy="252"/>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9" name="Rectangle 13">
              <a:extLst>
                <a:ext uri="{FF2B5EF4-FFF2-40B4-BE49-F238E27FC236}">
                  <a16:creationId xmlns:a16="http://schemas.microsoft.com/office/drawing/2014/main" id="{D60DDDD4-9C48-8C77-E5E7-D11090AD225E}"/>
                </a:ext>
              </a:extLst>
            </p:cNvPr>
            <p:cNvSpPr>
              <a:spLocks noChangeAspect="1" noChangeArrowheads="1"/>
            </p:cNvSpPr>
            <p:nvPr/>
          </p:nvSpPr>
          <p:spPr bwMode="auto">
            <a:xfrm>
              <a:off x="2193" y="3144"/>
              <a:ext cx="893" cy="252"/>
            </a:xfrm>
            <a:prstGeom prst="rect">
              <a:avLst/>
            </a:prstGeom>
            <a:solidFill>
              <a:srgbClr val="B301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70" name="Rectangle 14">
              <a:extLst>
                <a:ext uri="{FF2B5EF4-FFF2-40B4-BE49-F238E27FC236}">
                  <a16:creationId xmlns:a16="http://schemas.microsoft.com/office/drawing/2014/main" id="{AB1B923A-0040-7B0C-8918-91D116F7541A}"/>
                </a:ext>
              </a:extLst>
            </p:cNvPr>
            <p:cNvSpPr>
              <a:spLocks noChangeAspect="1" noChangeArrowheads="1"/>
            </p:cNvSpPr>
            <p:nvPr/>
          </p:nvSpPr>
          <p:spPr bwMode="auto">
            <a:xfrm rot="5400000">
              <a:off x="1622" y="3109"/>
              <a:ext cx="893" cy="252"/>
            </a:xfrm>
            <a:prstGeom prst="rect">
              <a:avLst/>
            </a:prstGeom>
            <a:solidFill>
              <a:srgbClr val="319B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0662"/>
                                        </p:tgtEl>
                                        <p:attrNameLst>
                                          <p:attrName>style.visibility</p:attrName>
                                        </p:attrNameLst>
                                      </p:cBhvr>
                                      <p:to>
                                        <p:strVal val="visible"/>
                                      </p:to>
                                    </p:set>
                                    <p:anim calcmode="lin" valueType="num">
                                      <p:cBhvr>
                                        <p:cTn id="7" dur="1000" fill="hold"/>
                                        <p:tgtEl>
                                          <p:spTgt spid="70662"/>
                                        </p:tgtEl>
                                        <p:attrNameLst>
                                          <p:attrName>ppt_w</p:attrName>
                                        </p:attrNameLst>
                                      </p:cBhvr>
                                      <p:tavLst>
                                        <p:tav tm="0">
                                          <p:val>
                                            <p:fltVal val="0"/>
                                          </p:val>
                                        </p:tav>
                                        <p:tav tm="100000">
                                          <p:val>
                                            <p:strVal val="#ppt_w"/>
                                          </p:val>
                                        </p:tav>
                                      </p:tavLst>
                                    </p:anim>
                                    <p:anim calcmode="lin" valueType="num">
                                      <p:cBhvr>
                                        <p:cTn id="8" dur="1000" fill="hold"/>
                                        <p:tgtEl>
                                          <p:spTgt spid="70662"/>
                                        </p:tgtEl>
                                        <p:attrNameLst>
                                          <p:attrName>ppt_h</p:attrName>
                                        </p:attrNameLst>
                                      </p:cBhvr>
                                      <p:tavLst>
                                        <p:tav tm="0">
                                          <p:val>
                                            <p:fltVal val="0"/>
                                          </p:val>
                                        </p:tav>
                                        <p:tav tm="100000">
                                          <p:val>
                                            <p:strVal val="#ppt_h"/>
                                          </p:val>
                                        </p:tav>
                                      </p:tavLst>
                                    </p:anim>
                                    <p:anim calcmode="lin" valueType="num">
                                      <p:cBhvr>
                                        <p:cTn id="9" dur="1000" fill="hold"/>
                                        <p:tgtEl>
                                          <p:spTgt spid="70662"/>
                                        </p:tgtEl>
                                        <p:attrNameLst>
                                          <p:attrName>style.rotation</p:attrName>
                                        </p:attrNameLst>
                                      </p:cBhvr>
                                      <p:tavLst>
                                        <p:tav tm="0">
                                          <p:val>
                                            <p:fltVal val="360"/>
                                          </p:val>
                                        </p:tav>
                                        <p:tav tm="100000">
                                          <p:val>
                                            <p:fltVal val="0"/>
                                          </p:val>
                                        </p:tav>
                                      </p:tavLst>
                                    </p:anim>
                                    <p:animEffect transition="in" filter="fade">
                                      <p:cBhvr>
                                        <p:cTn id="10" dur="1000"/>
                                        <p:tgtEl>
                                          <p:spTgt spid="706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0660">
                                            <p:txEl>
                                              <p:pRg st="0" end="0"/>
                                            </p:txEl>
                                          </p:spTgt>
                                        </p:tgtEl>
                                        <p:attrNameLst>
                                          <p:attrName>style.visibility</p:attrName>
                                        </p:attrNameLst>
                                      </p:cBhvr>
                                      <p:to>
                                        <p:strVal val="visible"/>
                                      </p:to>
                                    </p:set>
                                    <p:animEffect transition="in" filter="wipe(left)">
                                      <p:cBhvr>
                                        <p:cTn id="15" dur="500"/>
                                        <p:tgtEl>
                                          <p:spTgt spid="7066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0660">
                                            <p:txEl>
                                              <p:pRg st="1" end="1"/>
                                            </p:txEl>
                                          </p:spTgt>
                                        </p:tgtEl>
                                        <p:attrNameLst>
                                          <p:attrName>style.visibility</p:attrName>
                                        </p:attrNameLst>
                                      </p:cBhvr>
                                      <p:to>
                                        <p:strVal val="visible"/>
                                      </p:to>
                                    </p:set>
                                    <p:animEffect transition="in" filter="wipe(left)">
                                      <p:cBhvr>
                                        <p:cTn id="20" dur="500"/>
                                        <p:tgtEl>
                                          <p:spTgt spid="706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D89236-0DE3-3CD4-493E-14F7502B72F8}"/>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21858" name="Rectangle 2">
            <a:extLst>
              <a:ext uri="{FF2B5EF4-FFF2-40B4-BE49-F238E27FC236}">
                <a16:creationId xmlns:a16="http://schemas.microsoft.com/office/drawing/2014/main" id="{32B9390F-76B7-7888-DBFA-32D7AB888E42}"/>
              </a:ext>
            </a:extLst>
          </p:cNvPr>
          <p:cNvSpPr>
            <a:spLocks noGrp="1" noChangeArrowheads="1"/>
          </p:cNvSpPr>
          <p:nvPr>
            <p:ph type="title"/>
          </p:nvPr>
        </p:nvSpPr>
        <p:spPr/>
        <p:txBody>
          <a:bodyPr/>
          <a:lstStyle/>
          <a:p>
            <a:r>
              <a:rPr lang="en-US" altLang="en-US"/>
              <a:t>Why Productivity Is So Important</a:t>
            </a:r>
          </a:p>
        </p:txBody>
      </p:sp>
      <p:sp>
        <p:nvSpPr>
          <p:cNvPr id="121859" name="Rectangle 3">
            <a:extLst>
              <a:ext uri="{FF2B5EF4-FFF2-40B4-BE49-F238E27FC236}">
                <a16:creationId xmlns:a16="http://schemas.microsoft.com/office/drawing/2014/main" id="{0765185B-51B1-129E-4F27-84AED4AF16EC}"/>
              </a:ext>
            </a:extLst>
          </p:cNvPr>
          <p:cNvSpPr>
            <a:spLocks noGrp="1" noChangeArrowheads="1"/>
          </p:cNvSpPr>
          <p:nvPr>
            <p:ph type="body" idx="1"/>
          </p:nvPr>
        </p:nvSpPr>
        <p:spPr/>
        <p:txBody>
          <a:bodyPr/>
          <a:lstStyle/>
          <a:p>
            <a:r>
              <a:rPr lang="en-US" altLang="en-US"/>
              <a:t>When a nation’s workers are very productive, real GDP is large and incomes are high.  </a:t>
            </a:r>
          </a:p>
          <a:p>
            <a:r>
              <a:rPr lang="en-US" altLang="en-US"/>
              <a:t>When productivity grows rapidly, so do living standards.  </a:t>
            </a:r>
          </a:p>
          <a:p>
            <a:r>
              <a:rPr lang="en-US" altLang="en-US"/>
              <a:t>What, then, determines productivity and its growth rate? </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D63654-CFF4-4751-A55A-F082BDCF3935}"/>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73730" name="Rectangle 2">
            <a:extLst>
              <a:ext uri="{FF2B5EF4-FFF2-40B4-BE49-F238E27FC236}">
                <a16:creationId xmlns:a16="http://schemas.microsoft.com/office/drawing/2014/main" id="{7BA9F110-8EE0-BFF9-6357-D4D901F4FAF8}"/>
              </a:ext>
            </a:extLst>
          </p:cNvPr>
          <p:cNvSpPr>
            <a:spLocks noGrp="1" noChangeArrowheads="1"/>
          </p:cNvSpPr>
          <p:nvPr>
            <p:ph type="title"/>
          </p:nvPr>
        </p:nvSpPr>
        <p:spPr/>
        <p:txBody>
          <a:bodyPr/>
          <a:lstStyle/>
          <a:p>
            <a:r>
              <a:rPr lang="en-US" altLang="en-US"/>
              <a:t>Physical Capital Per Worker</a:t>
            </a:r>
          </a:p>
        </p:txBody>
      </p:sp>
      <p:sp>
        <p:nvSpPr>
          <p:cNvPr id="73731" name="Rectangle 3">
            <a:extLst>
              <a:ext uri="{FF2B5EF4-FFF2-40B4-BE49-F238E27FC236}">
                <a16:creationId xmlns:a16="http://schemas.microsoft.com/office/drawing/2014/main" id="{F67DDF28-9E1D-4AF8-1F92-18B80A9848BB}"/>
              </a:ext>
            </a:extLst>
          </p:cNvPr>
          <p:cNvSpPr>
            <a:spLocks noGrp="1" noChangeArrowheads="1"/>
          </p:cNvSpPr>
          <p:nvPr>
            <p:ph type="body" idx="1"/>
          </p:nvPr>
        </p:nvSpPr>
        <p:spPr/>
        <p:txBody>
          <a:bodyPr/>
          <a:lstStyle/>
          <a:p>
            <a:r>
              <a:rPr lang="en-US" altLang="en-US"/>
              <a:t>Recall:  The stock of equipment and structures used to produce g&amp;s is called </a:t>
            </a:r>
            <a:r>
              <a:rPr lang="en-US" altLang="en-US">
                <a:solidFill>
                  <a:srgbClr val="CC0000"/>
                </a:solidFill>
              </a:rPr>
              <a:t>[</a:t>
            </a:r>
            <a:r>
              <a:rPr lang="en-US" altLang="en-US" b="1">
                <a:solidFill>
                  <a:srgbClr val="CC0000"/>
                </a:solidFill>
              </a:rPr>
              <a:t>physical</a:t>
            </a:r>
            <a:r>
              <a:rPr lang="en-US" altLang="en-US">
                <a:solidFill>
                  <a:srgbClr val="CC0000"/>
                </a:solidFill>
              </a:rPr>
              <a:t>]</a:t>
            </a:r>
            <a:r>
              <a:rPr lang="en-US" altLang="en-US"/>
              <a:t> </a:t>
            </a:r>
            <a:r>
              <a:rPr lang="en-US" altLang="en-US" b="1">
                <a:solidFill>
                  <a:srgbClr val="CC0000"/>
                </a:solidFill>
              </a:rPr>
              <a:t>capital</a:t>
            </a:r>
            <a:r>
              <a:rPr lang="en-US" altLang="en-US"/>
              <a:t>, denoted </a:t>
            </a:r>
            <a:r>
              <a:rPr lang="en-US" altLang="en-US" b="1"/>
              <a:t>K</a:t>
            </a:r>
            <a:r>
              <a:rPr lang="en-US" altLang="en-US"/>
              <a:t>.  </a:t>
            </a:r>
          </a:p>
          <a:p>
            <a:r>
              <a:rPr lang="en-US" altLang="en-US" b="1"/>
              <a:t>K</a:t>
            </a:r>
            <a:r>
              <a:rPr lang="en-US" altLang="en-US"/>
              <a:t>/</a:t>
            </a:r>
            <a:r>
              <a:rPr lang="en-US" altLang="en-US" b="1"/>
              <a:t>L</a:t>
            </a:r>
            <a:r>
              <a:rPr lang="en-US" altLang="en-US"/>
              <a:t> = capital per worker.  </a:t>
            </a:r>
          </a:p>
          <a:p>
            <a:r>
              <a:rPr lang="en-US" altLang="en-US"/>
              <a:t>Productivity is higher when the average worker has more capital (machines, equipment, etc.).</a:t>
            </a:r>
          </a:p>
          <a:p>
            <a:r>
              <a:rPr lang="en-US" altLang="en-US" i="1"/>
              <a:t>i.e.</a:t>
            </a:r>
            <a:r>
              <a:rPr lang="en-US" altLang="en-US"/>
              <a:t>, </a:t>
            </a:r>
            <a:br>
              <a:rPr lang="en-US" altLang="en-US"/>
            </a:br>
            <a:r>
              <a:rPr lang="en-US" altLang="en-US"/>
              <a:t>an increase in </a:t>
            </a:r>
            <a:r>
              <a:rPr lang="en-US" altLang="en-US" b="1"/>
              <a:t>K</a:t>
            </a:r>
            <a:r>
              <a:rPr lang="en-US" altLang="en-US"/>
              <a:t>/</a:t>
            </a:r>
            <a:r>
              <a:rPr lang="en-US" altLang="en-US" b="1"/>
              <a:t>L</a:t>
            </a:r>
            <a:r>
              <a:rPr lang="en-US" altLang="en-US"/>
              <a:t> causes an increase in </a:t>
            </a:r>
            <a:r>
              <a:rPr lang="en-US" altLang="en-US" b="1"/>
              <a:t>Y</a:t>
            </a:r>
            <a:r>
              <a:rPr lang="en-US" altLang="en-US"/>
              <a:t>/</a:t>
            </a:r>
            <a:r>
              <a:rPr lang="en-US" altLang="en-US" b="1"/>
              <a:t>L</a:t>
            </a:r>
            <a:r>
              <a:rPr lang="en-US" altLang="en-US"/>
              <a:t>.  </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5F274C-A2A4-5B02-842B-BF898F3498D8}"/>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74754" name="Rectangle 2">
            <a:extLst>
              <a:ext uri="{FF2B5EF4-FFF2-40B4-BE49-F238E27FC236}">
                <a16:creationId xmlns:a16="http://schemas.microsoft.com/office/drawing/2014/main" id="{739E1761-A327-36D5-9576-CF3C9C75FC18}"/>
              </a:ext>
            </a:extLst>
          </p:cNvPr>
          <p:cNvSpPr>
            <a:spLocks noGrp="1" noChangeArrowheads="1"/>
          </p:cNvSpPr>
          <p:nvPr>
            <p:ph type="title"/>
          </p:nvPr>
        </p:nvSpPr>
        <p:spPr/>
        <p:txBody>
          <a:bodyPr/>
          <a:lstStyle/>
          <a:p>
            <a:r>
              <a:rPr lang="en-US" altLang="en-US"/>
              <a:t>Human Capital Per Worker</a:t>
            </a:r>
          </a:p>
        </p:txBody>
      </p:sp>
      <p:sp>
        <p:nvSpPr>
          <p:cNvPr id="74755" name="Rectangle 3">
            <a:extLst>
              <a:ext uri="{FF2B5EF4-FFF2-40B4-BE49-F238E27FC236}">
                <a16:creationId xmlns:a16="http://schemas.microsoft.com/office/drawing/2014/main" id="{68A7B2AC-5FE9-4B40-8D47-E48BAF155B3A}"/>
              </a:ext>
            </a:extLst>
          </p:cNvPr>
          <p:cNvSpPr>
            <a:spLocks noGrp="1" noChangeArrowheads="1"/>
          </p:cNvSpPr>
          <p:nvPr>
            <p:ph type="body" idx="1"/>
          </p:nvPr>
        </p:nvSpPr>
        <p:spPr/>
        <p:txBody>
          <a:bodyPr/>
          <a:lstStyle/>
          <a:p>
            <a:r>
              <a:rPr lang="en-US" altLang="en-US" b="1">
                <a:solidFill>
                  <a:srgbClr val="CC0000"/>
                </a:solidFill>
              </a:rPr>
              <a:t>Human capital</a:t>
            </a:r>
            <a:r>
              <a:rPr lang="en-US" altLang="en-US"/>
              <a:t> (</a:t>
            </a:r>
            <a:r>
              <a:rPr lang="en-US" altLang="en-US" b="1"/>
              <a:t>H</a:t>
            </a:r>
            <a:r>
              <a:rPr lang="en-US" altLang="en-US"/>
              <a:t>):  </a:t>
            </a:r>
            <a:br>
              <a:rPr lang="en-US" altLang="en-US"/>
            </a:br>
            <a:r>
              <a:rPr lang="en-US" altLang="en-US"/>
              <a:t>the knowledge and skills workers acquire through education, training, and experience  </a:t>
            </a:r>
          </a:p>
          <a:p>
            <a:r>
              <a:rPr lang="en-US" altLang="en-US" b="1"/>
              <a:t>H</a:t>
            </a:r>
            <a:r>
              <a:rPr lang="en-US" altLang="en-US"/>
              <a:t>/</a:t>
            </a:r>
            <a:r>
              <a:rPr lang="en-US" altLang="en-US" b="1"/>
              <a:t>L</a:t>
            </a:r>
            <a:r>
              <a:rPr lang="en-US" altLang="en-US"/>
              <a:t> = the average worker’s human capital</a:t>
            </a:r>
          </a:p>
          <a:p>
            <a:r>
              <a:rPr lang="en-US" altLang="en-US"/>
              <a:t>Productivity is higher when the average worker has more human capital (education, skills, etc.).</a:t>
            </a:r>
          </a:p>
          <a:p>
            <a:r>
              <a:rPr lang="en-US" altLang="en-US" i="1"/>
              <a:t>i.e.</a:t>
            </a:r>
            <a:r>
              <a:rPr lang="en-US" altLang="en-US"/>
              <a:t>, </a:t>
            </a:r>
            <a:br>
              <a:rPr lang="en-US" altLang="en-US"/>
            </a:br>
            <a:r>
              <a:rPr lang="en-US" altLang="en-US"/>
              <a:t>an increase in </a:t>
            </a:r>
            <a:r>
              <a:rPr lang="en-US" altLang="en-US" b="1"/>
              <a:t>H</a:t>
            </a:r>
            <a:r>
              <a:rPr lang="en-US" altLang="en-US"/>
              <a:t>/</a:t>
            </a:r>
            <a:r>
              <a:rPr lang="en-US" altLang="en-US" b="1"/>
              <a:t>L</a:t>
            </a:r>
            <a:r>
              <a:rPr lang="en-US" altLang="en-US"/>
              <a:t> causes an increase in </a:t>
            </a:r>
            <a:r>
              <a:rPr lang="en-US" altLang="en-US" b="1"/>
              <a:t>Y</a:t>
            </a:r>
            <a:r>
              <a:rPr lang="en-US" altLang="en-US"/>
              <a:t>/</a:t>
            </a:r>
            <a:r>
              <a:rPr lang="en-US" altLang="en-US" b="1"/>
              <a:t>L</a:t>
            </a:r>
            <a:r>
              <a:rPr lang="en-US" altLang="en-US"/>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2DA4D-1DE2-4EF1-18F1-EDDDEBFE5B80}"/>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75778" name="Rectangle 1026">
            <a:extLst>
              <a:ext uri="{FF2B5EF4-FFF2-40B4-BE49-F238E27FC236}">
                <a16:creationId xmlns:a16="http://schemas.microsoft.com/office/drawing/2014/main" id="{D5E21A12-F8B5-3124-03A6-A2BA9598DA94}"/>
              </a:ext>
            </a:extLst>
          </p:cNvPr>
          <p:cNvSpPr>
            <a:spLocks noGrp="1" noChangeArrowheads="1"/>
          </p:cNvSpPr>
          <p:nvPr>
            <p:ph type="title"/>
          </p:nvPr>
        </p:nvSpPr>
        <p:spPr/>
        <p:txBody>
          <a:bodyPr/>
          <a:lstStyle/>
          <a:p>
            <a:r>
              <a:rPr lang="en-US" altLang="en-US"/>
              <a:t>Natural Resources Per Worker</a:t>
            </a:r>
          </a:p>
        </p:txBody>
      </p:sp>
      <p:sp>
        <p:nvSpPr>
          <p:cNvPr id="75779" name="Rectangle 1027">
            <a:extLst>
              <a:ext uri="{FF2B5EF4-FFF2-40B4-BE49-F238E27FC236}">
                <a16:creationId xmlns:a16="http://schemas.microsoft.com/office/drawing/2014/main" id="{943081E3-2534-1216-1681-75E3EDBF9498}"/>
              </a:ext>
            </a:extLst>
          </p:cNvPr>
          <p:cNvSpPr>
            <a:spLocks noGrp="1" noChangeArrowheads="1"/>
          </p:cNvSpPr>
          <p:nvPr>
            <p:ph type="body" idx="1"/>
          </p:nvPr>
        </p:nvSpPr>
        <p:spPr>
          <a:xfrm>
            <a:off x="334963" y="901700"/>
            <a:ext cx="8509000" cy="5497513"/>
          </a:xfrm>
        </p:spPr>
        <p:txBody>
          <a:bodyPr/>
          <a:lstStyle/>
          <a:p>
            <a:pPr>
              <a:lnSpc>
                <a:spcPct val="100000"/>
              </a:lnSpc>
              <a:spcBef>
                <a:spcPct val="40000"/>
              </a:spcBef>
            </a:pPr>
            <a:r>
              <a:rPr lang="en-US" altLang="en-US" b="1">
                <a:solidFill>
                  <a:srgbClr val="CC0000"/>
                </a:solidFill>
              </a:rPr>
              <a:t>Natural resources</a:t>
            </a:r>
            <a:r>
              <a:rPr lang="en-US" altLang="en-US"/>
              <a:t> (</a:t>
            </a:r>
            <a:r>
              <a:rPr lang="en-US" altLang="en-US" b="1"/>
              <a:t>N</a:t>
            </a:r>
            <a:r>
              <a:rPr lang="en-US" altLang="en-US"/>
              <a:t>):  the inputs into production that nature provides, </a:t>
            </a:r>
            <a:r>
              <a:rPr lang="en-US" altLang="en-US" i="1"/>
              <a:t>e.g.,</a:t>
            </a:r>
            <a:r>
              <a:rPr lang="en-US" altLang="en-US"/>
              <a:t> land, mineral deposits</a:t>
            </a:r>
          </a:p>
          <a:p>
            <a:pPr>
              <a:lnSpc>
                <a:spcPct val="100000"/>
              </a:lnSpc>
              <a:spcBef>
                <a:spcPct val="40000"/>
              </a:spcBef>
            </a:pPr>
            <a:r>
              <a:rPr lang="en-US" altLang="en-US"/>
              <a:t>Other things equal, </a:t>
            </a:r>
            <a:br>
              <a:rPr lang="en-US" altLang="en-US"/>
            </a:br>
            <a:r>
              <a:rPr lang="en-US" altLang="en-US"/>
              <a:t>more </a:t>
            </a:r>
            <a:r>
              <a:rPr lang="en-US" altLang="en-US" b="1"/>
              <a:t>N</a:t>
            </a:r>
            <a:r>
              <a:rPr lang="en-US" altLang="en-US"/>
              <a:t> allows a country to produce more </a:t>
            </a:r>
            <a:r>
              <a:rPr lang="en-US" altLang="en-US" b="1"/>
              <a:t>Y</a:t>
            </a:r>
            <a:r>
              <a:rPr lang="en-US" altLang="en-US"/>
              <a:t>.  </a:t>
            </a:r>
          </a:p>
          <a:p>
            <a:pPr>
              <a:lnSpc>
                <a:spcPct val="100000"/>
              </a:lnSpc>
              <a:spcBef>
                <a:spcPct val="10000"/>
              </a:spcBef>
              <a:buFont typeface="Wingdings" panose="05000000000000000000" pitchFamily="2" charset="2"/>
              <a:buNone/>
            </a:pPr>
            <a:r>
              <a:rPr lang="en-US" altLang="en-US"/>
              <a:t>	In per-worker terms, </a:t>
            </a:r>
            <a:br>
              <a:rPr lang="en-US" altLang="en-US"/>
            </a:br>
            <a:r>
              <a:rPr lang="en-US" altLang="en-US"/>
              <a:t>an increase in </a:t>
            </a:r>
            <a:r>
              <a:rPr lang="en-US" altLang="en-US" b="1"/>
              <a:t>N</a:t>
            </a:r>
            <a:r>
              <a:rPr lang="en-US" altLang="en-US"/>
              <a:t>/</a:t>
            </a:r>
            <a:r>
              <a:rPr lang="en-US" altLang="en-US" b="1"/>
              <a:t>L</a:t>
            </a:r>
            <a:r>
              <a:rPr lang="en-US" altLang="en-US"/>
              <a:t> causes an increase in </a:t>
            </a:r>
            <a:r>
              <a:rPr lang="en-US" altLang="en-US" b="1"/>
              <a:t>Y</a:t>
            </a:r>
            <a:r>
              <a:rPr lang="en-US" altLang="en-US"/>
              <a:t>/</a:t>
            </a:r>
            <a:r>
              <a:rPr lang="en-US" altLang="en-US" b="1"/>
              <a:t>L</a:t>
            </a:r>
            <a:r>
              <a:rPr lang="en-US" altLang="en-US"/>
              <a:t>.</a:t>
            </a:r>
          </a:p>
          <a:p>
            <a:pPr>
              <a:lnSpc>
                <a:spcPct val="100000"/>
              </a:lnSpc>
              <a:spcBef>
                <a:spcPct val="40000"/>
              </a:spcBef>
            </a:pPr>
            <a:r>
              <a:rPr lang="en-US" altLang="en-US"/>
              <a:t>Some countries are rich because they have abundant natural resources </a:t>
            </a:r>
            <a:br>
              <a:rPr lang="en-US" altLang="en-US"/>
            </a:br>
            <a:r>
              <a:rPr lang="en-US" altLang="en-US"/>
              <a:t>(</a:t>
            </a:r>
            <a:r>
              <a:rPr lang="en-US" altLang="en-US" i="1"/>
              <a:t>e.g.,</a:t>
            </a:r>
            <a:r>
              <a:rPr lang="en-US" altLang="en-US"/>
              <a:t> Saudi Arabia has lots of oil) </a:t>
            </a:r>
          </a:p>
          <a:p>
            <a:pPr>
              <a:lnSpc>
                <a:spcPct val="100000"/>
              </a:lnSpc>
              <a:spcBef>
                <a:spcPct val="40000"/>
              </a:spcBef>
            </a:pPr>
            <a:r>
              <a:rPr lang="en-US" altLang="en-US"/>
              <a:t>But countries need not have much </a:t>
            </a:r>
            <a:r>
              <a:rPr lang="en-US" altLang="en-US" b="1"/>
              <a:t>N</a:t>
            </a:r>
            <a:r>
              <a:rPr lang="en-US" altLang="en-US"/>
              <a:t> to be rich </a:t>
            </a:r>
            <a:br>
              <a:rPr lang="en-US" altLang="en-US"/>
            </a:br>
            <a:r>
              <a:rPr lang="en-US" altLang="en-US"/>
              <a:t>(</a:t>
            </a:r>
            <a:r>
              <a:rPr lang="en-US" altLang="en-US" i="1"/>
              <a:t>e.g.,</a:t>
            </a:r>
            <a:r>
              <a:rPr lang="en-US" altLang="en-US"/>
              <a:t> Japan imports the </a:t>
            </a:r>
            <a:r>
              <a:rPr lang="en-US" altLang="en-US" b="1"/>
              <a:t>N</a:t>
            </a:r>
            <a:r>
              <a:rPr lang="en-US" altLang="en-US"/>
              <a:t> it needs).  </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1783B9-F7AE-00CE-4E87-2B46526FA365}"/>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76802" name="Rectangle 2">
            <a:extLst>
              <a:ext uri="{FF2B5EF4-FFF2-40B4-BE49-F238E27FC236}">
                <a16:creationId xmlns:a16="http://schemas.microsoft.com/office/drawing/2014/main" id="{B721C633-2B79-997F-678B-EB1E04C4953B}"/>
              </a:ext>
            </a:extLst>
          </p:cNvPr>
          <p:cNvSpPr>
            <a:spLocks noGrp="1" noChangeArrowheads="1"/>
          </p:cNvSpPr>
          <p:nvPr>
            <p:ph type="title"/>
          </p:nvPr>
        </p:nvSpPr>
        <p:spPr/>
        <p:txBody>
          <a:bodyPr/>
          <a:lstStyle/>
          <a:p>
            <a:r>
              <a:rPr lang="en-US" altLang="en-US"/>
              <a:t>Technological Knowledge</a:t>
            </a:r>
          </a:p>
        </p:txBody>
      </p:sp>
      <p:sp>
        <p:nvSpPr>
          <p:cNvPr id="76803" name="Rectangle 3">
            <a:extLst>
              <a:ext uri="{FF2B5EF4-FFF2-40B4-BE49-F238E27FC236}">
                <a16:creationId xmlns:a16="http://schemas.microsoft.com/office/drawing/2014/main" id="{F286B865-C329-ABDF-CA8A-877D4D0DF4B3}"/>
              </a:ext>
            </a:extLst>
          </p:cNvPr>
          <p:cNvSpPr>
            <a:spLocks noGrp="1" noChangeArrowheads="1"/>
          </p:cNvSpPr>
          <p:nvPr>
            <p:ph type="body" idx="1"/>
          </p:nvPr>
        </p:nvSpPr>
        <p:spPr>
          <a:xfrm>
            <a:off x="457200" y="968375"/>
            <a:ext cx="8229600" cy="5399088"/>
          </a:xfrm>
        </p:spPr>
        <p:txBody>
          <a:bodyPr/>
          <a:lstStyle/>
          <a:p>
            <a:pPr>
              <a:lnSpc>
                <a:spcPct val="100000"/>
              </a:lnSpc>
            </a:pPr>
            <a:r>
              <a:rPr lang="en-US" altLang="en-US" b="1">
                <a:solidFill>
                  <a:srgbClr val="CC0000"/>
                </a:solidFill>
              </a:rPr>
              <a:t>Technological knowledge</a:t>
            </a:r>
            <a:r>
              <a:rPr lang="en-US" altLang="en-US"/>
              <a:t>:  society’s understanding of the best ways to produce g&amp;s</a:t>
            </a:r>
          </a:p>
          <a:p>
            <a:pPr>
              <a:lnSpc>
                <a:spcPct val="100000"/>
              </a:lnSpc>
            </a:pPr>
            <a:r>
              <a:rPr lang="en-US" altLang="en-US"/>
              <a:t>Technological progress does not only mean </a:t>
            </a:r>
            <a:br>
              <a:rPr lang="en-US" altLang="en-US"/>
            </a:br>
            <a:r>
              <a:rPr lang="en-US" altLang="en-US"/>
              <a:t>a faster computer, a higher-definition TV, </a:t>
            </a:r>
            <a:br>
              <a:rPr lang="en-US" altLang="en-US"/>
            </a:br>
            <a:r>
              <a:rPr lang="en-US" altLang="en-US"/>
              <a:t>or a smaller cell phone.    </a:t>
            </a:r>
          </a:p>
          <a:p>
            <a:pPr>
              <a:lnSpc>
                <a:spcPct val="100000"/>
              </a:lnSpc>
            </a:pPr>
            <a:r>
              <a:rPr lang="en-US" altLang="en-US"/>
              <a:t>It means any advance in knowledge that boosts productivity (allows society to get more output from its resources).  </a:t>
            </a:r>
          </a:p>
          <a:p>
            <a:pPr lvl="1">
              <a:spcBef>
                <a:spcPct val="15000"/>
              </a:spcBef>
            </a:pPr>
            <a:r>
              <a:rPr lang="en-US" altLang="en-US" i="1"/>
              <a:t>e.g.</a:t>
            </a:r>
            <a:r>
              <a:rPr lang="en-US" altLang="en-US"/>
              <a:t>, Henry Ford and the assembly line.  </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CE3597-1F91-A983-D81C-4E0F1EB83764}"/>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78850" name="Rectangle 2">
            <a:extLst>
              <a:ext uri="{FF2B5EF4-FFF2-40B4-BE49-F238E27FC236}">
                <a16:creationId xmlns:a16="http://schemas.microsoft.com/office/drawing/2014/main" id="{7D9AFFA8-FC24-7FB9-C8B5-50F5F232EC13}"/>
              </a:ext>
            </a:extLst>
          </p:cNvPr>
          <p:cNvSpPr>
            <a:spLocks noGrp="1" noChangeArrowheads="1"/>
          </p:cNvSpPr>
          <p:nvPr>
            <p:ph type="title"/>
          </p:nvPr>
        </p:nvSpPr>
        <p:spPr/>
        <p:txBody>
          <a:bodyPr/>
          <a:lstStyle/>
          <a:p>
            <a:r>
              <a:rPr lang="en-US" altLang="en-US"/>
              <a:t>Tech. Knowledge vs. Human Capital</a:t>
            </a:r>
          </a:p>
        </p:txBody>
      </p:sp>
      <p:sp>
        <p:nvSpPr>
          <p:cNvPr id="78851" name="Rectangle 3">
            <a:extLst>
              <a:ext uri="{FF2B5EF4-FFF2-40B4-BE49-F238E27FC236}">
                <a16:creationId xmlns:a16="http://schemas.microsoft.com/office/drawing/2014/main" id="{A83B8B5D-8365-5055-68D9-4F342F01E8E4}"/>
              </a:ext>
            </a:extLst>
          </p:cNvPr>
          <p:cNvSpPr>
            <a:spLocks noGrp="1" noChangeArrowheads="1"/>
          </p:cNvSpPr>
          <p:nvPr>
            <p:ph type="body" idx="1"/>
          </p:nvPr>
        </p:nvSpPr>
        <p:spPr/>
        <p:txBody>
          <a:bodyPr/>
          <a:lstStyle/>
          <a:p>
            <a:r>
              <a:rPr lang="en-US" altLang="en-US"/>
              <a:t>Technological knowledge refers to society’s understanding of how to produce g&amp;s.  </a:t>
            </a:r>
          </a:p>
          <a:p>
            <a:r>
              <a:rPr lang="en-US" altLang="en-US"/>
              <a:t>Human capital results from the effort people expend to acquire this knowledge.  </a:t>
            </a:r>
          </a:p>
          <a:p>
            <a:r>
              <a:rPr lang="en-US" altLang="en-US"/>
              <a:t>Both are important for productivity.  </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69F3EB-38EE-A9C7-F885-2A10371A9242}"/>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81922" name="Rectangle 2">
            <a:extLst>
              <a:ext uri="{FF2B5EF4-FFF2-40B4-BE49-F238E27FC236}">
                <a16:creationId xmlns:a16="http://schemas.microsoft.com/office/drawing/2014/main" id="{FD7C3974-8093-5D0D-D11F-DD78903FC11F}"/>
              </a:ext>
            </a:extLst>
          </p:cNvPr>
          <p:cNvSpPr>
            <a:spLocks noGrp="1" noChangeArrowheads="1"/>
          </p:cNvSpPr>
          <p:nvPr>
            <p:ph type="title"/>
          </p:nvPr>
        </p:nvSpPr>
        <p:spPr>
          <a:xfrm>
            <a:off x="457200" y="230188"/>
            <a:ext cx="8229600" cy="649287"/>
          </a:xfrm>
        </p:spPr>
        <p:txBody>
          <a:bodyPr/>
          <a:lstStyle/>
          <a:p>
            <a:r>
              <a:rPr lang="en-US" altLang="en-US"/>
              <a:t>The Production Function</a:t>
            </a:r>
          </a:p>
        </p:txBody>
      </p:sp>
      <p:sp>
        <p:nvSpPr>
          <p:cNvPr id="81923" name="Rectangle 3">
            <a:extLst>
              <a:ext uri="{FF2B5EF4-FFF2-40B4-BE49-F238E27FC236}">
                <a16:creationId xmlns:a16="http://schemas.microsoft.com/office/drawing/2014/main" id="{B9EE6891-9A8A-FBDE-C53D-87C354CCBD18}"/>
              </a:ext>
            </a:extLst>
          </p:cNvPr>
          <p:cNvSpPr>
            <a:spLocks noGrp="1" noChangeArrowheads="1"/>
          </p:cNvSpPr>
          <p:nvPr>
            <p:ph type="body" idx="1"/>
          </p:nvPr>
        </p:nvSpPr>
        <p:spPr>
          <a:xfrm>
            <a:off x="457200" y="901700"/>
            <a:ext cx="8229600" cy="5459413"/>
          </a:xfrm>
        </p:spPr>
        <p:txBody>
          <a:bodyPr/>
          <a:lstStyle/>
          <a:p>
            <a:r>
              <a:rPr lang="en-US" altLang="en-US" sz="2700"/>
              <a:t>The production function is a graph or equation showing the relation between output and inputs:</a:t>
            </a:r>
          </a:p>
          <a:p>
            <a:pPr>
              <a:spcBef>
                <a:spcPct val="35000"/>
              </a:spcBef>
              <a:buFont typeface="Wingdings" panose="05000000000000000000" pitchFamily="2" charset="2"/>
              <a:buNone/>
            </a:pPr>
            <a:r>
              <a:rPr lang="en-US" altLang="en-US" sz="2700"/>
              <a:t>	</a:t>
            </a:r>
            <a:r>
              <a:rPr lang="en-US" altLang="en-US" sz="2700" b="1">
                <a:solidFill>
                  <a:srgbClr val="0000FF"/>
                </a:solidFill>
              </a:rPr>
              <a:t>Y</a:t>
            </a:r>
            <a:r>
              <a:rPr lang="en-US" altLang="en-US" sz="2700">
                <a:solidFill>
                  <a:srgbClr val="0000FF"/>
                </a:solidFill>
              </a:rPr>
              <a:t>  =  </a:t>
            </a:r>
            <a:r>
              <a:rPr lang="en-US" altLang="en-US" sz="2700" b="1">
                <a:solidFill>
                  <a:srgbClr val="0000FF"/>
                </a:solidFill>
              </a:rPr>
              <a:t>A</a:t>
            </a:r>
            <a:r>
              <a:rPr lang="en-US" altLang="en-US" sz="2700">
                <a:solidFill>
                  <a:srgbClr val="0000FF"/>
                </a:solidFill>
              </a:rPr>
              <a:t> </a:t>
            </a:r>
            <a:r>
              <a:rPr lang="en-US" altLang="en-US" sz="2700" b="1">
                <a:solidFill>
                  <a:srgbClr val="0000FF"/>
                </a:solidFill>
              </a:rPr>
              <a:t>F</a:t>
            </a:r>
            <a:r>
              <a:rPr lang="en-US" altLang="en-US" sz="2700">
                <a:solidFill>
                  <a:srgbClr val="0000FF"/>
                </a:solidFill>
              </a:rPr>
              <a:t>(</a:t>
            </a:r>
            <a:r>
              <a:rPr lang="en-US" altLang="en-US" sz="2700" b="1">
                <a:solidFill>
                  <a:srgbClr val="0000FF"/>
                </a:solidFill>
              </a:rPr>
              <a:t>L</a:t>
            </a:r>
            <a:r>
              <a:rPr lang="en-US" altLang="en-US" sz="2700">
                <a:solidFill>
                  <a:srgbClr val="0000FF"/>
                </a:solidFill>
              </a:rPr>
              <a:t>, </a:t>
            </a:r>
            <a:r>
              <a:rPr lang="en-US" altLang="en-US" sz="2700" b="1">
                <a:solidFill>
                  <a:srgbClr val="0000FF"/>
                </a:solidFill>
              </a:rPr>
              <a:t>K</a:t>
            </a:r>
            <a:r>
              <a:rPr lang="en-US" altLang="en-US" sz="2700">
                <a:solidFill>
                  <a:srgbClr val="0000FF"/>
                </a:solidFill>
              </a:rPr>
              <a:t>, </a:t>
            </a:r>
            <a:r>
              <a:rPr lang="en-US" altLang="en-US" sz="2700" b="1">
                <a:solidFill>
                  <a:srgbClr val="0000FF"/>
                </a:solidFill>
              </a:rPr>
              <a:t>H</a:t>
            </a:r>
            <a:r>
              <a:rPr lang="en-US" altLang="en-US" sz="2700">
                <a:solidFill>
                  <a:srgbClr val="0000FF"/>
                </a:solidFill>
              </a:rPr>
              <a:t>, </a:t>
            </a:r>
            <a:r>
              <a:rPr lang="en-US" altLang="en-US" sz="2700" b="1">
                <a:solidFill>
                  <a:srgbClr val="0000FF"/>
                </a:solidFill>
              </a:rPr>
              <a:t>N</a:t>
            </a:r>
            <a:r>
              <a:rPr lang="en-US" altLang="en-US" sz="2700">
                <a:solidFill>
                  <a:srgbClr val="0000FF"/>
                </a:solidFill>
              </a:rPr>
              <a:t>)</a:t>
            </a:r>
          </a:p>
          <a:p>
            <a:pPr lvl="1">
              <a:lnSpc>
                <a:spcPct val="105000"/>
              </a:lnSpc>
              <a:spcBef>
                <a:spcPct val="40000"/>
              </a:spcBef>
              <a:buClr>
                <a:srgbClr val="CC0000"/>
              </a:buClr>
              <a:buFontTx/>
              <a:buNone/>
            </a:pPr>
            <a:r>
              <a:rPr lang="en-US" altLang="en-US" sz="2600" b="1">
                <a:solidFill>
                  <a:srgbClr val="0000FF"/>
                </a:solidFill>
              </a:rPr>
              <a:t>	F</a:t>
            </a:r>
            <a:r>
              <a:rPr lang="en-US" altLang="en-US" sz="2600">
                <a:solidFill>
                  <a:srgbClr val="0000FF"/>
                </a:solidFill>
              </a:rPr>
              <a:t>( )</a:t>
            </a:r>
            <a:r>
              <a:rPr lang="en-US" altLang="en-US" sz="2600"/>
              <a:t> – a function that shows how inputs are combined to produce output  </a:t>
            </a:r>
          </a:p>
          <a:p>
            <a:pPr lvl="1">
              <a:lnSpc>
                <a:spcPct val="105000"/>
              </a:lnSpc>
              <a:spcBef>
                <a:spcPct val="40000"/>
              </a:spcBef>
              <a:buClr>
                <a:srgbClr val="CC0000"/>
              </a:buClr>
              <a:buFontTx/>
              <a:buNone/>
            </a:pPr>
            <a:r>
              <a:rPr lang="en-US" altLang="en-US" sz="2600"/>
              <a:t>	“</a:t>
            </a:r>
            <a:r>
              <a:rPr lang="en-US" altLang="en-US" sz="2600" b="1">
                <a:solidFill>
                  <a:srgbClr val="0000FF"/>
                </a:solidFill>
              </a:rPr>
              <a:t>A</a:t>
            </a:r>
            <a:r>
              <a:rPr lang="en-US" altLang="en-US" sz="2600"/>
              <a:t>” – the level of technology  </a:t>
            </a:r>
          </a:p>
          <a:p>
            <a:pPr>
              <a:spcBef>
                <a:spcPct val="40000"/>
              </a:spcBef>
            </a:pPr>
            <a:r>
              <a:rPr lang="en-US" altLang="en-US" sz="2700"/>
              <a:t>“</a:t>
            </a:r>
            <a:r>
              <a:rPr lang="en-US" altLang="en-US" sz="2700" b="1"/>
              <a:t>A</a:t>
            </a:r>
            <a:r>
              <a:rPr lang="en-US" altLang="en-US" sz="2700"/>
              <a:t>” multiplies the function </a:t>
            </a:r>
            <a:r>
              <a:rPr lang="en-US" altLang="en-US" sz="2700" b="1"/>
              <a:t>F</a:t>
            </a:r>
            <a:r>
              <a:rPr lang="en-US" altLang="en-US" sz="2700"/>
              <a:t>( ), </a:t>
            </a:r>
            <a:br>
              <a:rPr lang="en-US" altLang="en-US" sz="2700"/>
            </a:br>
            <a:r>
              <a:rPr lang="en-US" altLang="en-US" sz="2700"/>
              <a:t>so improvements in technology (increases in “</a:t>
            </a:r>
            <a:r>
              <a:rPr lang="en-US" altLang="en-US" sz="2700" b="1"/>
              <a:t>A</a:t>
            </a:r>
            <a:r>
              <a:rPr lang="en-US" altLang="en-US" sz="2700"/>
              <a:t>”) allow more output (</a:t>
            </a:r>
            <a:r>
              <a:rPr lang="en-US" altLang="en-US" sz="2700" b="1"/>
              <a:t>Y</a:t>
            </a:r>
            <a:r>
              <a:rPr lang="en-US" altLang="en-US" sz="2700"/>
              <a:t>) to be produced from any given combination of inputs.  </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B577E197-0BF5-DC18-1669-A84C30DE0DAC}"/>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82946" name="Rectangle 2">
            <a:extLst>
              <a:ext uri="{FF2B5EF4-FFF2-40B4-BE49-F238E27FC236}">
                <a16:creationId xmlns:a16="http://schemas.microsoft.com/office/drawing/2014/main" id="{6FDC59F0-D64C-22DB-5117-EE1BF0E34848}"/>
              </a:ext>
            </a:extLst>
          </p:cNvPr>
          <p:cNvSpPr>
            <a:spLocks noGrp="1" noChangeArrowheads="1"/>
          </p:cNvSpPr>
          <p:nvPr>
            <p:ph type="title"/>
          </p:nvPr>
        </p:nvSpPr>
        <p:spPr>
          <a:xfrm>
            <a:off x="457200" y="233363"/>
            <a:ext cx="8229600" cy="649287"/>
          </a:xfrm>
        </p:spPr>
        <p:txBody>
          <a:bodyPr/>
          <a:lstStyle/>
          <a:p>
            <a:r>
              <a:rPr lang="en-US" altLang="en-US"/>
              <a:t>The Production Function</a:t>
            </a:r>
          </a:p>
        </p:txBody>
      </p:sp>
      <p:sp>
        <p:nvSpPr>
          <p:cNvPr id="82947" name="Rectangle 3">
            <a:extLst>
              <a:ext uri="{FF2B5EF4-FFF2-40B4-BE49-F238E27FC236}">
                <a16:creationId xmlns:a16="http://schemas.microsoft.com/office/drawing/2014/main" id="{782A58BC-0C82-6CB6-F358-79BAA849971B}"/>
              </a:ext>
            </a:extLst>
          </p:cNvPr>
          <p:cNvSpPr>
            <a:spLocks noGrp="1" noChangeArrowheads="1"/>
          </p:cNvSpPr>
          <p:nvPr>
            <p:ph type="body" idx="1"/>
          </p:nvPr>
        </p:nvSpPr>
        <p:spPr>
          <a:xfrm>
            <a:off x="457200" y="1455738"/>
            <a:ext cx="8229600" cy="2765425"/>
          </a:xfrm>
        </p:spPr>
        <p:txBody>
          <a:bodyPr/>
          <a:lstStyle/>
          <a:p>
            <a:pPr>
              <a:lnSpc>
                <a:spcPct val="100000"/>
              </a:lnSpc>
              <a:spcBef>
                <a:spcPct val="40000"/>
              </a:spcBef>
            </a:pPr>
            <a:r>
              <a:rPr lang="en-US" altLang="en-US" sz="2700"/>
              <a:t>The production function has the property </a:t>
            </a:r>
            <a:br>
              <a:rPr lang="en-US" altLang="en-US" sz="2700"/>
            </a:br>
            <a:r>
              <a:rPr lang="en-US" altLang="en-US" sz="2700" b="1">
                <a:solidFill>
                  <a:srgbClr val="CC0000"/>
                </a:solidFill>
              </a:rPr>
              <a:t>constant returns to scale</a:t>
            </a:r>
            <a:r>
              <a:rPr lang="en-US" altLang="en-US" sz="2700"/>
              <a:t>:  Changing all inputs </a:t>
            </a:r>
            <a:br>
              <a:rPr lang="en-US" altLang="en-US" sz="2700"/>
            </a:br>
            <a:r>
              <a:rPr lang="en-US" altLang="en-US" sz="2700"/>
              <a:t>by the same percentage causes output to change by that percentage.  For example, </a:t>
            </a:r>
          </a:p>
          <a:p>
            <a:pPr>
              <a:lnSpc>
                <a:spcPct val="100000"/>
              </a:lnSpc>
              <a:spcBef>
                <a:spcPct val="40000"/>
              </a:spcBef>
            </a:pPr>
            <a:r>
              <a:rPr lang="en-US" altLang="en-US" sz="2700"/>
              <a:t>Doubling all inputs (multiplying each by 2) </a:t>
            </a:r>
            <a:br>
              <a:rPr lang="en-US" altLang="en-US" sz="2700"/>
            </a:br>
            <a:r>
              <a:rPr lang="en-US" altLang="en-US" sz="2700"/>
              <a:t>causes output to double:</a:t>
            </a:r>
          </a:p>
        </p:txBody>
      </p:sp>
      <p:sp>
        <p:nvSpPr>
          <p:cNvPr id="82948" name="Text Box 4">
            <a:extLst>
              <a:ext uri="{FF2B5EF4-FFF2-40B4-BE49-F238E27FC236}">
                <a16:creationId xmlns:a16="http://schemas.microsoft.com/office/drawing/2014/main" id="{CC50FF88-6E11-DB2F-1E8B-324FDC199C10}"/>
              </a:ext>
            </a:extLst>
          </p:cNvPr>
          <p:cNvSpPr txBox="1">
            <a:spLocks noChangeArrowheads="1"/>
          </p:cNvSpPr>
          <p:nvPr/>
        </p:nvSpPr>
        <p:spPr bwMode="auto">
          <a:xfrm>
            <a:off x="1162050" y="901700"/>
            <a:ext cx="65659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40000"/>
              </a:spcBef>
              <a:buClr>
                <a:srgbClr val="00B85C"/>
              </a:buClr>
              <a:buSzPct val="120000"/>
              <a:buFont typeface="Wingdings" panose="05000000000000000000" pitchFamily="2" charset="2"/>
              <a:buNone/>
            </a:pPr>
            <a:r>
              <a:rPr lang="en-US" altLang="en-US" sz="2800" b="1"/>
              <a:t>Y</a:t>
            </a:r>
            <a:r>
              <a:rPr lang="en-US" altLang="en-US" sz="2800"/>
              <a:t>  =  </a:t>
            </a:r>
            <a:r>
              <a:rPr lang="en-US" altLang="en-US" sz="2800" b="1"/>
              <a:t>A</a:t>
            </a:r>
            <a:r>
              <a:rPr lang="en-US" altLang="en-US" sz="2800"/>
              <a:t> </a:t>
            </a:r>
            <a:r>
              <a:rPr lang="en-US" altLang="en-US" sz="2800" b="1"/>
              <a:t>F</a:t>
            </a:r>
            <a:r>
              <a:rPr lang="en-US" altLang="en-US" sz="2800"/>
              <a:t>(</a:t>
            </a:r>
            <a:r>
              <a:rPr lang="en-US" altLang="en-US" sz="2800" b="1"/>
              <a:t>L</a:t>
            </a:r>
            <a:r>
              <a:rPr lang="en-US" altLang="en-US" sz="2800"/>
              <a:t>, </a:t>
            </a:r>
            <a:r>
              <a:rPr lang="en-US" altLang="en-US" sz="2800" b="1"/>
              <a:t>K</a:t>
            </a:r>
            <a:r>
              <a:rPr lang="en-US" altLang="en-US" sz="2800"/>
              <a:t>, </a:t>
            </a:r>
            <a:r>
              <a:rPr lang="en-US" altLang="en-US" sz="2800" b="1"/>
              <a:t>H</a:t>
            </a:r>
            <a:r>
              <a:rPr lang="en-US" altLang="en-US" sz="2800"/>
              <a:t>, </a:t>
            </a:r>
            <a:r>
              <a:rPr lang="en-US" altLang="en-US" sz="2800" b="1"/>
              <a:t>N</a:t>
            </a:r>
            <a:r>
              <a:rPr lang="en-US" altLang="en-US" sz="2800"/>
              <a:t>)</a:t>
            </a:r>
            <a:endParaRPr lang="en-US" altLang="en-US"/>
          </a:p>
        </p:txBody>
      </p:sp>
      <p:sp>
        <p:nvSpPr>
          <p:cNvPr id="82949" name="Text Box 5">
            <a:extLst>
              <a:ext uri="{FF2B5EF4-FFF2-40B4-BE49-F238E27FC236}">
                <a16:creationId xmlns:a16="http://schemas.microsoft.com/office/drawing/2014/main" id="{4EE99145-DFE5-4CD4-F138-BB0085D397BC}"/>
              </a:ext>
            </a:extLst>
          </p:cNvPr>
          <p:cNvSpPr txBox="1">
            <a:spLocks noChangeArrowheads="1"/>
          </p:cNvSpPr>
          <p:nvPr/>
        </p:nvSpPr>
        <p:spPr bwMode="auto">
          <a:xfrm>
            <a:off x="1169988" y="4165600"/>
            <a:ext cx="65659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40000"/>
              </a:spcBef>
              <a:buClr>
                <a:srgbClr val="00B85C"/>
              </a:buClr>
              <a:buSzPct val="120000"/>
              <a:buFont typeface="Wingdings" panose="05000000000000000000" pitchFamily="2" charset="2"/>
              <a:buNone/>
            </a:pPr>
            <a:r>
              <a:rPr lang="en-US" altLang="en-US" sz="2800"/>
              <a:t>2</a:t>
            </a:r>
            <a:r>
              <a:rPr lang="en-US" altLang="en-US" sz="2800" b="1"/>
              <a:t>Y</a:t>
            </a:r>
            <a:r>
              <a:rPr lang="en-US" altLang="en-US" sz="2800"/>
              <a:t>  =  </a:t>
            </a:r>
            <a:r>
              <a:rPr lang="en-US" altLang="en-US" sz="2800" b="1"/>
              <a:t>A</a:t>
            </a:r>
            <a:r>
              <a:rPr lang="en-US" altLang="en-US" sz="2800"/>
              <a:t> </a:t>
            </a:r>
            <a:r>
              <a:rPr lang="en-US" altLang="en-US" sz="2800" b="1"/>
              <a:t>F</a:t>
            </a:r>
            <a:r>
              <a:rPr lang="en-US" altLang="en-US" sz="2800"/>
              <a:t>(2</a:t>
            </a:r>
            <a:r>
              <a:rPr lang="en-US" altLang="en-US" sz="2800" b="1"/>
              <a:t>L</a:t>
            </a:r>
            <a:r>
              <a:rPr lang="en-US" altLang="en-US" sz="2800"/>
              <a:t>, 2</a:t>
            </a:r>
            <a:r>
              <a:rPr lang="en-US" altLang="en-US" sz="2800" b="1"/>
              <a:t>K</a:t>
            </a:r>
            <a:r>
              <a:rPr lang="en-US" altLang="en-US" sz="2800"/>
              <a:t>, 2</a:t>
            </a:r>
            <a:r>
              <a:rPr lang="en-US" altLang="en-US" sz="2800" b="1"/>
              <a:t>H</a:t>
            </a:r>
            <a:r>
              <a:rPr lang="en-US" altLang="en-US" sz="2800"/>
              <a:t>, 2</a:t>
            </a:r>
            <a:r>
              <a:rPr lang="en-US" altLang="en-US" sz="2800" b="1"/>
              <a:t>N</a:t>
            </a:r>
            <a:r>
              <a:rPr lang="en-US" altLang="en-US" sz="2800"/>
              <a:t>)</a:t>
            </a:r>
            <a:endParaRPr lang="en-US" altLang="en-US"/>
          </a:p>
        </p:txBody>
      </p:sp>
      <p:sp>
        <p:nvSpPr>
          <p:cNvPr id="82950" name="Rectangle 6">
            <a:extLst>
              <a:ext uri="{FF2B5EF4-FFF2-40B4-BE49-F238E27FC236}">
                <a16:creationId xmlns:a16="http://schemas.microsoft.com/office/drawing/2014/main" id="{EECB9D7B-C78C-D261-0BD6-A9CBFAB4D668}"/>
              </a:ext>
            </a:extLst>
          </p:cNvPr>
          <p:cNvSpPr>
            <a:spLocks noChangeArrowheads="1"/>
          </p:cNvSpPr>
          <p:nvPr/>
        </p:nvSpPr>
        <p:spPr bwMode="auto">
          <a:xfrm>
            <a:off x="449263" y="4791075"/>
            <a:ext cx="8229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40000"/>
              </a:spcBef>
            </a:pPr>
            <a:r>
              <a:rPr lang="en-US" altLang="en-US" sz="2700"/>
              <a:t>Increasing all inputs 10% (multiplying each by 1.1) causes output to increase by 10%:</a:t>
            </a:r>
          </a:p>
        </p:txBody>
      </p:sp>
      <p:sp>
        <p:nvSpPr>
          <p:cNvPr id="82951" name="Text Box 7">
            <a:extLst>
              <a:ext uri="{FF2B5EF4-FFF2-40B4-BE49-F238E27FC236}">
                <a16:creationId xmlns:a16="http://schemas.microsoft.com/office/drawing/2014/main" id="{ABED4105-5551-59CB-4809-054CFBF17049}"/>
              </a:ext>
            </a:extLst>
          </p:cNvPr>
          <p:cNvSpPr txBox="1">
            <a:spLocks noChangeArrowheads="1"/>
          </p:cNvSpPr>
          <p:nvPr/>
        </p:nvSpPr>
        <p:spPr bwMode="auto">
          <a:xfrm>
            <a:off x="1166813" y="5695950"/>
            <a:ext cx="65659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40000"/>
              </a:spcBef>
              <a:buClr>
                <a:srgbClr val="00B85C"/>
              </a:buClr>
              <a:buSzPct val="120000"/>
              <a:buFont typeface="Wingdings" panose="05000000000000000000" pitchFamily="2" charset="2"/>
              <a:buNone/>
            </a:pPr>
            <a:r>
              <a:rPr lang="en-US" altLang="en-US" sz="2800"/>
              <a:t>1.1</a:t>
            </a:r>
            <a:r>
              <a:rPr lang="en-US" altLang="en-US" sz="2800" b="1"/>
              <a:t>Y</a:t>
            </a:r>
            <a:r>
              <a:rPr lang="en-US" altLang="en-US" sz="2800"/>
              <a:t>  =  </a:t>
            </a:r>
            <a:r>
              <a:rPr lang="en-US" altLang="en-US" sz="2800" b="1"/>
              <a:t>A</a:t>
            </a:r>
            <a:r>
              <a:rPr lang="en-US" altLang="en-US" sz="2800"/>
              <a:t> </a:t>
            </a:r>
            <a:r>
              <a:rPr lang="en-US" altLang="en-US" sz="2800" b="1"/>
              <a:t>F</a:t>
            </a:r>
            <a:r>
              <a:rPr lang="en-US" altLang="en-US" sz="2800"/>
              <a:t>(1.1</a:t>
            </a:r>
            <a:r>
              <a:rPr lang="en-US" altLang="en-US" sz="2800" b="1"/>
              <a:t>L</a:t>
            </a:r>
            <a:r>
              <a:rPr lang="en-US" altLang="en-US" sz="2800"/>
              <a:t>, 1.1</a:t>
            </a:r>
            <a:r>
              <a:rPr lang="en-US" altLang="en-US" sz="2800" b="1"/>
              <a:t>K</a:t>
            </a:r>
            <a:r>
              <a:rPr lang="en-US" altLang="en-US" sz="2800"/>
              <a:t>, 1.1</a:t>
            </a:r>
            <a:r>
              <a:rPr lang="en-US" altLang="en-US" sz="2800" b="1"/>
              <a:t>H</a:t>
            </a:r>
            <a:r>
              <a:rPr lang="en-US" altLang="en-US" sz="2800"/>
              <a:t>, 1.1</a:t>
            </a:r>
            <a:r>
              <a:rPr lang="en-US" altLang="en-US" sz="2800" b="1"/>
              <a:t>N</a:t>
            </a:r>
            <a:r>
              <a:rPr lang="en-US" altLang="en-US" sz="280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dissolve">
                                      <p:cBhvr>
                                        <p:cTn id="7" dur="500"/>
                                        <p:tgtEl>
                                          <p:spTgt spid="82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wipe(left)">
                                      <p:cBhvr>
                                        <p:cTn id="12" dur="500"/>
                                        <p:tgtEl>
                                          <p:spTgt spid="82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dissolve">
                                      <p:cBhvr>
                                        <p:cTn id="17"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50" grpId="0"/>
      <p:bldP spid="8295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812EFA7-6917-937A-3E28-5EF8D6D7E372}"/>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24930" name="Rectangle 2">
            <a:extLst>
              <a:ext uri="{FF2B5EF4-FFF2-40B4-BE49-F238E27FC236}">
                <a16:creationId xmlns:a16="http://schemas.microsoft.com/office/drawing/2014/main" id="{BDAB7BC0-B442-9C36-55F2-CE173CD763B6}"/>
              </a:ext>
            </a:extLst>
          </p:cNvPr>
          <p:cNvSpPr>
            <a:spLocks noGrp="1" noChangeArrowheads="1"/>
          </p:cNvSpPr>
          <p:nvPr>
            <p:ph type="title"/>
          </p:nvPr>
        </p:nvSpPr>
        <p:spPr>
          <a:xfrm>
            <a:off x="457200" y="230188"/>
            <a:ext cx="8229600" cy="649287"/>
          </a:xfrm>
        </p:spPr>
        <p:txBody>
          <a:bodyPr/>
          <a:lstStyle/>
          <a:p>
            <a:r>
              <a:rPr lang="en-US" altLang="en-US"/>
              <a:t>The Production Function</a:t>
            </a:r>
          </a:p>
        </p:txBody>
      </p:sp>
      <p:sp>
        <p:nvSpPr>
          <p:cNvPr id="124931" name="Rectangle 3">
            <a:extLst>
              <a:ext uri="{FF2B5EF4-FFF2-40B4-BE49-F238E27FC236}">
                <a16:creationId xmlns:a16="http://schemas.microsoft.com/office/drawing/2014/main" id="{C4B4F54B-1E26-6DA2-CD9B-EC44BBBC5582}"/>
              </a:ext>
            </a:extLst>
          </p:cNvPr>
          <p:cNvSpPr>
            <a:spLocks noGrp="1" noChangeArrowheads="1"/>
          </p:cNvSpPr>
          <p:nvPr>
            <p:ph type="body" idx="1"/>
          </p:nvPr>
        </p:nvSpPr>
        <p:spPr>
          <a:xfrm>
            <a:off x="457200" y="1450975"/>
            <a:ext cx="8229600" cy="4913313"/>
          </a:xfrm>
        </p:spPr>
        <p:txBody>
          <a:bodyPr/>
          <a:lstStyle/>
          <a:p>
            <a:pPr>
              <a:lnSpc>
                <a:spcPct val="100000"/>
              </a:lnSpc>
            </a:pPr>
            <a:r>
              <a:rPr lang="en-US" altLang="en-US" sz="2700"/>
              <a:t>If we multiply each input by 1/</a:t>
            </a:r>
            <a:r>
              <a:rPr lang="en-US" altLang="en-US" sz="2700" b="1"/>
              <a:t>L</a:t>
            </a:r>
            <a:r>
              <a:rPr lang="en-US" altLang="en-US" sz="2700"/>
              <a:t>, then </a:t>
            </a:r>
            <a:br>
              <a:rPr lang="en-US" altLang="en-US" sz="2700"/>
            </a:br>
            <a:r>
              <a:rPr lang="en-US" altLang="en-US" sz="2700"/>
              <a:t>output is multiplied by 1/</a:t>
            </a:r>
            <a:r>
              <a:rPr lang="en-US" altLang="en-US" sz="2700" b="1"/>
              <a:t>L</a:t>
            </a:r>
            <a:r>
              <a:rPr lang="en-US" altLang="en-US" sz="2700"/>
              <a:t>:  </a:t>
            </a:r>
          </a:p>
          <a:p>
            <a:pPr>
              <a:lnSpc>
                <a:spcPct val="100000"/>
              </a:lnSpc>
              <a:buFont typeface="Wingdings" panose="05000000000000000000" pitchFamily="2" charset="2"/>
              <a:buNone/>
            </a:pPr>
            <a:r>
              <a:rPr lang="en-US" altLang="en-US" sz="2700" b="1"/>
              <a:t>		Y</a:t>
            </a:r>
            <a:r>
              <a:rPr lang="en-US" altLang="en-US" sz="2700"/>
              <a:t>/</a:t>
            </a:r>
            <a:r>
              <a:rPr lang="en-US" altLang="en-US" sz="2700" b="1"/>
              <a:t>L</a:t>
            </a:r>
            <a:r>
              <a:rPr lang="en-US" altLang="en-US" sz="2700"/>
              <a:t>  =  </a:t>
            </a:r>
            <a:r>
              <a:rPr lang="en-US" altLang="en-US" sz="2700" b="1"/>
              <a:t>A</a:t>
            </a:r>
            <a:r>
              <a:rPr lang="en-US" altLang="en-US" sz="2700"/>
              <a:t> </a:t>
            </a:r>
            <a:r>
              <a:rPr lang="en-US" altLang="en-US" sz="2700" b="1"/>
              <a:t>F</a:t>
            </a:r>
            <a:r>
              <a:rPr lang="en-US" altLang="en-US" sz="2700"/>
              <a:t>(1, </a:t>
            </a:r>
            <a:r>
              <a:rPr lang="en-US" altLang="en-US" sz="2700" b="1"/>
              <a:t>K</a:t>
            </a:r>
            <a:r>
              <a:rPr lang="en-US" altLang="en-US" sz="2700"/>
              <a:t>/</a:t>
            </a:r>
            <a:r>
              <a:rPr lang="en-US" altLang="en-US" sz="2700" b="1"/>
              <a:t>L</a:t>
            </a:r>
            <a:r>
              <a:rPr lang="en-US" altLang="en-US" sz="2700"/>
              <a:t>, </a:t>
            </a:r>
            <a:r>
              <a:rPr lang="en-US" altLang="en-US" sz="2700" b="1"/>
              <a:t>H</a:t>
            </a:r>
            <a:r>
              <a:rPr lang="en-US" altLang="en-US" sz="2700"/>
              <a:t>/</a:t>
            </a:r>
            <a:r>
              <a:rPr lang="en-US" altLang="en-US" sz="2700" b="1"/>
              <a:t>L</a:t>
            </a:r>
            <a:r>
              <a:rPr lang="en-US" altLang="en-US" sz="2700"/>
              <a:t>, </a:t>
            </a:r>
            <a:r>
              <a:rPr lang="en-US" altLang="en-US" sz="2700" b="1"/>
              <a:t>N</a:t>
            </a:r>
            <a:r>
              <a:rPr lang="en-US" altLang="en-US" sz="2700"/>
              <a:t>/</a:t>
            </a:r>
            <a:r>
              <a:rPr lang="en-US" altLang="en-US" sz="2700" b="1"/>
              <a:t>L</a:t>
            </a:r>
            <a:r>
              <a:rPr lang="en-US" altLang="en-US" sz="2700"/>
              <a:t>)</a:t>
            </a:r>
          </a:p>
          <a:p>
            <a:pPr>
              <a:lnSpc>
                <a:spcPct val="100000"/>
              </a:lnSpc>
            </a:pPr>
            <a:r>
              <a:rPr lang="en-US" altLang="en-US" sz="2700"/>
              <a:t>This equation shows that productivity </a:t>
            </a:r>
            <a:br>
              <a:rPr lang="en-US" altLang="en-US" sz="2700"/>
            </a:br>
            <a:r>
              <a:rPr lang="en-US" altLang="en-US" sz="2700"/>
              <a:t>(output per worker) depends on:</a:t>
            </a:r>
          </a:p>
          <a:p>
            <a:pPr lvl="1">
              <a:spcBef>
                <a:spcPct val="15000"/>
              </a:spcBef>
            </a:pPr>
            <a:r>
              <a:rPr lang="en-US" altLang="en-US"/>
              <a:t>the level of technology (</a:t>
            </a:r>
            <a:r>
              <a:rPr lang="en-US" altLang="en-US" b="1"/>
              <a:t>A</a:t>
            </a:r>
            <a:r>
              <a:rPr lang="en-US" altLang="en-US"/>
              <a:t>)</a:t>
            </a:r>
          </a:p>
          <a:p>
            <a:pPr lvl="1">
              <a:spcBef>
                <a:spcPct val="15000"/>
              </a:spcBef>
            </a:pPr>
            <a:r>
              <a:rPr lang="en-US" altLang="en-US"/>
              <a:t>physical capital per worker</a:t>
            </a:r>
          </a:p>
          <a:p>
            <a:pPr lvl="1">
              <a:spcBef>
                <a:spcPct val="15000"/>
              </a:spcBef>
            </a:pPr>
            <a:r>
              <a:rPr lang="en-US" altLang="en-US"/>
              <a:t>human capital per worker</a:t>
            </a:r>
          </a:p>
          <a:p>
            <a:pPr lvl="1">
              <a:spcBef>
                <a:spcPct val="15000"/>
              </a:spcBef>
            </a:pPr>
            <a:r>
              <a:rPr lang="en-US" altLang="en-US"/>
              <a:t>natural resources per worker</a:t>
            </a:r>
            <a:endParaRPr lang="en-US" altLang="en-US" sz="2500"/>
          </a:p>
        </p:txBody>
      </p:sp>
      <p:sp>
        <p:nvSpPr>
          <p:cNvPr id="124932" name="Text Box 4">
            <a:extLst>
              <a:ext uri="{FF2B5EF4-FFF2-40B4-BE49-F238E27FC236}">
                <a16:creationId xmlns:a16="http://schemas.microsoft.com/office/drawing/2014/main" id="{7D23D655-4814-66D9-6886-94D4EAE7C89D}"/>
              </a:ext>
            </a:extLst>
          </p:cNvPr>
          <p:cNvSpPr txBox="1">
            <a:spLocks noChangeArrowheads="1"/>
          </p:cNvSpPr>
          <p:nvPr/>
        </p:nvSpPr>
        <p:spPr bwMode="auto">
          <a:xfrm>
            <a:off x="1162050" y="901700"/>
            <a:ext cx="65659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40000"/>
              </a:spcBef>
              <a:buClr>
                <a:srgbClr val="00B85C"/>
              </a:buClr>
              <a:buSzPct val="120000"/>
              <a:buFont typeface="Wingdings" panose="05000000000000000000" pitchFamily="2" charset="2"/>
              <a:buNone/>
            </a:pPr>
            <a:r>
              <a:rPr lang="en-US" altLang="en-US" sz="2800" b="1"/>
              <a:t>Y</a:t>
            </a:r>
            <a:r>
              <a:rPr lang="en-US" altLang="en-US" sz="2800"/>
              <a:t>  =  </a:t>
            </a:r>
            <a:r>
              <a:rPr lang="en-US" altLang="en-US" sz="2800" b="1"/>
              <a:t>A</a:t>
            </a:r>
            <a:r>
              <a:rPr lang="en-US" altLang="en-US" sz="2800"/>
              <a:t> </a:t>
            </a:r>
            <a:r>
              <a:rPr lang="en-US" altLang="en-US" sz="2800" b="1"/>
              <a:t>F</a:t>
            </a:r>
            <a:r>
              <a:rPr lang="en-US" altLang="en-US" sz="2800"/>
              <a:t>(</a:t>
            </a:r>
            <a:r>
              <a:rPr lang="en-US" altLang="en-US" sz="2800" b="1"/>
              <a:t>L</a:t>
            </a:r>
            <a:r>
              <a:rPr lang="en-US" altLang="en-US" sz="2800"/>
              <a:t>, </a:t>
            </a:r>
            <a:r>
              <a:rPr lang="en-US" altLang="en-US" sz="2800" b="1"/>
              <a:t>K</a:t>
            </a:r>
            <a:r>
              <a:rPr lang="en-US" altLang="en-US" sz="2800"/>
              <a:t>, </a:t>
            </a:r>
            <a:r>
              <a:rPr lang="en-US" altLang="en-US" sz="2800" b="1"/>
              <a:t>H</a:t>
            </a:r>
            <a:r>
              <a:rPr lang="en-US" altLang="en-US" sz="2800"/>
              <a:t>, </a:t>
            </a:r>
            <a:r>
              <a:rPr lang="en-US" altLang="en-US" sz="2800" b="1"/>
              <a:t>N</a:t>
            </a:r>
            <a:r>
              <a:rPr lang="en-US" altLang="en-US" sz="2800"/>
              <a:t>)</a:t>
            </a:r>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wipe(left)">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wipe(left)">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wipe(left)">
                                      <p:cBhvr>
                                        <p:cTn id="17" dur="500"/>
                                        <p:tgtEl>
                                          <p:spTgt spid="12493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4931">
                                            <p:txEl>
                                              <p:pRg st="3" end="3"/>
                                            </p:txEl>
                                          </p:spTgt>
                                        </p:tgtEl>
                                        <p:attrNameLst>
                                          <p:attrName>style.visibility</p:attrName>
                                        </p:attrNameLst>
                                      </p:cBhvr>
                                      <p:to>
                                        <p:strVal val="visible"/>
                                      </p:to>
                                    </p:set>
                                    <p:animEffect transition="in" filter="wipe(left)">
                                      <p:cBhvr>
                                        <p:cTn id="20" dur="500"/>
                                        <p:tgtEl>
                                          <p:spTgt spid="12493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4931">
                                            <p:txEl>
                                              <p:pRg st="4" end="4"/>
                                            </p:txEl>
                                          </p:spTgt>
                                        </p:tgtEl>
                                        <p:attrNameLst>
                                          <p:attrName>style.visibility</p:attrName>
                                        </p:attrNameLst>
                                      </p:cBhvr>
                                      <p:to>
                                        <p:strVal val="visible"/>
                                      </p:to>
                                    </p:set>
                                    <p:animEffect transition="in" filter="wipe(left)">
                                      <p:cBhvr>
                                        <p:cTn id="23" dur="500"/>
                                        <p:tgtEl>
                                          <p:spTgt spid="12493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4931">
                                            <p:txEl>
                                              <p:pRg st="5" end="5"/>
                                            </p:txEl>
                                          </p:spTgt>
                                        </p:tgtEl>
                                        <p:attrNameLst>
                                          <p:attrName>style.visibility</p:attrName>
                                        </p:attrNameLst>
                                      </p:cBhvr>
                                      <p:to>
                                        <p:strVal val="visible"/>
                                      </p:to>
                                    </p:set>
                                    <p:animEffect transition="in" filter="wipe(left)">
                                      <p:cBhvr>
                                        <p:cTn id="26" dur="500"/>
                                        <p:tgtEl>
                                          <p:spTgt spid="12493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wipe(left)">
                                      <p:cBhvr>
                                        <p:cTn id="29" dur="500"/>
                                        <p:tgtEl>
                                          <p:spTgt spid="124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C7DF53F6-E31B-6374-6878-887FA02D7423}"/>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57346" name="Rectangle 2">
            <a:extLst>
              <a:ext uri="{FF2B5EF4-FFF2-40B4-BE49-F238E27FC236}">
                <a16:creationId xmlns:a16="http://schemas.microsoft.com/office/drawing/2014/main" id="{D44ED98B-32E4-C5D7-8BE2-93C18FE936AB}"/>
              </a:ext>
            </a:extLst>
          </p:cNvPr>
          <p:cNvSpPr>
            <a:spLocks noChangeArrowheads="1"/>
          </p:cNvSpPr>
          <p:nvPr/>
        </p:nvSpPr>
        <p:spPr bwMode="auto">
          <a:xfrm>
            <a:off x="0" y="0"/>
            <a:ext cx="9144000" cy="4857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47" name="Oval 3">
            <a:extLst>
              <a:ext uri="{FF2B5EF4-FFF2-40B4-BE49-F238E27FC236}">
                <a16:creationId xmlns:a16="http://schemas.microsoft.com/office/drawing/2014/main" id="{CB89979C-9979-A39D-A1E7-EC26E7DCAB86}"/>
              </a:ext>
            </a:extLst>
          </p:cNvPr>
          <p:cNvSpPr>
            <a:spLocks noChangeArrowheads="1"/>
          </p:cNvSpPr>
          <p:nvPr/>
        </p:nvSpPr>
        <p:spPr bwMode="auto">
          <a:xfrm>
            <a:off x="504825" y="19050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48" name="Rectangle 4">
            <a:extLst>
              <a:ext uri="{FF2B5EF4-FFF2-40B4-BE49-F238E27FC236}">
                <a16:creationId xmlns:a16="http://schemas.microsoft.com/office/drawing/2014/main" id="{AB5458D9-F2CB-A1D1-35A5-75B79A33F538}"/>
              </a:ext>
            </a:extLst>
          </p:cNvPr>
          <p:cNvSpPr>
            <a:spLocks noGrp="1" noChangeArrowheads="1"/>
          </p:cNvSpPr>
          <p:nvPr>
            <p:ph type="title"/>
          </p:nvPr>
        </p:nvSpPr>
        <p:spPr>
          <a:xfrm>
            <a:off x="257175" y="557213"/>
            <a:ext cx="8496300" cy="1030287"/>
          </a:xfrm>
        </p:spPr>
        <p:txBody>
          <a:bodyPr/>
          <a:lstStyle/>
          <a:p>
            <a:pPr algn="l">
              <a:lnSpc>
                <a:spcPct val="105000"/>
              </a:lnSpc>
            </a:pPr>
            <a:r>
              <a:rPr lang="en-US" altLang="en-US" sz="3100">
                <a:solidFill>
                  <a:schemeClr val="tx1"/>
                </a:solidFill>
                <a:latin typeface="Arial" panose="020B0604020202020204" pitchFamily="34" charset="0"/>
              </a:rPr>
              <a:t>In this chapter, look for the answers to these questions:</a:t>
            </a:r>
          </a:p>
        </p:txBody>
      </p:sp>
      <p:sp>
        <p:nvSpPr>
          <p:cNvPr id="57349" name="Rectangle 5">
            <a:extLst>
              <a:ext uri="{FF2B5EF4-FFF2-40B4-BE49-F238E27FC236}">
                <a16:creationId xmlns:a16="http://schemas.microsoft.com/office/drawing/2014/main" id="{88B7E47D-2052-48B0-95A2-4985F58E3577}"/>
              </a:ext>
            </a:extLst>
          </p:cNvPr>
          <p:cNvSpPr>
            <a:spLocks noGrp="1" noChangeArrowheads="1"/>
          </p:cNvSpPr>
          <p:nvPr>
            <p:ph type="body" idx="1"/>
          </p:nvPr>
        </p:nvSpPr>
        <p:spPr>
          <a:xfrm>
            <a:off x="409575" y="1658938"/>
            <a:ext cx="8229600" cy="4362450"/>
          </a:xfrm>
        </p:spPr>
        <p:txBody>
          <a:bodyPr/>
          <a:lstStyle/>
          <a:p>
            <a:pPr>
              <a:spcBef>
                <a:spcPct val="40000"/>
              </a:spcBef>
              <a:buClr>
                <a:srgbClr val="003399"/>
              </a:buClr>
            </a:pPr>
            <a:r>
              <a:rPr lang="en-US" altLang="en-US"/>
              <a:t>What are the facts about living standards and growth rates around the world?</a:t>
            </a:r>
          </a:p>
          <a:p>
            <a:pPr>
              <a:spcBef>
                <a:spcPct val="40000"/>
              </a:spcBef>
              <a:buClr>
                <a:srgbClr val="003399"/>
              </a:buClr>
            </a:pPr>
            <a:r>
              <a:rPr lang="en-US" altLang="en-US"/>
              <a:t>Why does productivity matter for living standards?</a:t>
            </a:r>
          </a:p>
          <a:p>
            <a:pPr>
              <a:spcBef>
                <a:spcPct val="40000"/>
              </a:spcBef>
              <a:buClr>
                <a:srgbClr val="003399"/>
              </a:buClr>
            </a:pPr>
            <a:r>
              <a:rPr lang="en-US" altLang="en-US"/>
              <a:t>What determines productivity and its growth rate?  </a:t>
            </a:r>
          </a:p>
          <a:p>
            <a:pPr>
              <a:spcBef>
                <a:spcPct val="40000"/>
              </a:spcBef>
              <a:buClr>
                <a:srgbClr val="003399"/>
              </a:buClr>
            </a:pPr>
            <a:r>
              <a:rPr lang="en-US" altLang="en-US"/>
              <a:t>How can public policy affect growth and living standards? </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grpSp>
        <p:nvGrpSpPr>
          <p:cNvPr id="227330" name="Group 2">
            <a:extLst>
              <a:ext uri="{FF2B5EF4-FFF2-40B4-BE49-F238E27FC236}">
                <a16:creationId xmlns:a16="http://schemas.microsoft.com/office/drawing/2014/main" id="{B0F16124-3773-6421-2922-EF4ED36774B0}"/>
              </a:ext>
            </a:extLst>
          </p:cNvPr>
          <p:cNvGrpSpPr>
            <a:grpSpLocks/>
          </p:cNvGrpSpPr>
          <p:nvPr/>
        </p:nvGrpSpPr>
        <p:grpSpPr bwMode="auto">
          <a:xfrm>
            <a:off x="0" y="0"/>
            <a:ext cx="1550988" cy="6869113"/>
            <a:chOff x="0" y="0"/>
            <a:chExt cx="977" cy="4327"/>
          </a:xfrm>
        </p:grpSpPr>
        <p:sp>
          <p:nvSpPr>
            <p:cNvPr id="227331" name="Rectangle 3">
              <a:extLst>
                <a:ext uri="{FF2B5EF4-FFF2-40B4-BE49-F238E27FC236}">
                  <a16:creationId xmlns:a16="http://schemas.microsoft.com/office/drawing/2014/main" id="{D4372CB5-CCC0-0A89-E9FC-724A4379D952}"/>
                </a:ext>
              </a:extLst>
            </p:cNvPr>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7332" name="Oval 4">
              <a:extLst>
                <a:ext uri="{FF2B5EF4-FFF2-40B4-BE49-F238E27FC236}">
                  <a16:creationId xmlns:a16="http://schemas.microsoft.com/office/drawing/2014/main" id="{7D488237-8FC0-C3C2-46A5-3CB5C40CAA2A}"/>
                </a:ext>
              </a:extLst>
            </p:cNvPr>
            <p:cNvSpPr>
              <a:spLocks noChangeArrowheads="1"/>
            </p:cNvSpPr>
            <p:nvPr/>
          </p:nvSpPr>
          <p:spPr bwMode="auto">
            <a:xfrm rot="5400000">
              <a:off x="86" y="39"/>
              <a:ext cx="930" cy="852"/>
            </a:xfrm>
            <a:prstGeom prst="ellipse">
              <a:avLst/>
            </a:prstGeom>
            <a:pattFill prst="wdUpDiag">
              <a:fgClr>
                <a:srgbClr val="FFFFCC"/>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27333" name="Rectangle 5">
            <a:extLst>
              <a:ext uri="{FF2B5EF4-FFF2-40B4-BE49-F238E27FC236}">
                <a16:creationId xmlns:a16="http://schemas.microsoft.com/office/drawing/2014/main" id="{357B5D4E-AB0B-2BAB-B3CA-ABEA4AE908C6}"/>
              </a:ext>
            </a:extLst>
          </p:cNvPr>
          <p:cNvSpPr>
            <a:spLocks noGrp="1" noChangeArrowheads="1"/>
          </p:cNvSpPr>
          <p:nvPr>
            <p:ph type="title"/>
          </p:nvPr>
        </p:nvSpPr>
        <p:spPr>
          <a:xfrm>
            <a:off x="387350" y="188913"/>
            <a:ext cx="8229600" cy="1052512"/>
          </a:xfrm>
          <a:noFill/>
          <a:ln/>
        </p:spPr>
        <p:txBody>
          <a:bodyPr anchor="t"/>
          <a:lstStyle/>
          <a:p>
            <a:pPr algn="l"/>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C</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T</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V</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  L</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R</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G  </a:t>
            </a:r>
            <a:r>
              <a:rPr lang="en-US" altLang="en-US" sz="3000">
                <a:solidFill>
                  <a:srgbClr val="FF9966"/>
                </a:solidFill>
                <a:effectLst>
                  <a:outerShdw blurRad="38100" dist="38100" dir="2700000" algn="tl">
                    <a:srgbClr val="C0C0C0"/>
                  </a:outerShdw>
                </a:effectLst>
              </a:rPr>
              <a:t>1</a:t>
            </a:r>
            <a:r>
              <a:rPr lang="en-US" altLang="en-US" sz="2600">
                <a:solidFill>
                  <a:srgbClr val="FF9966"/>
                </a:solidFill>
                <a:effectLst>
                  <a:outerShdw blurRad="38100" dist="38100" dir="2700000" algn="tl">
                    <a:srgbClr val="C0C0C0"/>
                  </a:outerShdw>
                </a:effectLst>
              </a:rPr>
              <a:t>:   </a:t>
            </a:r>
            <a:br>
              <a:rPr lang="en-US" altLang="en-US" sz="2600">
                <a:solidFill>
                  <a:srgbClr val="FF9966"/>
                </a:solidFill>
                <a:effectLst>
                  <a:outerShdw blurRad="38100" dist="38100" dir="2700000" algn="tl">
                    <a:srgbClr val="C0C0C0"/>
                  </a:outerShdw>
                </a:effectLst>
              </a:rPr>
            </a:br>
            <a:r>
              <a:rPr lang="en-US" altLang="en-US" sz="3000">
                <a:solidFill>
                  <a:srgbClr val="996633"/>
                </a:solidFill>
                <a:effectLst>
                  <a:outerShdw blurRad="38100" dist="38100" dir="2700000" algn="tl">
                    <a:srgbClr val="C0C0C0"/>
                  </a:outerShdw>
                </a:effectLst>
              </a:rPr>
              <a:t>Discussion question</a:t>
            </a:r>
          </a:p>
        </p:txBody>
      </p:sp>
      <p:sp>
        <p:nvSpPr>
          <p:cNvPr id="227334" name="Rectangle 6">
            <a:extLst>
              <a:ext uri="{FF2B5EF4-FFF2-40B4-BE49-F238E27FC236}">
                <a16:creationId xmlns:a16="http://schemas.microsoft.com/office/drawing/2014/main" id="{09886527-0EB1-E281-7A71-DB0BD472055D}"/>
              </a:ext>
            </a:extLst>
          </p:cNvPr>
          <p:cNvSpPr>
            <a:spLocks noGrp="1" noChangeArrowheads="1"/>
          </p:cNvSpPr>
          <p:nvPr>
            <p:ph type="body" idx="1"/>
          </p:nvPr>
        </p:nvSpPr>
        <p:spPr>
          <a:xfrm>
            <a:off x="579438" y="1295400"/>
            <a:ext cx="8229600" cy="1406525"/>
          </a:xfrm>
        </p:spPr>
        <p:txBody>
          <a:bodyPr/>
          <a:lstStyle/>
          <a:p>
            <a:pPr marL="0" indent="0">
              <a:buClr>
                <a:srgbClr val="669900"/>
              </a:buClr>
              <a:buFont typeface="Wingdings" panose="05000000000000000000" pitchFamily="2" charset="2"/>
              <a:buNone/>
            </a:pPr>
            <a:r>
              <a:rPr lang="en-US" altLang="en-US" sz="2700"/>
              <a:t>Which of the following policies do you think would </a:t>
            </a:r>
            <a:br>
              <a:rPr lang="en-US" altLang="en-US" sz="2700"/>
            </a:br>
            <a:r>
              <a:rPr lang="en-US" altLang="en-US" sz="2700"/>
              <a:t>be most effective at boosting growth and living standards in a poor country over the long run?</a:t>
            </a:r>
          </a:p>
        </p:txBody>
      </p:sp>
      <p:sp>
        <p:nvSpPr>
          <p:cNvPr id="227335" name="Rectangle 7">
            <a:extLst>
              <a:ext uri="{FF2B5EF4-FFF2-40B4-BE49-F238E27FC236}">
                <a16:creationId xmlns:a16="http://schemas.microsoft.com/office/drawing/2014/main" id="{BD7C3844-A6D5-390C-DE5D-A0F11F08316F}"/>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fld id="{71F78A04-B800-4AB8-97BD-B276A4EF1EA3}" type="slidenum">
              <a:rPr lang="en-US" altLang="en-US" sz="1700">
                <a:solidFill>
                  <a:srgbClr val="777777"/>
                </a:solidFill>
              </a:rPr>
              <a:pPr/>
              <a:t>19</a:t>
            </a:fld>
            <a:endParaRPr lang="en-US" altLang="en-US" sz="1700">
              <a:solidFill>
                <a:srgbClr val="777777"/>
              </a:solidFill>
            </a:endParaRPr>
          </a:p>
        </p:txBody>
      </p:sp>
      <p:sp>
        <p:nvSpPr>
          <p:cNvPr id="227336" name="Rectangle 8">
            <a:extLst>
              <a:ext uri="{FF2B5EF4-FFF2-40B4-BE49-F238E27FC236}">
                <a16:creationId xmlns:a16="http://schemas.microsoft.com/office/drawing/2014/main" id="{CCDDFD4B-FF96-5928-C6D7-C787D220357F}"/>
              </a:ext>
            </a:extLst>
          </p:cNvPr>
          <p:cNvSpPr>
            <a:spLocks noChangeArrowheads="1"/>
          </p:cNvSpPr>
          <p:nvPr/>
        </p:nvSpPr>
        <p:spPr bwMode="auto">
          <a:xfrm>
            <a:off x="712788" y="2728913"/>
            <a:ext cx="82296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141413" indent="-5143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712913" indent="-4572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2208213" indent="-381000">
              <a:spcBef>
                <a:spcPct val="20000"/>
              </a:spcBef>
              <a:buChar char="–"/>
              <a:defRPr sz="2000">
                <a:solidFill>
                  <a:schemeClr val="tx1"/>
                </a:solidFill>
                <a:latin typeface="Arial" panose="020B0604020202020204" pitchFamily="34" charset="0"/>
                <a:cs typeface="Arial" panose="020B0604020202020204" pitchFamily="34" charset="0"/>
              </a:defRPr>
            </a:lvl4pPr>
            <a:lvl5pPr marL="2703513" indent="-381000">
              <a:spcBef>
                <a:spcPct val="20000"/>
              </a:spcBef>
              <a:buChar char="»"/>
              <a:defRPr sz="2000">
                <a:solidFill>
                  <a:schemeClr val="tx1"/>
                </a:solidFill>
                <a:latin typeface="Arial" panose="020B0604020202020204" pitchFamily="34" charset="0"/>
                <a:cs typeface="Arial" panose="020B0604020202020204" pitchFamily="34" charset="0"/>
              </a:defRPr>
            </a:lvl5pPr>
            <a:lvl6pPr marL="3160713" indent="-3810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617913" indent="-3810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4075113" indent="-3810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532313" indent="-3810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25000"/>
              </a:spcBef>
              <a:buClr>
                <a:srgbClr val="669900"/>
              </a:buClr>
              <a:buSzTx/>
              <a:buFontTx/>
              <a:buAutoNum type="alphaLcPeriod"/>
            </a:pPr>
            <a:r>
              <a:rPr lang="en-US" altLang="en-US" sz="2700"/>
              <a:t>offer tax incentives for investment by local firms</a:t>
            </a:r>
          </a:p>
          <a:p>
            <a:pPr>
              <a:lnSpc>
                <a:spcPct val="100000"/>
              </a:lnSpc>
              <a:spcBef>
                <a:spcPct val="25000"/>
              </a:spcBef>
              <a:buClr>
                <a:srgbClr val="669900"/>
              </a:buClr>
              <a:buSzTx/>
              <a:buFontTx/>
              <a:buAutoNum type="alphaLcPeriod"/>
            </a:pPr>
            <a:r>
              <a:rPr lang="en-US" altLang="en-US" sz="2700"/>
              <a:t>…by foreign firms</a:t>
            </a:r>
          </a:p>
          <a:p>
            <a:pPr>
              <a:lnSpc>
                <a:spcPct val="100000"/>
              </a:lnSpc>
              <a:spcBef>
                <a:spcPct val="25000"/>
              </a:spcBef>
              <a:buClr>
                <a:srgbClr val="669900"/>
              </a:buClr>
              <a:buSzTx/>
              <a:buFontTx/>
              <a:buAutoNum type="alphaLcPeriod"/>
            </a:pPr>
            <a:r>
              <a:rPr lang="en-US" altLang="en-US" sz="2700"/>
              <a:t>give cash payments for good school attendance</a:t>
            </a:r>
          </a:p>
          <a:p>
            <a:pPr>
              <a:lnSpc>
                <a:spcPct val="100000"/>
              </a:lnSpc>
              <a:spcBef>
                <a:spcPct val="25000"/>
              </a:spcBef>
              <a:buClr>
                <a:srgbClr val="669900"/>
              </a:buClr>
              <a:buSzTx/>
              <a:buFontTx/>
              <a:buAutoNum type="alphaLcPeriod"/>
            </a:pPr>
            <a:r>
              <a:rPr lang="en-US" altLang="en-US" sz="2700"/>
              <a:t>crack down on govt corruption</a:t>
            </a:r>
          </a:p>
          <a:p>
            <a:pPr>
              <a:lnSpc>
                <a:spcPct val="100000"/>
              </a:lnSpc>
              <a:spcBef>
                <a:spcPct val="25000"/>
              </a:spcBef>
              <a:buClr>
                <a:srgbClr val="669900"/>
              </a:buClr>
              <a:buSzTx/>
              <a:buFontTx/>
              <a:buAutoNum type="alphaLcPeriod"/>
            </a:pPr>
            <a:r>
              <a:rPr lang="en-US" altLang="en-US" sz="2700"/>
              <a:t>restrict imports to protect domestic industries</a:t>
            </a:r>
          </a:p>
          <a:p>
            <a:pPr>
              <a:lnSpc>
                <a:spcPct val="100000"/>
              </a:lnSpc>
              <a:spcBef>
                <a:spcPct val="25000"/>
              </a:spcBef>
              <a:buClr>
                <a:srgbClr val="669900"/>
              </a:buClr>
              <a:buSzTx/>
              <a:buFontTx/>
              <a:buAutoNum type="alphaLcPeriod"/>
            </a:pPr>
            <a:r>
              <a:rPr lang="en-US" altLang="en-US" sz="2700"/>
              <a:t>allow free trade</a:t>
            </a:r>
          </a:p>
          <a:p>
            <a:pPr>
              <a:lnSpc>
                <a:spcPct val="100000"/>
              </a:lnSpc>
              <a:spcBef>
                <a:spcPct val="25000"/>
              </a:spcBef>
              <a:buClr>
                <a:srgbClr val="669900"/>
              </a:buClr>
              <a:buSzTx/>
              <a:buFontTx/>
              <a:buAutoNum type="alphaLcPeriod"/>
            </a:pPr>
            <a:r>
              <a:rPr lang="en-US" altLang="en-US" sz="2700"/>
              <a:t>give away condoms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6">
                                            <p:txEl>
                                              <p:pRg st="0" end="0"/>
                                            </p:txEl>
                                          </p:spTgt>
                                        </p:tgtEl>
                                        <p:attrNameLst>
                                          <p:attrName>style.visibility</p:attrName>
                                        </p:attrNameLst>
                                      </p:cBhvr>
                                      <p:to>
                                        <p:strVal val="visible"/>
                                      </p:to>
                                    </p:set>
                                    <p:animEffect transition="in" filter="wipe(left)">
                                      <p:cBhvr>
                                        <p:cTn id="7" dur="500"/>
                                        <p:tgtEl>
                                          <p:spTgt spid="2273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6">
                                            <p:txEl>
                                              <p:pRg st="1" end="1"/>
                                            </p:txEl>
                                          </p:spTgt>
                                        </p:tgtEl>
                                        <p:attrNameLst>
                                          <p:attrName>style.visibility</p:attrName>
                                        </p:attrNameLst>
                                      </p:cBhvr>
                                      <p:to>
                                        <p:strVal val="visible"/>
                                      </p:to>
                                    </p:set>
                                    <p:animEffect transition="in" filter="wipe(left)">
                                      <p:cBhvr>
                                        <p:cTn id="12" dur="500"/>
                                        <p:tgtEl>
                                          <p:spTgt spid="2273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6">
                                            <p:txEl>
                                              <p:pRg st="2" end="2"/>
                                            </p:txEl>
                                          </p:spTgt>
                                        </p:tgtEl>
                                        <p:attrNameLst>
                                          <p:attrName>style.visibility</p:attrName>
                                        </p:attrNameLst>
                                      </p:cBhvr>
                                      <p:to>
                                        <p:strVal val="visible"/>
                                      </p:to>
                                    </p:set>
                                    <p:animEffect transition="in" filter="wipe(left)">
                                      <p:cBhvr>
                                        <p:cTn id="17" dur="500"/>
                                        <p:tgtEl>
                                          <p:spTgt spid="2273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6">
                                            <p:txEl>
                                              <p:pRg st="3" end="3"/>
                                            </p:txEl>
                                          </p:spTgt>
                                        </p:tgtEl>
                                        <p:attrNameLst>
                                          <p:attrName>style.visibility</p:attrName>
                                        </p:attrNameLst>
                                      </p:cBhvr>
                                      <p:to>
                                        <p:strVal val="visible"/>
                                      </p:to>
                                    </p:set>
                                    <p:animEffect transition="in" filter="wipe(left)">
                                      <p:cBhvr>
                                        <p:cTn id="22" dur="500"/>
                                        <p:tgtEl>
                                          <p:spTgt spid="2273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36">
                                            <p:txEl>
                                              <p:pRg st="4" end="4"/>
                                            </p:txEl>
                                          </p:spTgt>
                                        </p:tgtEl>
                                        <p:attrNameLst>
                                          <p:attrName>style.visibility</p:attrName>
                                        </p:attrNameLst>
                                      </p:cBhvr>
                                      <p:to>
                                        <p:strVal val="visible"/>
                                      </p:to>
                                    </p:set>
                                    <p:animEffect transition="in" filter="wipe(left)">
                                      <p:cBhvr>
                                        <p:cTn id="27" dur="500"/>
                                        <p:tgtEl>
                                          <p:spTgt spid="22733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7336">
                                            <p:txEl>
                                              <p:pRg st="5" end="5"/>
                                            </p:txEl>
                                          </p:spTgt>
                                        </p:tgtEl>
                                        <p:attrNameLst>
                                          <p:attrName>style.visibility</p:attrName>
                                        </p:attrNameLst>
                                      </p:cBhvr>
                                      <p:to>
                                        <p:strVal val="visible"/>
                                      </p:to>
                                    </p:set>
                                    <p:animEffect transition="in" filter="wipe(left)">
                                      <p:cBhvr>
                                        <p:cTn id="32" dur="500"/>
                                        <p:tgtEl>
                                          <p:spTgt spid="22733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7336">
                                            <p:txEl>
                                              <p:pRg st="6" end="6"/>
                                            </p:txEl>
                                          </p:spTgt>
                                        </p:tgtEl>
                                        <p:attrNameLst>
                                          <p:attrName>style.visibility</p:attrName>
                                        </p:attrNameLst>
                                      </p:cBhvr>
                                      <p:to>
                                        <p:strVal val="visible"/>
                                      </p:to>
                                    </p:set>
                                    <p:animEffect transition="in" filter="wipe(left)">
                                      <p:cBhvr>
                                        <p:cTn id="37" dur="500"/>
                                        <p:tgtEl>
                                          <p:spTgt spid="2273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6"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6A4C14-3A1C-1033-46FA-AD8947034446}"/>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34146" name="Rectangle 2">
            <a:extLst>
              <a:ext uri="{FF2B5EF4-FFF2-40B4-BE49-F238E27FC236}">
                <a16:creationId xmlns:a16="http://schemas.microsoft.com/office/drawing/2014/main" id="{5CB2DC66-657B-0F50-4F3E-C5C20104971C}"/>
              </a:ext>
            </a:extLst>
          </p:cNvPr>
          <p:cNvSpPr>
            <a:spLocks noGrp="1" noChangeArrowheads="1"/>
          </p:cNvSpPr>
          <p:nvPr>
            <p:ph type="title"/>
          </p:nvPr>
        </p:nvSpPr>
        <p:spPr>
          <a:xfrm>
            <a:off x="0" y="274638"/>
            <a:ext cx="9144000" cy="649287"/>
          </a:xfrm>
        </p:spPr>
        <p:txBody>
          <a:bodyPr/>
          <a:lstStyle/>
          <a:p>
            <a:r>
              <a:rPr lang="en-US" altLang="en-US" sz="3000"/>
              <a:t>ECONOMIC GROWTH AND PUBLIC POLICY</a:t>
            </a:r>
          </a:p>
        </p:txBody>
      </p:sp>
      <p:sp>
        <p:nvSpPr>
          <p:cNvPr id="134148" name="Rectangle 4">
            <a:extLst>
              <a:ext uri="{FF2B5EF4-FFF2-40B4-BE49-F238E27FC236}">
                <a16:creationId xmlns:a16="http://schemas.microsoft.com/office/drawing/2014/main" id="{45960AF7-14A5-A861-13D4-D7E03E647914}"/>
              </a:ext>
            </a:extLst>
          </p:cNvPr>
          <p:cNvSpPr>
            <a:spLocks noChangeArrowheads="1"/>
          </p:cNvSpPr>
          <p:nvPr/>
        </p:nvSpPr>
        <p:spPr bwMode="auto">
          <a:xfrm>
            <a:off x="1460500" y="1547813"/>
            <a:ext cx="6167438" cy="2312987"/>
          </a:xfrm>
          <a:prstGeom prst="rect">
            <a:avLst/>
          </a:prstGeom>
          <a:gradFill rotWithShape="1">
            <a:gsLst>
              <a:gs pos="0">
                <a:srgbClr val="FFCCCC"/>
              </a:gs>
              <a:gs pos="50000">
                <a:srgbClr val="FFFFCC"/>
              </a:gs>
              <a:gs pos="100000">
                <a:srgbClr val="FFCCCC"/>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137160" tIns="91440" rIns="137160" bIns="91440"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lnSpc>
                <a:spcPct val="110000"/>
              </a:lnSpc>
              <a:buFont typeface="Wingdings" panose="05000000000000000000" pitchFamily="2" charset="2"/>
              <a:buNone/>
            </a:pPr>
            <a:r>
              <a:rPr lang="en-US" altLang="en-US" sz="3000">
                <a:solidFill>
                  <a:srgbClr val="000000"/>
                </a:solidFill>
                <a:effectLst>
                  <a:outerShdw blurRad="38100" dist="38100" dir="2700000" algn="tl">
                    <a:srgbClr val="FFFFFF"/>
                  </a:outerShdw>
                </a:effectLst>
              </a:rPr>
              <a:t>Next, we look at the ways </a:t>
            </a:r>
            <a:br>
              <a:rPr lang="en-US" altLang="en-US" sz="3000">
                <a:solidFill>
                  <a:srgbClr val="000000"/>
                </a:solidFill>
                <a:effectLst>
                  <a:outerShdw blurRad="38100" dist="38100" dir="2700000" algn="tl">
                    <a:srgbClr val="FFFFFF"/>
                  </a:outerShdw>
                </a:effectLst>
              </a:rPr>
            </a:br>
            <a:r>
              <a:rPr lang="en-US" altLang="en-US" sz="3000">
                <a:solidFill>
                  <a:srgbClr val="000000"/>
                </a:solidFill>
                <a:effectLst>
                  <a:outerShdw blurRad="38100" dist="38100" dir="2700000" algn="tl">
                    <a:srgbClr val="FFFFFF"/>
                  </a:outerShdw>
                </a:effectLst>
              </a:rPr>
              <a:t>public policy can affect </a:t>
            </a:r>
            <a:br>
              <a:rPr lang="en-US" altLang="en-US" sz="3000">
                <a:solidFill>
                  <a:srgbClr val="000000"/>
                </a:solidFill>
                <a:effectLst>
                  <a:outerShdw blurRad="38100" dist="38100" dir="2700000" algn="tl">
                    <a:srgbClr val="FFFFFF"/>
                  </a:outerShdw>
                </a:effectLst>
              </a:rPr>
            </a:br>
            <a:r>
              <a:rPr lang="en-US" altLang="en-US" sz="3000">
                <a:solidFill>
                  <a:srgbClr val="000000"/>
                </a:solidFill>
                <a:effectLst>
                  <a:outerShdw blurRad="38100" dist="38100" dir="2700000" algn="tl">
                    <a:srgbClr val="FFFFFF"/>
                  </a:outerShdw>
                </a:effectLst>
              </a:rPr>
              <a:t>long-run growth in productivity </a:t>
            </a:r>
            <a:br>
              <a:rPr lang="en-US" altLang="en-US" sz="3000">
                <a:solidFill>
                  <a:srgbClr val="000000"/>
                </a:solidFill>
                <a:effectLst>
                  <a:outerShdw blurRad="38100" dist="38100" dir="2700000" algn="tl">
                    <a:srgbClr val="FFFFFF"/>
                  </a:outerShdw>
                </a:effectLst>
              </a:rPr>
            </a:br>
            <a:r>
              <a:rPr lang="en-US" altLang="en-US" sz="3000">
                <a:solidFill>
                  <a:srgbClr val="000000"/>
                </a:solidFill>
                <a:effectLst>
                  <a:outerShdw blurRad="38100" dist="38100" dir="2700000" algn="tl">
                    <a:srgbClr val="FFFFFF"/>
                  </a:outerShdw>
                </a:effectLst>
              </a:rPr>
              <a:t>and living standards.</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961E185-BEF4-0B92-54CB-9E6CE5E9D474}"/>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35170" name="Rectangle 2">
            <a:extLst>
              <a:ext uri="{FF2B5EF4-FFF2-40B4-BE49-F238E27FC236}">
                <a16:creationId xmlns:a16="http://schemas.microsoft.com/office/drawing/2014/main" id="{4162CC71-70A6-34D5-7783-7F1065F3F9CE}"/>
              </a:ext>
            </a:extLst>
          </p:cNvPr>
          <p:cNvSpPr>
            <a:spLocks noGrp="1" noChangeArrowheads="1"/>
          </p:cNvSpPr>
          <p:nvPr>
            <p:ph type="title"/>
          </p:nvPr>
        </p:nvSpPr>
        <p:spPr/>
        <p:txBody>
          <a:bodyPr/>
          <a:lstStyle/>
          <a:p>
            <a:r>
              <a:rPr lang="en-US" altLang="en-US"/>
              <a:t>Saving and Investment</a:t>
            </a:r>
          </a:p>
        </p:txBody>
      </p:sp>
      <p:sp>
        <p:nvSpPr>
          <p:cNvPr id="135171" name="Rectangle 3">
            <a:extLst>
              <a:ext uri="{FF2B5EF4-FFF2-40B4-BE49-F238E27FC236}">
                <a16:creationId xmlns:a16="http://schemas.microsoft.com/office/drawing/2014/main" id="{C4523C32-41ED-981D-902E-61077D04ADDF}"/>
              </a:ext>
            </a:extLst>
          </p:cNvPr>
          <p:cNvSpPr>
            <a:spLocks noGrp="1" noChangeArrowheads="1"/>
          </p:cNvSpPr>
          <p:nvPr>
            <p:ph type="body" idx="1"/>
          </p:nvPr>
        </p:nvSpPr>
        <p:spPr>
          <a:xfrm>
            <a:off x="457200" y="990600"/>
            <a:ext cx="8348663" cy="5124450"/>
          </a:xfrm>
        </p:spPr>
        <p:txBody>
          <a:bodyPr/>
          <a:lstStyle/>
          <a:p>
            <a:pPr>
              <a:spcBef>
                <a:spcPct val="50000"/>
              </a:spcBef>
            </a:pPr>
            <a:r>
              <a:rPr lang="en-US" altLang="en-US"/>
              <a:t>We can boost productivity by increasing </a:t>
            </a:r>
            <a:r>
              <a:rPr lang="en-US" altLang="en-US" b="1"/>
              <a:t>K</a:t>
            </a:r>
            <a:r>
              <a:rPr lang="en-US" altLang="en-US"/>
              <a:t>, </a:t>
            </a:r>
            <a:br>
              <a:rPr lang="en-US" altLang="en-US"/>
            </a:br>
            <a:r>
              <a:rPr lang="en-US" altLang="en-US"/>
              <a:t>which requires investment. </a:t>
            </a:r>
          </a:p>
          <a:p>
            <a:pPr>
              <a:spcBef>
                <a:spcPct val="50000"/>
              </a:spcBef>
            </a:pPr>
            <a:r>
              <a:rPr lang="en-US" altLang="en-US"/>
              <a:t>Since resources scarce, producing more capital requires producing fewer consumption goods.  </a:t>
            </a:r>
          </a:p>
          <a:p>
            <a:pPr>
              <a:spcBef>
                <a:spcPct val="50000"/>
              </a:spcBef>
            </a:pPr>
            <a:r>
              <a:rPr lang="en-US" altLang="en-US"/>
              <a:t>Reducing consumption = increasing saving.  </a:t>
            </a:r>
            <a:br>
              <a:rPr lang="en-US" altLang="en-US"/>
            </a:br>
            <a:r>
              <a:rPr lang="en-US" altLang="en-US"/>
              <a:t>This extra saving funds the production of investment goods. </a:t>
            </a:r>
            <a:r>
              <a:rPr lang="en-US" altLang="en-US" sz="2500" i="1"/>
              <a:t>(More details in the next chapter.)</a:t>
            </a:r>
          </a:p>
          <a:p>
            <a:pPr>
              <a:spcBef>
                <a:spcPct val="50000"/>
              </a:spcBef>
            </a:pPr>
            <a:r>
              <a:rPr lang="en-US" altLang="en-US"/>
              <a:t>Hence, a tradeoff between </a:t>
            </a:r>
            <a:br>
              <a:rPr lang="en-US" altLang="en-US"/>
            </a:br>
            <a:r>
              <a:rPr lang="en-US" altLang="en-US"/>
              <a:t>current and future consumption. </a:t>
            </a:r>
          </a:p>
        </p:txBody>
      </p:sp>
      <p:grpSp>
        <p:nvGrpSpPr>
          <p:cNvPr id="135173" name="Group 5">
            <a:extLst>
              <a:ext uri="{FF2B5EF4-FFF2-40B4-BE49-F238E27FC236}">
                <a16:creationId xmlns:a16="http://schemas.microsoft.com/office/drawing/2014/main" id="{C0372740-F886-BE0A-BF29-0E767578302B}"/>
              </a:ext>
            </a:extLst>
          </p:cNvPr>
          <p:cNvGrpSpPr>
            <a:grpSpLocks noChangeAspect="1"/>
          </p:cNvGrpSpPr>
          <p:nvPr/>
        </p:nvGrpSpPr>
        <p:grpSpPr bwMode="auto">
          <a:xfrm>
            <a:off x="6992938" y="5010150"/>
            <a:ext cx="550862" cy="550863"/>
            <a:chOff x="1659" y="2254"/>
            <a:chExt cx="1427" cy="1427"/>
          </a:xfrm>
        </p:grpSpPr>
        <p:sp>
          <p:nvSpPr>
            <p:cNvPr id="135174" name="AutoShape 6">
              <a:extLst>
                <a:ext uri="{FF2B5EF4-FFF2-40B4-BE49-F238E27FC236}">
                  <a16:creationId xmlns:a16="http://schemas.microsoft.com/office/drawing/2014/main" id="{5D477247-8D3E-7F60-AB11-3D98BA3EB2F1}"/>
                </a:ext>
              </a:extLst>
            </p:cNvPr>
            <p:cNvSpPr>
              <a:spLocks noChangeAspect="1" noChangeArrowheads="1"/>
            </p:cNvSpPr>
            <p:nvPr/>
          </p:nvSpPr>
          <p:spPr bwMode="auto">
            <a:xfrm>
              <a:off x="2791" y="2827"/>
              <a:ext cx="291" cy="318"/>
            </a:xfrm>
            <a:prstGeom prst="rtTriangle">
              <a:avLst/>
            </a:prstGeom>
            <a:solidFill>
              <a:srgbClr val="7D01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5" name="Rectangle 7">
              <a:extLst>
                <a:ext uri="{FF2B5EF4-FFF2-40B4-BE49-F238E27FC236}">
                  <a16:creationId xmlns:a16="http://schemas.microsoft.com/office/drawing/2014/main" id="{A526DE0C-22F8-23F3-B382-25AEB88BDF34}"/>
                </a:ext>
              </a:extLst>
            </p:cNvPr>
            <p:cNvSpPr>
              <a:spLocks noChangeAspect="1" noChangeArrowheads="1"/>
            </p:cNvSpPr>
            <p:nvPr/>
          </p:nvSpPr>
          <p:spPr bwMode="auto">
            <a:xfrm rot="5400000">
              <a:off x="2228" y="2575"/>
              <a:ext cx="893" cy="252"/>
            </a:xfrm>
            <a:prstGeom prst="rect">
              <a:avLst/>
            </a:prstGeom>
            <a:solidFill>
              <a:srgbClr val="FEED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6" name="AutoShape 8">
              <a:extLst>
                <a:ext uri="{FF2B5EF4-FFF2-40B4-BE49-F238E27FC236}">
                  <a16:creationId xmlns:a16="http://schemas.microsoft.com/office/drawing/2014/main" id="{83B24E77-5F0F-CA13-189B-28D4C17DEB9F}"/>
                </a:ext>
              </a:extLst>
            </p:cNvPr>
            <p:cNvSpPr>
              <a:spLocks noChangeAspect="1" noChangeArrowheads="1"/>
            </p:cNvSpPr>
            <p:nvPr/>
          </p:nvSpPr>
          <p:spPr bwMode="auto">
            <a:xfrm rot="5400000">
              <a:off x="2206" y="3358"/>
              <a:ext cx="297" cy="330"/>
            </a:xfrm>
            <a:prstGeom prst="rtTriangle">
              <a:avLst/>
            </a:prstGeom>
            <a:solidFill>
              <a:srgbClr val="2674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7" name="AutoShape 9">
              <a:extLst>
                <a:ext uri="{FF2B5EF4-FFF2-40B4-BE49-F238E27FC236}">
                  <a16:creationId xmlns:a16="http://schemas.microsoft.com/office/drawing/2014/main" id="{5570B9E1-A9CF-FA60-363B-DDA738EA3A23}"/>
                </a:ext>
              </a:extLst>
            </p:cNvPr>
            <p:cNvSpPr>
              <a:spLocks noChangeAspect="1" noChangeArrowheads="1"/>
            </p:cNvSpPr>
            <p:nvPr/>
          </p:nvSpPr>
          <p:spPr bwMode="auto">
            <a:xfrm rot="10800000">
              <a:off x="1663" y="2791"/>
              <a:ext cx="291" cy="318"/>
            </a:xfrm>
            <a:prstGeom prst="rtTriangle">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8" name="AutoShape 10">
              <a:extLst>
                <a:ext uri="{FF2B5EF4-FFF2-40B4-BE49-F238E27FC236}">
                  <a16:creationId xmlns:a16="http://schemas.microsoft.com/office/drawing/2014/main" id="{88F20D66-9603-ECC6-B1C2-4ADE2C6C9981}"/>
                </a:ext>
              </a:extLst>
            </p:cNvPr>
            <p:cNvSpPr>
              <a:spLocks noChangeAspect="1" noChangeArrowheads="1"/>
            </p:cNvSpPr>
            <p:nvPr/>
          </p:nvSpPr>
          <p:spPr bwMode="auto">
            <a:xfrm rot="16200000">
              <a:off x="2245" y="2251"/>
              <a:ext cx="291" cy="318"/>
            </a:xfrm>
            <a:prstGeom prst="rtTriangle">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79" name="Rectangle 11">
              <a:extLst>
                <a:ext uri="{FF2B5EF4-FFF2-40B4-BE49-F238E27FC236}">
                  <a16:creationId xmlns:a16="http://schemas.microsoft.com/office/drawing/2014/main" id="{7DF9A618-22F0-8F2F-7FF9-070803CEEAC4}"/>
                </a:ext>
              </a:extLst>
            </p:cNvPr>
            <p:cNvSpPr>
              <a:spLocks noChangeAspect="1" noChangeArrowheads="1"/>
            </p:cNvSpPr>
            <p:nvPr/>
          </p:nvSpPr>
          <p:spPr bwMode="auto">
            <a:xfrm>
              <a:off x="1659" y="2541"/>
              <a:ext cx="893" cy="252"/>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0" name="Rectangle 12">
              <a:extLst>
                <a:ext uri="{FF2B5EF4-FFF2-40B4-BE49-F238E27FC236}">
                  <a16:creationId xmlns:a16="http://schemas.microsoft.com/office/drawing/2014/main" id="{EC149104-B41B-CA84-9859-5C09363B15DB}"/>
                </a:ext>
              </a:extLst>
            </p:cNvPr>
            <p:cNvSpPr>
              <a:spLocks noChangeAspect="1" noChangeArrowheads="1"/>
            </p:cNvSpPr>
            <p:nvPr/>
          </p:nvSpPr>
          <p:spPr bwMode="auto">
            <a:xfrm>
              <a:off x="2193" y="3144"/>
              <a:ext cx="893" cy="252"/>
            </a:xfrm>
            <a:prstGeom prst="rect">
              <a:avLst/>
            </a:prstGeom>
            <a:solidFill>
              <a:srgbClr val="B301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5181" name="Rectangle 13">
              <a:extLst>
                <a:ext uri="{FF2B5EF4-FFF2-40B4-BE49-F238E27FC236}">
                  <a16:creationId xmlns:a16="http://schemas.microsoft.com/office/drawing/2014/main" id="{BC2E9C0E-DB8F-F4F7-E4AD-39A5A597FC39}"/>
                </a:ext>
              </a:extLst>
            </p:cNvPr>
            <p:cNvSpPr>
              <a:spLocks noChangeAspect="1" noChangeArrowheads="1"/>
            </p:cNvSpPr>
            <p:nvPr/>
          </p:nvSpPr>
          <p:spPr bwMode="auto">
            <a:xfrm rot="5400000">
              <a:off x="1622" y="3109"/>
              <a:ext cx="893" cy="252"/>
            </a:xfrm>
            <a:prstGeom prst="rect">
              <a:avLst/>
            </a:prstGeom>
            <a:solidFill>
              <a:srgbClr val="319B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35173"/>
                                        </p:tgtEl>
                                        <p:attrNameLst>
                                          <p:attrName>style.visibility</p:attrName>
                                        </p:attrNameLst>
                                      </p:cBhvr>
                                      <p:to>
                                        <p:strVal val="visible"/>
                                      </p:to>
                                    </p:set>
                                    <p:anim calcmode="lin" valueType="num">
                                      <p:cBhvr>
                                        <p:cTn id="7" dur="1000" fill="hold"/>
                                        <p:tgtEl>
                                          <p:spTgt spid="135173"/>
                                        </p:tgtEl>
                                        <p:attrNameLst>
                                          <p:attrName>ppt_w</p:attrName>
                                        </p:attrNameLst>
                                      </p:cBhvr>
                                      <p:tavLst>
                                        <p:tav tm="0">
                                          <p:val>
                                            <p:fltVal val="0"/>
                                          </p:val>
                                        </p:tav>
                                        <p:tav tm="100000">
                                          <p:val>
                                            <p:strVal val="#ppt_w"/>
                                          </p:val>
                                        </p:tav>
                                      </p:tavLst>
                                    </p:anim>
                                    <p:anim calcmode="lin" valueType="num">
                                      <p:cBhvr>
                                        <p:cTn id="8" dur="1000" fill="hold"/>
                                        <p:tgtEl>
                                          <p:spTgt spid="135173"/>
                                        </p:tgtEl>
                                        <p:attrNameLst>
                                          <p:attrName>ppt_h</p:attrName>
                                        </p:attrNameLst>
                                      </p:cBhvr>
                                      <p:tavLst>
                                        <p:tav tm="0">
                                          <p:val>
                                            <p:fltVal val="0"/>
                                          </p:val>
                                        </p:tav>
                                        <p:tav tm="100000">
                                          <p:val>
                                            <p:strVal val="#ppt_h"/>
                                          </p:val>
                                        </p:tav>
                                      </p:tavLst>
                                    </p:anim>
                                    <p:anim calcmode="lin" valueType="num">
                                      <p:cBhvr>
                                        <p:cTn id="9" dur="1000" fill="hold"/>
                                        <p:tgtEl>
                                          <p:spTgt spid="135173"/>
                                        </p:tgtEl>
                                        <p:attrNameLst>
                                          <p:attrName>style.rotation</p:attrName>
                                        </p:attrNameLst>
                                      </p:cBhvr>
                                      <p:tavLst>
                                        <p:tav tm="0">
                                          <p:val>
                                            <p:fltVal val="360"/>
                                          </p:val>
                                        </p:tav>
                                        <p:tav tm="100000">
                                          <p:val>
                                            <p:fltVal val="0"/>
                                          </p:val>
                                        </p:tav>
                                      </p:tavLst>
                                    </p:anim>
                                    <p:animEffect transition="in" filter="fade">
                                      <p:cBhvr>
                                        <p:cTn id="10" dur="10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6EBDC40-0D56-864E-16D9-F1DA91A6A1E9}"/>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36194" name="Rectangle 2">
            <a:extLst>
              <a:ext uri="{FF2B5EF4-FFF2-40B4-BE49-F238E27FC236}">
                <a16:creationId xmlns:a16="http://schemas.microsoft.com/office/drawing/2014/main" id="{650ED50F-D9C4-C630-465F-3D694FA6532F}"/>
              </a:ext>
            </a:extLst>
          </p:cNvPr>
          <p:cNvSpPr>
            <a:spLocks noGrp="1" noChangeArrowheads="1"/>
          </p:cNvSpPr>
          <p:nvPr>
            <p:ph type="title"/>
          </p:nvPr>
        </p:nvSpPr>
        <p:spPr>
          <a:xfrm>
            <a:off x="0" y="252413"/>
            <a:ext cx="9144000" cy="649287"/>
          </a:xfrm>
        </p:spPr>
        <p:txBody>
          <a:bodyPr/>
          <a:lstStyle/>
          <a:p>
            <a:r>
              <a:rPr lang="en-US" altLang="en-US" sz="3000"/>
              <a:t>Diminishing Returns and the Catch-Up Effect</a:t>
            </a:r>
          </a:p>
        </p:txBody>
      </p:sp>
      <p:sp>
        <p:nvSpPr>
          <p:cNvPr id="136195" name="Rectangle 3">
            <a:extLst>
              <a:ext uri="{FF2B5EF4-FFF2-40B4-BE49-F238E27FC236}">
                <a16:creationId xmlns:a16="http://schemas.microsoft.com/office/drawing/2014/main" id="{3AAD2AD2-D894-6625-B897-9F6D55C6D293}"/>
              </a:ext>
            </a:extLst>
          </p:cNvPr>
          <p:cNvSpPr>
            <a:spLocks noGrp="1" noChangeArrowheads="1"/>
          </p:cNvSpPr>
          <p:nvPr>
            <p:ph type="body" idx="1"/>
          </p:nvPr>
        </p:nvSpPr>
        <p:spPr/>
        <p:txBody>
          <a:bodyPr/>
          <a:lstStyle/>
          <a:p>
            <a:r>
              <a:rPr lang="en-US" altLang="en-US"/>
              <a:t>The govt can implement policies that raise saving and investment. </a:t>
            </a:r>
            <a:r>
              <a:rPr lang="en-US" altLang="en-US" sz="2500" i="1"/>
              <a:t>(Details in next chapter.)</a:t>
            </a:r>
            <a:r>
              <a:rPr lang="en-US" altLang="en-US"/>
              <a:t> </a:t>
            </a:r>
            <a:br>
              <a:rPr lang="en-US" altLang="en-US"/>
            </a:br>
            <a:r>
              <a:rPr lang="en-US" altLang="en-US"/>
              <a:t>Then </a:t>
            </a:r>
            <a:r>
              <a:rPr lang="en-US" altLang="en-US" b="1"/>
              <a:t>K</a:t>
            </a:r>
            <a:r>
              <a:rPr lang="en-US" altLang="en-US"/>
              <a:t> will rise, causing productivity and living standards to rise.  </a:t>
            </a:r>
          </a:p>
          <a:p>
            <a:r>
              <a:rPr lang="en-US" altLang="en-US"/>
              <a:t>But this faster growth is temporary, </a:t>
            </a:r>
            <a:br>
              <a:rPr lang="en-US" altLang="en-US"/>
            </a:br>
            <a:r>
              <a:rPr lang="en-US" altLang="en-US"/>
              <a:t>due to </a:t>
            </a:r>
            <a:r>
              <a:rPr lang="en-US" altLang="en-US" b="1">
                <a:solidFill>
                  <a:srgbClr val="CC0000"/>
                </a:solidFill>
              </a:rPr>
              <a:t>diminishing returns to capital</a:t>
            </a:r>
            <a:r>
              <a:rPr lang="en-US" altLang="en-US"/>
              <a:t>:  </a:t>
            </a:r>
            <a:br>
              <a:rPr lang="en-US" altLang="en-US"/>
            </a:br>
            <a:r>
              <a:rPr lang="en-US" altLang="en-US"/>
              <a:t>As </a:t>
            </a:r>
            <a:r>
              <a:rPr lang="en-US" altLang="en-US" b="1"/>
              <a:t>K</a:t>
            </a:r>
            <a:r>
              <a:rPr lang="en-US" altLang="en-US"/>
              <a:t> rises, the extra output from an additional unit of </a:t>
            </a:r>
            <a:r>
              <a:rPr lang="en-US" altLang="en-US" b="1"/>
              <a:t>K</a:t>
            </a:r>
            <a:r>
              <a:rPr lang="en-US" altLang="en-US"/>
              <a:t> falls…. </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Footer Placeholder 3">
            <a:extLst>
              <a:ext uri="{FF2B5EF4-FFF2-40B4-BE49-F238E27FC236}">
                <a16:creationId xmlns:a16="http://schemas.microsoft.com/office/drawing/2014/main" id="{856DB620-752D-A63E-1771-C0D51FACD834}"/>
              </a:ext>
            </a:extLst>
          </p:cNvPr>
          <p:cNvSpPr>
            <a:spLocks noGrp="1"/>
          </p:cNvSpPr>
          <p:nvPr>
            <p:ph type="ftr" sz="quarter" idx="10"/>
          </p:nvPr>
        </p:nvSpPr>
        <p:spPr/>
        <p:txBody>
          <a:bodyPr/>
          <a:lstStyle/>
          <a:p>
            <a:r>
              <a:rPr lang="en-US" altLang="en-US"/>
              <a:t>CHAPTER 25</a:t>
            </a:r>
            <a:r>
              <a:rPr lang="en-US" altLang="en-US" b="0"/>
              <a:t>    PRODUCTION AND GROWTH</a:t>
            </a:r>
          </a:p>
        </p:txBody>
      </p:sp>
      <p:grpSp>
        <p:nvGrpSpPr>
          <p:cNvPr id="63566" name="Group 78">
            <a:extLst>
              <a:ext uri="{FF2B5EF4-FFF2-40B4-BE49-F238E27FC236}">
                <a16:creationId xmlns:a16="http://schemas.microsoft.com/office/drawing/2014/main" id="{D3D087E9-3115-010B-94C4-20FB9D49C920}"/>
              </a:ext>
            </a:extLst>
          </p:cNvPr>
          <p:cNvGrpSpPr>
            <a:grpSpLocks/>
          </p:cNvGrpSpPr>
          <p:nvPr/>
        </p:nvGrpSpPr>
        <p:grpSpPr bwMode="auto">
          <a:xfrm>
            <a:off x="1050925" y="1406525"/>
            <a:ext cx="2509838" cy="1196975"/>
            <a:chOff x="1330" y="890"/>
            <a:chExt cx="1275" cy="754"/>
          </a:xfrm>
        </p:grpSpPr>
        <p:sp>
          <p:nvSpPr>
            <p:cNvPr id="63567" name="Line 79">
              <a:extLst>
                <a:ext uri="{FF2B5EF4-FFF2-40B4-BE49-F238E27FC236}">
                  <a16:creationId xmlns:a16="http://schemas.microsoft.com/office/drawing/2014/main" id="{165E72D2-D910-13EE-CA66-83ED800FA20F}"/>
                </a:ext>
              </a:extLst>
            </p:cNvPr>
            <p:cNvSpPr>
              <a:spLocks noChangeShapeType="1"/>
            </p:cNvSpPr>
            <p:nvPr/>
          </p:nvSpPr>
          <p:spPr bwMode="auto">
            <a:xfrm flipV="1">
              <a:off x="2271" y="907"/>
              <a:ext cx="334" cy="240"/>
            </a:xfrm>
            <a:prstGeom prst="line">
              <a:avLst/>
            </a:prstGeom>
            <a:noFill/>
            <a:ln w="444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68" name="Text Box 80">
              <a:extLst>
                <a:ext uri="{FF2B5EF4-FFF2-40B4-BE49-F238E27FC236}">
                  <a16:creationId xmlns:a16="http://schemas.microsoft.com/office/drawing/2014/main" id="{F5C5D0C6-3B6A-8BB0-B207-266904C48F1F}"/>
                </a:ext>
              </a:extLst>
            </p:cNvPr>
            <p:cNvSpPr txBox="1">
              <a:spLocks noChangeArrowheads="1"/>
            </p:cNvSpPr>
            <p:nvPr/>
          </p:nvSpPr>
          <p:spPr bwMode="auto">
            <a:xfrm>
              <a:off x="1330" y="890"/>
              <a:ext cx="986" cy="75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Output per worker (productivity)</a:t>
              </a:r>
            </a:p>
          </p:txBody>
        </p:sp>
      </p:grpSp>
      <p:sp>
        <p:nvSpPr>
          <p:cNvPr id="63490" name="Rectangle 2">
            <a:extLst>
              <a:ext uri="{FF2B5EF4-FFF2-40B4-BE49-F238E27FC236}">
                <a16:creationId xmlns:a16="http://schemas.microsoft.com/office/drawing/2014/main" id="{15835EF1-7804-D63E-75B9-5876432C0590}"/>
              </a:ext>
            </a:extLst>
          </p:cNvPr>
          <p:cNvSpPr>
            <a:spLocks noGrp="1" noChangeArrowheads="1"/>
          </p:cNvSpPr>
          <p:nvPr>
            <p:ph type="title"/>
          </p:nvPr>
        </p:nvSpPr>
        <p:spPr>
          <a:xfrm>
            <a:off x="0" y="141288"/>
            <a:ext cx="9144000" cy="755650"/>
          </a:xfrm>
        </p:spPr>
        <p:txBody>
          <a:bodyPr/>
          <a:lstStyle/>
          <a:p>
            <a:r>
              <a:rPr lang="en-US" altLang="en-US" sz="2800"/>
              <a:t>The Production Function &amp; Diminishing Returns</a:t>
            </a:r>
          </a:p>
        </p:txBody>
      </p:sp>
      <p:sp>
        <p:nvSpPr>
          <p:cNvPr id="63521" name="Arc 33">
            <a:extLst>
              <a:ext uri="{FF2B5EF4-FFF2-40B4-BE49-F238E27FC236}">
                <a16:creationId xmlns:a16="http://schemas.microsoft.com/office/drawing/2014/main" id="{E9FF2F36-AA3B-D20D-227B-9F550A537FE3}"/>
              </a:ext>
            </a:extLst>
          </p:cNvPr>
          <p:cNvSpPr>
            <a:spLocks/>
          </p:cNvSpPr>
          <p:nvPr/>
        </p:nvSpPr>
        <p:spPr bwMode="auto">
          <a:xfrm flipH="1">
            <a:off x="3908425" y="1993900"/>
            <a:ext cx="4802188" cy="4019550"/>
          </a:xfrm>
          <a:custGeom>
            <a:avLst/>
            <a:gdLst>
              <a:gd name="G0" fmla="+- 0 0 0"/>
              <a:gd name="G1" fmla="+- 21385 0 0"/>
              <a:gd name="G2" fmla="+- 21600 0 0"/>
              <a:gd name="T0" fmla="*/ 3037 w 21272"/>
              <a:gd name="T1" fmla="*/ 0 h 21385"/>
              <a:gd name="T2" fmla="*/ 21272 w 21272"/>
              <a:gd name="T3" fmla="*/ 17635 h 21385"/>
              <a:gd name="T4" fmla="*/ 0 w 21272"/>
              <a:gd name="T5" fmla="*/ 21385 h 21385"/>
            </a:gdLst>
            <a:ahLst/>
            <a:cxnLst>
              <a:cxn ang="0">
                <a:pos x="T0" y="T1"/>
              </a:cxn>
              <a:cxn ang="0">
                <a:pos x="T2" y="T3"/>
              </a:cxn>
              <a:cxn ang="0">
                <a:pos x="T4" y="T5"/>
              </a:cxn>
            </a:cxnLst>
            <a:rect l="0" t="0" r="r" b="b"/>
            <a:pathLst>
              <a:path w="21272" h="21385" fill="none" extrusionOk="0">
                <a:moveTo>
                  <a:pt x="3037" y="-1"/>
                </a:moveTo>
                <a:cubicBezTo>
                  <a:pt x="12290" y="1313"/>
                  <a:pt x="19649" y="8430"/>
                  <a:pt x="21271" y="17635"/>
                </a:cubicBezTo>
              </a:path>
              <a:path w="21272" h="21385" stroke="0" extrusionOk="0">
                <a:moveTo>
                  <a:pt x="3037" y="-1"/>
                </a:moveTo>
                <a:cubicBezTo>
                  <a:pt x="12290" y="1313"/>
                  <a:pt x="19649" y="8430"/>
                  <a:pt x="21271" y="17635"/>
                </a:cubicBezTo>
                <a:lnTo>
                  <a:pt x="0" y="21385"/>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3565" name="Group 77">
            <a:extLst>
              <a:ext uri="{FF2B5EF4-FFF2-40B4-BE49-F238E27FC236}">
                <a16:creationId xmlns:a16="http://schemas.microsoft.com/office/drawing/2014/main" id="{AFF05587-F4ED-C7B1-F1C3-989A7D4D3B90}"/>
              </a:ext>
            </a:extLst>
          </p:cNvPr>
          <p:cNvGrpSpPr>
            <a:grpSpLocks/>
          </p:cNvGrpSpPr>
          <p:nvPr/>
        </p:nvGrpSpPr>
        <p:grpSpPr bwMode="auto">
          <a:xfrm>
            <a:off x="3544888" y="1108075"/>
            <a:ext cx="5310187" cy="4430713"/>
            <a:chOff x="2051" y="649"/>
            <a:chExt cx="3345" cy="2791"/>
          </a:xfrm>
        </p:grpSpPr>
        <p:grpSp>
          <p:nvGrpSpPr>
            <p:cNvPr id="63492" name="Group 4">
              <a:extLst>
                <a:ext uri="{FF2B5EF4-FFF2-40B4-BE49-F238E27FC236}">
                  <a16:creationId xmlns:a16="http://schemas.microsoft.com/office/drawing/2014/main" id="{88245150-6BA1-CA55-5D8B-16C1D6FE8F7B}"/>
                </a:ext>
              </a:extLst>
            </p:cNvPr>
            <p:cNvGrpSpPr>
              <a:grpSpLocks/>
            </p:cNvGrpSpPr>
            <p:nvPr/>
          </p:nvGrpSpPr>
          <p:grpSpPr bwMode="auto">
            <a:xfrm>
              <a:off x="2266" y="919"/>
              <a:ext cx="2671" cy="2378"/>
              <a:chOff x="1098" y="1361"/>
              <a:chExt cx="2116" cy="2027"/>
            </a:xfrm>
          </p:grpSpPr>
          <p:sp>
            <p:nvSpPr>
              <p:cNvPr id="63493" name="Line 5">
                <a:extLst>
                  <a:ext uri="{FF2B5EF4-FFF2-40B4-BE49-F238E27FC236}">
                    <a16:creationId xmlns:a16="http://schemas.microsoft.com/office/drawing/2014/main" id="{06854240-8A9B-F13D-D429-2DDA2CF274F6}"/>
                  </a:ext>
                </a:extLst>
              </p:cNvPr>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494" name="Line 6">
                <a:extLst>
                  <a:ext uri="{FF2B5EF4-FFF2-40B4-BE49-F238E27FC236}">
                    <a16:creationId xmlns:a16="http://schemas.microsoft.com/office/drawing/2014/main" id="{BE5A0830-8369-CA8C-E3A0-41597DF224AB}"/>
                  </a:ext>
                </a:extLst>
              </p:cNvPr>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519" name="Text Box 31">
              <a:extLst>
                <a:ext uri="{FF2B5EF4-FFF2-40B4-BE49-F238E27FC236}">
                  <a16:creationId xmlns:a16="http://schemas.microsoft.com/office/drawing/2014/main" id="{6C3B3BA6-21F5-AFCA-7495-3BADCBFA7743}"/>
                </a:ext>
              </a:extLst>
            </p:cNvPr>
            <p:cNvSpPr txBox="1">
              <a:spLocks noChangeArrowheads="1"/>
            </p:cNvSpPr>
            <p:nvPr/>
          </p:nvSpPr>
          <p:spPr bwMode="auto">
            <a:xfrm>
              <a:off x="4917" y="3152"/>
              <a:ext cx="479"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K</a:t>
              </a:r>
              <a:r>
                <a:rPr lang="en-US" altLang="en-US" sz="2400"/>
                <a:t>/</a:t>
              </a:r>
              <a:r>
                <a:rPr lang="en-US" altLang="en-US" sz="2400" b="1"/>
                <a:t>L</a:t>
              </a:r>
              <a:endParaRPr lang="en-US" altLang="en-US" sz="2400"/>
            </a:p>
          </p:txBody>
        </p:sp>
        <p:sp>
          <p:nvSpPr>
            <p:cNvPr id="63522" name="Text Box 34">
              <a:extLst>
                <a:ext uri="{FF2B5EF4-FFF2-40B4-BE49-F238E27FC236}">
                  <a16:creationId xmlns:a16="http://schemas.microsoft.com/office/drawing/2014/main" id="{73A11C09-E9CA-B375-2669-B671BF8DFD40}"/>
                </a:ext>
              </a:extLst>
            </p:cNvPr>
            <p:cNvSpPr txBox="1">
              <a:spLocks noChangeArrowheads="1"/>
            </p:cNvSpPr>
            <p:nvPr/>
          </p:nvSpPr>
          <p:spPr bwMode="auto">
            <a:xfrm>
              <a:off x="2051" y="649"/>
              <a:ext cx="427"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b="1"/>
                <a:t>Y</a:t>
              </a:r>
              <a:r>
                <a:rPr lang="en-US" altLang="en-US" sz="2400"/>
                <a:t>/</a:t>
              </a:r>
              <a:r>
                <a:rPr lang="en-US" altLang="en-US" sz="2400" b="1"/>
                <a:t>L</a:t>
              </a:r>
              <a:endParaRPr lang="en-US" altLang="en-US" sz="2400"/>
            </a:p>
          </p:txBody>
        </p:sp>
      </p:grpSp>
      <p:grpSp>
        <p:nvGrpSpPr>
          <p:cNvPr id="63559" name="Group 71">
            <a:extLst>
              <a:ext uri="{FF2B5EF4-FFF2-40B4-BE49-F238E27FC236}">
                <a16:creationId xmlns:a16="http://schemas.microsoft.com/office/drawing/2014/main" id="{592E0D84-9C87-9DF3-0C0C-BDBB0AD27B3D}"/>
              </a:ext>
            </a:extLst>
          </p:cNvPr>
          <p:cNvGrpSpPr>
            <a:grpSpLocks/>
          </p:cNvGrpSpPr>
          <p:nvPr/>
        </p:nvGrpSpPr>
        <p:grpSpPr bwMode="auto">
          <a:xfrm>
            <a:off x="3894138" y="4191000"/>
            <a:ext cx="490537" cy="1119188"/>
            <a:chOff x="2334" y="2591"/>
            <a:chExt cx="309" cy="705"/>
          </a:xfrm>
        </p:grpSpPr>
        <p:grpSp>
          <p:nvGrpSpPr>
            <p:cNvPr id="63523" name="Group 35">
              <a:extLst>
                <a:ext uri="{FF2B5EF4-FFF2-40B4-BE49-F238E27FC236}">
                  <a16:creationId xmlns:a16="http://schemas.microsoft.com/office/drawing/2014/main" id="{92763618-3128-6122-0FB4-D4457D445B7A}"/>
                </a:ext>
              </a:extLst>
            </p:cNvPr>
            <p:cNvGrpSpPr>
              <a:grpSpLocks/>
            </p:cNvGrpSpPr>
            <p:nvPr/>
          </p:nvGrpSpPr>
          <p:grpSpPr bwMode="auto">
            <a:xfrm>
              <a:off x="2334" y="2635"/>
              <a:ext cx="264" cy="661"/>
              <a:chOff x="357" y="2450"/>
              <a:chExt cx="795" cy="646"/>
            </a:xfrm>
          </p:grpSpPr>
          <p:sp>
            <p:nvSpPr>
              <p:cNvPr id="63524" name="Line 36">
                <a:extLst>
                  <a:ext uri="{FF2B5EF4-FFF2-40B4-BE49-F238E27FC236}">
                    <a16:creationId xmlns:a16="http://schemas.microsoft.com/office/drawing/2014/main" id="{166807C9-2D1C-7F3C-0776-A175B14817C0}"/>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5" name="Line 37">
                <a:extLst>
                  <a:ext uri="{FF2B5EF4-FFF2-40B4-BE49-F238E27FC236}">
                    <a16:creationId xmlns:a16="http://schemas.microsoft.com/office/drawing/2014/main" id="{6363F5BD-3630-C263-FB22-BEE488DE5323}"/>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526" name="Oval 38">
              <a:extLst>
                <a:ext uri="{FF2B5EF4-FFF2-40B4-BE49-F238E27FC236}">
                  <a16:creationId xmlns:a16="http://schemas.microsoft.com/office/drawing/2014/main" id="{469D63C1-060A-17A9-9BB3-724F44465F4E}"/>
                </a:ext>
              </a:extLst>
            </p:cNvPr>
            <p:cNvSpPr>
              <a:spLocks noChangeArrowheads="1"/>
            </p:cNvSpPr>
            <p:nvPr/>
          </p:nvSpPr>
          <p:spPr bwMode="auto">
            <a:xfrm>
              <a:off x="2555" y="2591"/>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63560" name="Group 72">
            <a:extLst>
              <a:ext uri="{FF2B5EF4-FFF2-40B4-BE49-F238E27FC236}">
                <a16:creationId xmlns:a16="http://schemas.microsoft.com/office/drawing/2014/main" id="{D2DC62CE-79D0-222E-518A-2AF6BCB73799}"/>
              </a:ext>
            </a:extLst>
          </p:cNvPr>
          <p:cNvGrpSpPr>
            <a:grpSpLocks/>
          </p:cNvGrpSpPr>
          <p:nvPr/>
        </p:nvGrpSpPr>
        <p:grpSpPr bwMode="auto">
          <a:xfrm>
            <a:off x="3892550" y="3417888"/>
            <a:ext cx="1069975" cy="1893887"/>
            <a:chOff x="2333" y="2104"/>
            <a:chExt cx="674" cy="1193"/>
          </a:xfrm>
        </p:grpSpPr>
        <p:grpSp>
          <p:nvGrpSpPr>
            <p:cNvPr id="63527" name="Group 39">
              <a:extLst>
                <a:ext uri="{FF2B5EF4-FFF2-40B4-BE49-F238E27FC236}">
                  <a16:creationId xmlns:a16="http://schemas.microsoft.com/office/drawing/2014/main" id="{4C398476-8C0C-4846-31B8-9D3DFF2DAC1E}"/>
                </a:ext>
              </a:extLst>
            </p:cNvPr>
            <p:cNvGrpSpPr>
              <a:grpSpLocks/>
            </p:cNvGrpSpPr>
            <p:nvPr/>
          </p:nvGrpSpPr>
          <p:grpSpPr bwMode="auto">
            <a:xfrm>
              <a:off x="2333" y="2145"/>
              <a:ext cx="633" cy="1152"/>
              <a:chOff x="357" y="2450"/>
              <a:chExt cx="795" cy="646"/>
            </a:xfrm>
          </p:grpSpPr>
          <p:sp>
            <p:nvSpPr>
              <p:cNvPr id="63528" name="Line 40">
                <a:extLst>
                  <a:ext uri="{FF2B5EF4-FFF2-40B4-BE49-F238E27FC236}">
                    <a16:creationId xmlns:a16="http://schemas.microsoft.com/office/drawing/2014/main" id="{28A8EF28-76ED-6DD6-8644-0BA7DE022B0B}"/>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9" name="Line 41">
                <a:extLst>
                  <a:ext uri="{FF2B5EF4-FFF2-40B4-BE49-F238E27FC236}">
                    <a16:creationId xmlns:a16="http://schemas.microsoft.com/office/drawing/2014/main" id="{B2E57C68-26FF-149B-B4C9-2074E51F06C5}"/>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549" name="Oval 61">
              <a:extLst>
                <a:ext uri="{FF2B5EF4-FFF2-40B4-BE49-F238E27FC236}">
                  <a16:creationId xmlns:a16="http://schemas.microsoft.com/office/drawing/2014/main" id="{8DD45060-628C-07BA-A178-BAE89411A8AA}"/>
                </a:ext>
              </a:extLst>
            </p:cNvPr>
            <p:cNvSpPr>
              <a:spLocks noChangeArrowheads="1"/>
            </p:cNvSpPr>
            <p:nvPr/>
          </p:nvSpPr>
          <p:spPr bwMode="auto">
            <a:xfrm>
              <a:off x="2919" y="2104"/>
              <a:ext cx="88" cy="87"/>
            </a:xfrm>
            <a:prstGeom prst="ellipse">
              <a:avLst/>
            </a:prstGeom>
            <a:solidFill>
              <a:srgbClr val="33CC33"/>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63561" name="Group 73">
            <a:extLst>
              <a:ext uri="{FF2B5EF4-FFF2-40B4-BE49-F238E27FC236}">
                <a16:creationId xmlns:a16="http://schemas.microsoft.com/office/drawing/2014/main" id="{04BC2541-4157-EA0C-3448-4B2D1EAA6FE9}"/>
              </a:ext>
            </a:extLst>
          </p:cNvPr>
          <p:cNvGrpSpPr>
            <a:grpSpLocks/>
          </p:cNvGrpSpPr>
          <p:nvPr/>
        </p:nvGrpSpPr>
        <p:grpSpPr bwMode="auto">
          <a:xfrm>
            <a:off x="3897313" y="2246313"/>
            <a:ext cx="2867025" cy="3060700"/>
            <a:chOff x="2336" y="1366"/>
            <a:chExt cx="1806" cy="1928"/>
          </a:xfrm>
        </p:grpSpPr>
        <p:grpSp>
          <p:nvGrpSpPr>
            <p:cNvPr id="63543" name="Group 55">
              <a:extLst>
                <a:ext uri="{FF2B5EF4-FFF2-40B4-BE49-F238E27FC236}">
                  <a16:creationId xmlns:a16="http://schemas.microsoft.com/office/drawing/2014/main" id="{B8B36F3B-2689-CE2C-AC8F-6EAA4AA66AB9}"/>
                </a:ext>
              </a:extLst>
            </p:cNvPr>
            <p:cNvGrpSpPr>
              <a:grpSpLocks/>
            </p:cNvGrpSpPr>
            <p:nvPr/>
          </p:nvGrpSpPr>
          <p:grpSpPr bwMode="auto">
            <a:xfrm>
              <a:off x="2336" y="1409"/>
              <a:ext cx="1765" cy="1885"/>
              <a:chOff x="357" y="2450"/>
              <a:chExt cx="795" cy="646"/>
            </a:xfrm>
          </p:grpSpPr>
          <p:sp>
            <p:nvSpPr>
              <p:cNvPr id="63544" name="Line 56">
                <a:extLst>
                  <a:ext uri="{FF2B5EF4-FFF2-40B4-BE49-F238E27FC236}">
                    <a16:creationId xmlns:a16="http://schemas.microsoft.com/office/drawing/2014/main" id="{71FB4315-EC04-0882-30D2-15334F7820B2}"/>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45" name="Line 57">
                <a:extLst>
                  <a:ext uri="{FF2B5EF4-FFF2-40B4-BE49-F238E27FC236}">
                    <a16:creationId xmlns:a16="http://schemas.microsoft.com/office/drawing/2014/main" id="{13A38A44-F69B-08C8-705A-9FF63C311399}"/>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550" name="Oval 62">
              <a:extLst>
                <a:ext uri="{FF2B5EF4-FFF2-40B4-BE49-F238E27FC236}">
                  <a16:creationId xmlns:a16="http://schemas.microsoft.com/office/drawing/2014/main" id="{FB20E654-85B8-D707-E156-315F6E12CA7D}"/>
                </a:ext>
              </a:extLst>
            </p:cNvPr>
            <p:cNvSpPr>
              <a:spLocks noChangeArrowheads="1"/>
            </p:cNvSpPr>
            <p:nvPr/>
          </p:nvSpPr>
          <p:spPr bwMode="auto">
            <a:xfrm>
              <a:off x="4054" y="1366"/>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63562" name="Group 74">
            <a:extLst>
              <a:ext uri="{FF2B5EF4-FFF2-40B4-BE49-F238E27FC236}">
                <a16:creationId xmlns:a16="http://schemas.microsoft.com/office/drawing/2014/main" id="{34ACF825-D3C1-3A5E-8898-8C94F69E5B1E}"/>
              </a:ext>
            </a:extLst>
          </p:cNvPr>
          <p:cNvGrpSpPr>
            <a:grpSpLocks/>
          </p:cNvGrpSpPr>
          <p:nvPr/>
        </p:nvGrpSpPr>
        <p:grpSpPr bwMode="auto">
          <a:xfrm>
            <a:off x="3892550" y="2062163"/>
            <a:ext cx="3457575" cy="3246437"/>
            <a:chOff x="2333" y="1250"/>
            <a:chExt cx="2178" cy="2045"/>
          </a:xfrm>
        </p:grpSpPr>
        <p:grpSp>
          <p:nvGrpSpPr>
            <p:cNvPr id="63546" name="Group 58">
              <a:extLst>
                <a:ext uri="{FF2B5EF4-FFF2-40B4-BE49-F238E27FC236}">
                  <a16:creationId xmlns:a16="http://schemas.microsoft.com/office/drawing/2014/main" id="{E1EC1201-563F-E359-38EC-FFC39F727DE0}"/>
                </a:ext>
              </a:extLst>
            </p:cNvPr>
            <p:cNvGrpSpPr>
              <a:grpSpLocks/>
            </p:cNvGrpSpPr>
            <p:nvPr/>
          </p:nvGrpSpPr>
          <p:grpSpPr bwMode="auto">
            <a:xfrm>
              <a:off x="2333" y="1294"/>
              <a:ext cx="2136" cy="2001"/>
              <a:chOff x="357" y="2450"/>
              <a:chExt cx="795" cy="646"/>
            </a:xfrm>
          </p:grpSpPr>
          <p:sp>
            <p:nvSpPr>
              <p:cNvPr id="63547" name="Line 59">
                <a:extLst>
                  <a:ext uri="{FF2B5EF4-FFF2-40B4-BE49-F238E27FC236}">
                    <a16:creationId xmlns:a16="http://schemas.microsoft.com/office/drawing/2014/main" id="{A883EA25-19A7-C92D-03A2-3F1F2ACF10EE}"/>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48" name="Line 60">
                <a:extLst>
                  <a:ext uri="{FF2B5EF4-FFF2-40B4-BE49-F238E27FC236}">
                    <a16:creationId xmlns:a16="http://schemas.microsoft.com/office/drawing/2014/main" id="{5AB61B4F-41B9-AFD3-9A47-70C7679E3B5C}"/>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551" name="Oval 63">
              <a:extLst>
                <a:ext uri="{FF2B5EF4-FFF2-40B4-BE49-F238E27FC236}">
                  <a16:creationId xmlns:a16="http://schemas.microsoft.com/office/drawing/2014/main" id="{9095F790-B67B-6AD7-C285-2A622D0C4EE9}"/>
                </a:ext>
              </a:extLst>
            </p:cNvPr>
            <p:cNvSpPr>
              <a:spLocks noChangeArrowheads="1"/>
            </p:cNvSpPr>
            <p:nvPr/>
          </p:nvSpPr>
          <p:spPr bwMode="auto">
            <a:xfrm>
              <a:off x="4423" y="1250"/>
              <a:ext cx="88" cy="87"/>
            </a:xfrm>
            <a:prstGeom prst="ellipse">
              <a:avLst/>
            </a:prstGeom>
            <a:solidFill>
              <a:srgbClr val="FF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3554" name="Line 66">
            <a:extLst>
              <a:ext uri="{FF2B5EF4-FFF2-40B4-BE49-F238E27FC236}">
                <a16:creationId xmlns:a16="http://schemas.microsoft.com/office/drawing/2014/main" id="{1A4DE446-767C-C9E6-8FC9-5090908E9857}"/>
              </a:ext>
            </a:extLst>
          </p:cNvPr>
          <p:cNvSpPr>
            <a:spLocks noChangeShapeType="1"/>
          </p:cNvSpPr>
          <p:nvPr/>
        </p:nvSpPr>
        <p:spPr bwMode="auto">
          <a:xfrm>
            <a:off x="4314825" y="5308600"/>
            <a:ext cx="579438" cy="0"/>
          </a:xfrm>
          <a:prstGeom prst="line">
            <a:avLst/>
          </a:prstGeom>
          <a:noFill/>
          <a:ln w="50800">
            <a:solidFill>
              <a:srgbClr val="33CC33"/>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55" name="Line 67">
            <a:extLst>
              <a:ext uri="{FF2B5EF4-FFF2-40B4-BE49-F238E27FC236}">
                <a16:creationId xmlns:a16="http://schemas.microsoft.com/office/drawing/2014/main" id="{924C0456-59A7-7ACF-C569-91A2CF840D63}"/>
              </a:ext>
            </a:extLst>
          </p:cNvPr>
          <p:cNvSpPr>
            <a:spLocks noChangeShapeType="1"/>
          </p:cNvSpPr>
          <p:nvPr/>
        </p:nvSpPr>
        <p:spPr bwMode="auto">
          <a:xfrm>
            <a:off x="6705600" y="5308600"/>
            <a:ext cx="579438" cy="0"/>
          </a:xfrm>
          <a:prstGeom prst="line">
            <a:avLst/>
          </a:prstGeom>
          <a:noFill/>
          <a:ln w="508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56" name="Line 68">
            <a:extLst>
              <a:ext uri="{FF2B5EF4-FFF2-40B4-BE49-F238E27FC236}">
                <a16:creationId xmlns:a16="http://schemas.microsoft.com/office/drawing/2014/main" id="{09391FFC-9391-9BBB-F69E-6425609FDA20}"/>
              </a:ext>
            </a:extLst>
          </p:cNvPr>
          <p:cNvSpPr>
            <a:spLocks noChangeShapeType="1"/>
          </p:cNvSpPr>
          <p:nvPr/>
        </p:nvSpPr>
        <p:spPr bwMode="auto">
          <a:xfrm rot="16200000">
            <a:off x="3806031" y="2224882"/>
            <a:ext cx="179387" cy="0"/>
          </a:xfrm>
          <a:prstGeom prst="line">
            <a:avLst/>
          </a:prstGeom>
          <a:noFill/>
          <a:ln w="50800">
            <a:solidFill>
              <a:srgbClr val="FF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57" name="Line 69">
            <a:extLst>
              <a:ext uri="{FF2B5EF4-FFF2-40B4-BE49-F238E27FC236}">
                <a16:creationId xmlns:a16="http://schemas.microsoft.com/office/drawing/2014/main" id="{019E1124-F0B8-4738-58DB-185099A5D873}"/>
              </a:ext>
            </a:extLst>
          </p:cNvPr>
          <p:cNvSpPr>
            <a:spLocks noChangeShapeType="1"/>
          </p:cNvSpPr>
          <p:nvPr/>
        </p:nvSpPr>
        <p:spPr bwMode="auto">
          <a:xfrm rot="16200000">
            <a:off x="3505993" y="3869532"/>
            <a:ext cx="779463" cy="0"/>
          </a:xfrm>
          <a:prstGeom prst="line">
            <a:avLst/>
          </a:prstGeom>
          <a:noFill/>
          <a:ln w="50800">
            <a:solidFill>
              <a:srgbClr val="33CC33"/>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63569" name="Group 81">
            <a:extLst>
              <a:ext uri="{FF2B5EF4-FFF2-40B4-BE49-F238E27FC236}">
                <a16:creationId xmlns:a16="http://schemas.microsoft.com/office/drawing/2014/main" id="{3164240A-537A-2CFA-1BF2-63AE3F603334}"/>
              </a:ext>
            </a:extLst>
          </p:cNvPr>
          <p:cNvGrpSpPr>
            <a:grpSpLocks/>
          </p:cNvGrpSpPr>
          <p:nvPr/>
        </p:nvGrpSpPr>
        <p:grpSpPr bwMode="auto">
          <a:xfrm>
            <a:off x="6022975" y="5541963"/>
            <a:ext cx="2690813" cy="849312"/>
            <a:chOff x="3703" y="3309"/>
            <a:chExt cx="1695" cy="535"/>
          </a:xfrm>
        </p:grpSpPr>
        <p:sp>
          <p:nvSpPr>
            <p:cNvPr id="63570" name="Line 82">
              <a:extLst>
                <a:ext uri="{FF2B5EF4-FFF2-40B4-BE49-F238E27FC236}">
                  <a16:creationId xmlns:a16="http://schemas.microsoft.com/office/drawing/2014/main" id="{6C997BDF-E84F-48C0-C99C-8D0B3F1E74DB}"/>
                </a:ext>
              </a:extLst>
            </p:cNvPr>
            <p:cNvSpPr>
              <a:spLocks noChangeShapeType="1"/>
            </p:cNvSpPr>
            <p:nvPr/>
          </p:nvSpPr>
          <p:spPr bwMode="auto">
            <a:xfrm flipV="1">
              <a:off x="5050" y="3309"/>
              <a:ext cx="127" cy="281"/>
            </a:xfrm>
            <a:prstGeom prst="line">
              <a:avLst/>
            </a:prstGeom>
            <a:noFill/>
            <a:ln w="444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71" name="Text Box 83">
              <a:extLst>
                <a:ext uri="{FF2B5EF4-FFF2-40B4-BE49-F238E27FC236}">
                  <a16:creationId xmlns:a16="http://schemas.microsoft.com/office/drawing/2014/main" id="{F6F42E7F-8D66-0508-5C72-BBE830F58FA5}"/>
                </a:ext>
              </a:extLst>
            </p:cNvPr>
            <p:cNvSpPr txBox="1">
              <a:spLocks noChangeArrowheads="1"/>
            </p:cNvSpPr>
            <p:nvPr/>
          </p:nvSpPr>
          <p:spPr bwMode="auto">
            <a:xfrm>
              <a:off x="3703" y="3550"/>
              <a:ext cx="1695" cy="29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Capital per worker</a:t>
              </a:r>
            </a:p>
          </p:txBody>
        </p:sp>
      </p:grpSp>
      <p:sp>
        <p:nvSpPr>
          <p:cNvPr id="63572" name="Text Box 84">
            <a:extLst>
              <a:ext uri="{FF2B5EF4-FFF2-40B4-BE49-F238E27FC236}">
                <a16:creationId xmlns:a16="http://schemas.microsoft.com/office/drawing/2014/main" id="{54747F05-17C0-2291-CBAC-C5E1CBE01234}"/>
              </a:ext>
            </a:extLst>
          </p:cNvPr>
          <p:cNvSpPr txBox="1">
            <a:spLocks noChangeArrowheads="1"/>
          </p:cNvSpPr>
          <p:nvPr/>
        </p:nvSpPr>
        <p:spPr bwMode="auto">
          <a:xfrm>
            <a:off x="485775" y="1306513"/>
            <a:ext cx="2770188" cy="2101850"/>
          </a:xfrm>
          <a:prstGeom prst="rect">
            <a:avLst/>
          </a:prstGeom>
          <a:solidFill>
            <a:srgbClr val="CC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0"/>
              </a:spcBef>
            </a:pPr>
            <a:r>
              <a:rPr lang="en-US" altLang="en-US" sz="2500"/>
              <a:t>If workers </a:t>
            </a:r>
            <a:br>
              <a:rPr lang="en-US" altLang="en-US" sz="2500"/>
            </a:br>
            <a:r>
              <a:rPr lang="en-US" altLang="en-US" sz="2500"/>
              <a:t>have little </a:t>
            </a:r>
            <a:r>
              <a:rPr lang="en-US" altLang="en-US" sz="2500" b="1"/>
              <a:t>K</a:t>
            </a:r>
            <a:r>
              <a:rPr lang="en-US" altLang="en-US" sz="2500"/>
              <a:t>, </a:t>
            </a:r>
            <a:br>
              <a:rPr lang="en-US" altLang="en-US" sz="2500"/>
            </a:br>
            <a:r>
              <a:rPr lang="en-US" altLang="en-US" sz="2500"/>
              <a:t>giving them more increases their productivity a lot.</a:t>
            </a:r>
          </a:p>
        </p:txBody>
      </p:sp>
      <p:sp>
        <p:nvSpPr>
          <p:cNvPr id="63573" name="Text Box 85">
            <a:extLst>
              <a:ext uri="{FF2B5EF4-FFF2-40B4-BE49-F238E27FC236}">
                <a16:creationId xmlns:a16="http://schemas.microsoft.com/office/drawing/2014/main" id="{C0270882-FB93-D5CD-9761-5806C99980B0}"/>
              </a:ext>
            </a:extLst>
          </p:cNvPr>
          <p:cNvSpPr txBox="1">
            <a:spLocks noChangeArrowheads="1"/>
          </p:cNvSpPr>
          <p:nvPr/>
        </p:nvSpPr>
        <p:spPr bwMode="auto">
          <a:xfrm>
            <a:off x="508000" y="3649663"/>
            <a:ext cx="2770188" cy="2501900"/>
          </a:xfrm>
          <a:prstGeom prst="rect">
            <a:avLst/>
          </a:prstGeom>
          <a:solidFill>
            <a:srgbClr val="FFCCCC">
              <a:alpha val="60001"/>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0"/>
              </a:spcBef>
            </a:pPr>
            <a:r>
              <a:rPr lang="en-US" altLang="en-US" sz="2500"/>
              <a:t>If workers already have a lot of </a:t>
            </a:r>
            <a:r>
              <a:rPr lang="en-US" altLang="en-US" sz="2500" b="1"/>
              <a:t>K</a:t>
            </a:r>
            <a:r>
              <a:rPr lang="en-US" altLang="en-US" sz="2500"/>
              <a:t>, </a:t>
            </a:r>
            <a:br>
              <a:rPr lang="en-US" altLang="en-US" sz="2500"/>
            </a:br>
            <a:r>
              <a:rPr lang="en-US" altLang="en-US" sz="2500"/>
              <a:t>giving them more increases productivity </a:t>
            </a:r>
            <a:br>
              <a:rPr lang="en-US" altLang="en-US" sz="2500"/>
            </a:br>
            <a:r>
              <a:rPr lang="en-US" altLang="en-US" sz="2500"/>
              <a:t>fairly little.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3565"/>
                                        </p:tgtEl>
                                        <p:attrNameLst>
                                          <p:attrName>style.visibility</p:attrName>
                                        </p:attrNameLst>
                                      </p:cBhvr>
                                      <p:to>
                                        <p:strVal val="visible"/>
                                      </p:to>
                                    </p:set>
                                    <p:animEffect transition="in" filter="strips(downRight)">
                                      <p:cBhvr>
                                        <p:cTn id="7" dur="500"/>
                                        <p:tgtEl>
                                          <p:spTgt spid="6356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3566"/>
                                        </p:tgtEl>
                                        <p:attrNameLst>
                                          <p:attrName>style.visibility</p:attrName>
                                        </p:attrNameLst>
                                      </p:cBhvr>
                                      <p:to>
                                        <p:strVal val="visible"/>
                                      </p:to>
                                    </p:set>
                                    <p:animEffect transition="in" filter="dissolve">
                                      <p:cBhvr>
                                        <p:cTn id="11" dur="500"/>
                                        <p:tgtEl>
                                          <p:spTgt spid="63566"/>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3569"/>
                                        </p:tgtEl>
                                        <p:attrNameLst>
                                          <p:attrName>style.visibility</p:attrName>
                                        </p:attrNameLst>
                                      </p:cBhvr>
                                      <p:to>
                                        <p:strVal val="visible"/>
                                      </p:to>
                                    </p:set>
                                    <p:animEffect transition="in" filter="dissolve">
                                      <p:cBhvr>
                                        <p:cTn id="15" dur="500"/>
                                        <p:tgtEl>
                                          <p:spTgt spid="635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nodeType="clickEffect">
                                  <p:stCondLst>
                                    <p:cond delay="0"/>
                                  </p:stCondLst>
                                  <p:childTnLst>
                                    <p:animEffect transition="out" filter="dissolve">
                                      <p:cBhvr>
                                        <p:cTn id="19" dur="500"/>
                                        <p:tgtEl>
                                          <p:spTgt spid="63566"/>
                                        </p:tgtEl>
                                      </p:cBhvr>
                                    </p:animEffect>
                                    <p:set>
                                      <p:cBhvr>
                                        <p:cTn id="20" dur="1" fill="hold">
                                          <p:stCondLst>
                                            <p:cond delay="499"/>
                                          </p:stCondLst>
                                        </p:cTn>
                                        <p:tgtEl>
                                          <p:spTgt spid="63566"/>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63569"/>
                                        </p:tgtEl>
                                      </p:cBhvr>
                                    </p:animEffect>
                                    <p:set>
                                      <p:cBhvr>
                                        <p:cTn id="23" dur="1" fill="hold">
                                          <p:stCondLst>
                                            <p:cond delay="499"/>
                                          </p:stCondLst>
                                        </p:cTn>
                                        <p:tgtEl>
                                          <p:spTgt spid="63569"/>
                                        </p:tgtEl>
                                        <p:attrNameLst>
                                          <p:attrName>style.visibility</p:attrName>
                                        </p:attrNameLst>
                                      </p:cBhvr>
                                      <p:to>
                                        <p:strVal val="hidden"/>
                                      </p:to>
                                    </p:set>
                                  </p:childTnLst>
                                </p:cTn>
                              </p:par>
                              <p:par>
                                <p:cTn id="24" presetID="18" presetClass="entr" presetSubtype="3" fill="hold" nodeType="withEffect">
                                  <p:stCondLst>
                                    <p:cond delay="0"/>
                                  </p:stCondLst>
                                  <p:childTnLst>
                                    <p:set>
                                      <p:cBhvr>
                                        <p:cTn id="25" dur="1" fill="hold">
                                          <p:stCondLst>
                                            <p:cond delay="0"/>
                                          </p:stCondLst>
                                        </p:cTn>
                                        <p:tgtEl>
                                          <p:spTgt spid="63521"/>
                                        </p:tgtEl>
                                        <p:attrNameLst>
                                          <p:attrName>style.visibility</p:attrName>
                                        </p:attrNameLst>
                                      </p:cBhvr>
                                      <p:to>
                                        <p:strVal val="visible"/>
                                      </p:to>
                                    </p:set>
                                    <p:animEffect transition="in" filter="strips(upRight)">
                                      <p:cBhvr>
                                        <p:cTn id="26" dur="500"/>
                                        <p:tgtEl>
                                          <p:spTgt spid="635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3572"/>
                                        </p:tgtEl>
                                        <p:attrNameLst>
                                          <p:attrName>style.visibility</p:attrName>
                                        </p:attrNameLst>
                                      </p:cBhvr>
                                      <p:to>
                                        <p:strVal val="visible"/>
                                      </p:to>
                                    </p:set>
                                    <p:animEffect transition="in" filter="dissolve">
                                      <p:cBhvr>
                                        <p:cTn id="31" dur="500"/>
                                        <p:tgtEl>
                                          <p:spTgt spid="63572"/>
                                        </p:tgtEl>
                                      </p:cBhvr>
                                    </p:animEffect>
                                  </p:childTnLst>
                                </p:cTn>
                              </p:par>
                              <p:par>
                                <p:cTn id="32" presetID="18" presetClass="entr" presetSubtype="9" fill="hold" nodeType="withEffect">
                                  <p:stCondLst>
                                    <p:cond delay="0"/>
                                  </p:stCondLst>
                                  <p:childTnLst>
                                    <p:set>
                                      <p:cBhvr>
                                        <p:cTn id="33" dur="1" fill="hold">
                                          <p:stCondLst>
                                            <p:cond delay="0"/>
                                          </p:stCondLst>
                                        </p:cTn>
                                        <p:tgtEl>
                                          <p:spTgt spid="63559"/>
                                        </p:tgtEl>
                                        <p:attrNameLst>
                                          <p:attrName>style.visibility</p:attrName>
                                        </p:attrNameLst>
                                      </p:cBhvr>
                                      <p:to>
                                        <p:strVal val="visible"/>
                                      </p:to>
                                    </p:set>
                                    <p:animEffect transition="in" filter="strips(upLeft)">
                                      <p:cBhvr>
                                        <p:cTn id="34" dur="500"/>
                                        <p:tgtEl>
                                          <p:spTgt spid="635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63554"/>
                                        </p:tgtEl>
                                        <p:attrNameLst>
                                          <p:attrName>style.visibility</p:attrName>
                                        </p:attrNameLst>
                                      </p:cBhvr>
                                      <p:to>
                                        <p:strVal val="visible"/>
                                      </p:to>
                                    </p:set>
                                    <p:anim calcmode="lin" valueType="num">
                                      <p:cBhvr>
                                        <p:cTn id="39" dur="500" fill="hold"/>
                                        <p:tgtEl>
                                          <p:spTgt spid="63554"/>
                                        </p:tgtEl>
                                        <p:attrNameLst>
                                          <p:attrName>ppt_x</p:attrName>
                                        </p:attrNameLst>
                                      </p:cBhvr>
                                      <p:tavLst>
                                        <p:tav tm="0">
                                          <p:val>
                                            <p:strVal val="#ppt_x-#ppt_w/2"/>
                                          </p:val>
                                        </p:tav>
                                        <p:tav tm="100000">
                                          <p:val>
                                            <p:strVal val="#ppt_x"/>
                                          </p:val>
                                        </p:tav>
                                      </p:tavLst>
                                    </p:anim>
                                    <p:anim calcmode="lin" valueType="num">
                                      <p:cBhvr>
                                        <p:cTn id="40" dur="500" fill="hold"/>
                                        <p:tgtEl>
                                          <p:spTgt spid="63554"/>
                                        </p:tgtEl>
                                        <p:attrNameLst>
                                          <p:attrName>ppt_y</p:attrName>
                                        </p:attrNameLst>
                                      </p:cBhvr>
                                      <p:tavLst>
                                        <p:tav tm="0">
                                          <p:val>
                                            <p:strVal val="#ppt_y"/>
                                          </p:val>
                                        </p:tav>
                                        <p:tav tm="100000">
                                          <p:val>
                                            <p:strVal val="#ppt_y"/>
                                          </p:val>
                                        </p:tav>
                                      </p:tavLst>
                                    </p:anim>
                                    <p:anim calcmode="lin" valueType="num">
                                      <p:cBhvr>
                                        <p:cTn id="41" dur="500" fill="hold"/>
                                        <p:tgtEl>
                                          <p:spTgt spid="63554"/>
                                        </p:tgtEl>
                                        <p:attrNameLst>
                                          <p:attrName>ppt_w</p:attrName>
                                        </p:attrNameLst>
                                      </p:cBhvr>
                                      <p:tavLst>
                                        <p:tav tm="0">
                                          <p:val>
                                            <p:fltVal val="0"/>
                                          </p:val>
                                        </p:tav>
                                        <p:tav tm="100000">
                                          <p:val>
                                            <p:strVal val="#ppt_w"/>
                                          </p:val>
                                        </p:tav>
                                      </p:tavLst>
                                    </p:anim>
                                    <p:anim calcmode="lin" valueType="num">
                                      <p:cBhvr>
                                        <p:cTn id="42" dur="500" fill="hold"/>
                                        <p:tgtEl>
                                          <p:spTgt spid="63554"/>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8" presetClass="entr" presetSubtype="9" fill="hold" nodeType="afterEffect">
                                  <p:stCondLst>
                                    <p:cond delay="0"/>
                                  </p:stCondLst>
                                  <p:childTnLst>
                                    <p:set>
                                      <p:cBhvr>
                                        <p:cTn id="45" dur="1" fill="hold">
                                          <p:stCondLst>
                                            <p:cond delay="0"/>
                                          </p:stCondLst>
                                        </p:cTn>
                                        <p:tgtEl>
                                          <p:spTgt spid="63560"/>
                                        </p:tgtEl>
                                        <p:attrNameLst>
                                          <p:attrName>style.visibility</p:attrName>
                                        </p:attrNameLst>
                                      </p:cBhvr>
                                      <p:to>
                                        <p:strVal val="visible"/>
                                      </p:to>
                                    </p:set>
                                    <p:animEffect transition="in" filter="strips(upLeft)">
                                      <p:cBhvr>
                                        <p:cTn id="46" dur="500"/>
                                        <p:tgtEl>
                                          <p:spTgt spid="63560"/>
                                        </p:tgtEl>
                                      </p:cBhvr>
                                    </p:animEffect>
                                  </p:childTnLst>
                                </p:cTn>
                              </p:par>
                            </p:childTnLst>
                          </p:cTn>
                        </p:par>
                        <p:par>
                          <p:cTn id="47" fill="hold" nodeType="afterGroup">
                            <p:stCondLst>
                              <p:cond delay="1000"/>
                            </p:stCondLst>
                            <p:childTnLst>
                              <p:par>
                                <p:cTn id="48" presetID="17" presetClass="entr" presetSubtype="4" fill="hold" nodeType="afterEffect">
                                  <p:stCondLst>
                                    <p:cond delay="0"/>
                                  </p:stCondLst>
                                  <p:childTnLst>
                                    <p:set>
                                      <p:cBhvr>
                                        <p:cTn id="49" dur="1" fill="hold">
                                          <p:stCondLst>
                                            <p:cond delay="0"/>
                                          </p:stCondLst>
                                        </p:cTn>
                                        <p:tgtEl>
                                          <p:spTgt spid="63557"/>
                                        </p:tgtEl>
                                        <p:attrNameLst>
                                          <p:attrName>style.visibility</p:attrName>
                                        </p:attrNameLst>
                                      </p:cBhvr>
                                      <p:to>
                                        <p:strVal val="visible"/>
                                      </p:to>
                                    </p:set>
                                    <p:anim calcmode="lin" valueType="num">
                                      <p:cBhvr>
                                        <p:cTn id="50" dur="500" fill="hold"/>
                                        <p:tgtEl>
                                          <p:spTgt spid="63557"/>
                                        </p:tgtEl>
                                        <p:attrNameLst>
                                          <p:attrName>ppt_x</p:attrName>
                                        </p:attrNameLst>
                                      </p:cBhvr>
                                      <p:tavLst>
                                        <p:tav tm="0">
                                          <p:val>
                                            <p:strVal val="#ppt_x"/>
                                          </p:val>
                                        </p:tav>
                                        <p:tav tm="100000">
                                          <p:val>
                                            <p:strVal val="#ppt_x"/>
                                          </p:val>
                                        </p:tav>
                                      </p:tavLst>
                                    </p:anim>
                                    <p:anim calcmode="lin" valueType="num">
                                      <p:cBhvr>
                                        <p:cTn id="51" dur="500" fill="hold"/>
                                        <p:tgtEl>
                                          <p:spTgt spid="63557"/>
                                        </p:tgtEl>
                                        <p:attrNameLst>
                                          <p:attrName>ppt_y</p:attrName>
                                        </p:attrNameLst>
                                      </p:cBhvr>
                                      <p:tavLst>
                                        <p:tav tm="0">
                                          <p:val>
                                            <p:strVal val="#ppt_y+#ppt_h/2"/>
                                          </p:val>
                                        </p:tav>
                                        <p:tav tm="100000">
                                          <p:val>
                                            <p:strVal val="#ppt_y"/>
                                          </p:val>
                                        </p:tav>
                                      </p:tavLst>
                                    </p:anim>
                                    <p:anim calcmode="lin" valueType="num">
                                      <p:cBhvr>
                                        <p:cTn id="52" dur="500" fill="hold"/>
                                        <p:tgtEl>
                                          <p:spTgt spid="63557"/>
                                        </p:tgtEl>
                                        <p:attrNameLst>
                                          <p:attrName>ppt_w</p:attrName>
                                        </p:attrNameLst>
                                      </p:cBhvr>
                                      <p:tavLst>
                                        <p:tav tm="0">
                                          <p:val>
                                            <p:strVal val="#ppt_w"/>
                                          </p:val>
                                        </p:tav>
                                        <p:tav tm="100000">
                                          <p:val>
                                            <p:strVal val="#ppt_w"/>
                                          </p:val>
                                        </p:tav>
                                      </p:tavLst>
                                    </p:anim>
                                    <p:anim calcmode="lin" valueType="num">
                                      <p:cBhvr>
                                        <p:cTn id="53" dur="500" fill="hold"/>
                                        <p:tgtEl>
                                          <p:spTgt spid="63557"/>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63573"/>
                                        </p:tgtEl>
                                        <p:attrNameLst>
                                          <p:attrName>style.visibility</p:attrName>
                                        </p:attrNameLst>
                                      </p:cBhvr>
                                      <p:to>
                                        <p:strVal val="visible"/>
                                      </p:to>
                                    </p:set>
                                    <p:animEffect transition="in" filter="dissolve">
                                      <p:cBhvr>
                                        <p:cTn id="58" dur="500"/>
                                        <p:tgtEl>
                                          <p:spTgt spid="63573"/>
                                        </p:tgtEl>
                                      </p:cBhvr>
                                    </p:animEffect>
                                  </p:childTnLst>
                                </p:cTn>
                              </p:par>
                              <p:par>
                                <p:cTn id="59" presetID="18" presetClass="entr" presetSubtype="9" fill="hold" nodeType="withEffect">
                                  <p:stCondLst>
                                    <p:cond delay="0"/>
                                  </p:stCondLst>
                                  <p:childTnLst>
                                    <p:set>
                                      <p:cBhvr>
                                        <p:cTn id="60" dur="1" fill="hold">
                                          <p:stCondLst>
                                            <p:cond delay="0"/>
                                          </p:stCondLst>
                                        </p:cTn>
                                        <p:tgtEl>
                                          <p:spTgt spid="63561"/>
                                        </p:tgtEl>
                                        <p:attrNameLst>
                                          <p:attrName>style.visibility</p:attrName>
                                        </p:attrNameLst>
                                      </p:cBhvr>
                                      <p:to>
                                        <p:strVal val="visible"/>
                                      </p:to>
                                    </p:set>
                                    <p:animEffect transition="in" filter="strips(upLeft)">
                                      <p:cBhvr>
                                        <p:cTn id="61" dur="500"/>
                                        <p:tgtEl>
                                          <p:spTgt spid="635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8" fill="hold" nodeType="clickEffect">
                                  <p:stCondLst>
                                    <p:cond delay="0"/>
                                  </p:stCondLst>
                                  <p:childTnLst>
                                    <p:set>
                                      <p:cBhvr>
                                        <p:cTn id="65" dur="1" fill="hold">
                                          <p:stCondLst>
                                            <p:cond delay="0"/>
                                          </p:stCondLst>
                                        </p:cTn>
                                        <p:tgtEl>
                                          <p:spTgt spid="63555"/>
                                        </p:tgtEl>
                                        <p:attrNameLst>
                                          <p:attrName>style.visibility</p:attrName>
                                        </p:attrNameLst>
                                      </p:cBhvr>
                                      <p:to>
                                        <p:strVal val="visible"/>
                                      </p:to>
                                    </p:set>
                                    <p:anim calcmode="lin" valueType="num">
                                      <p:cBhvr>
                                        <p:cTn id="66" dur="500" fill="hold"/>
                                        <p:tgtEl>
                                          <p:spTgt spid="63555"/>
                                        </p:tgtEl>
                                        <p:attrNameLst>
                                          <p:attrName>ppt_x</p:attrName>
                                        </p:attrNameLst>
                                      </p:cBhvr>
                                      <p:tavLst>
                                        <p:tav tm="0">
                                          <p:val>
                                            <p:strVal val="#ppt_x-#ppt_w/2"/>
                                          </p:val>
                                        </p:tav>
                                        <p:tav tm="100000">
                                          <p:val>
                                            <p:strVal val="#ppt_x"/>
                                          </p:val>
                                        </p:tav>
                                      </p:tavLst>
                                    </p:anim>
                                    <p:anim calcmode="lin" valueType="num">
                                      <p:cBhvr>
                                        <p:cTn id="67" dur="500" fill="hold"/>
                                        <p:tgtEl>
                                          <p:spTgt spid="63555"/>
                                        </p:tgtEl>
                                        <p:attrNameLst>
                                          <p:attrName>ppt_y</p:attrName>
                                        </p:attrNameLst>
                                      </p:cBhvr>
                                      <p:tavLst>
                                        <p:tav tm="0">
                                          <p:val>
                                            <p:strVal val="#ppt_y"/>
                                          </p:val>
                                        </p:tav>
                                        <p:tav tm="100000">
                                          <p:val>
                                            <p:strVal val="#ppt_y"/>
                                          </p:val>
                                        </p:tav>
                                      </p:tavLst>
                                    </p:anim>
                                    <p:anim calcmode="lin" valueType="num">
                                      <p:cBhvr>
                                        <p:cTn id="68" dur="500" fill="hold"/>
                                        <p:tgtEl>
                                          <p:spTgt spid="63555"/>
                                        </p:tgtEl>
                                        <p:attrNameLst>
                                          <p:attrName>ppt_w</p:attrName>
                                        </p:attrNameLst>
                                      </p:cBhvr>
                                      <p:tavLst>
                                        <p:tav tm="0">
                                          <p:val>
                                            <p:fltVal val="0"/>
                                          </p:val>
                                        </p:tav>
                                        <p:tav tm="100000">
                                          <p:val>
                                            <p:strVal val="#ppt_w"/>
                                          </p:val>
                                        </p:tav>
                                      </p:tavLst>
                                    </p:anim>
                                    <p:anim calcmode="lin" valueType="num">
                                      <p:cBhvr>
                                        <p:cTn id="69" dur="500" fill="hold"/>
                                        <p:tgtEl>
                                          <p:spTgt spid="63555"/>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500"/>
                            </p:stCondLst>
                            <p:childTnLst>
                              <p:par>
                                <p:cTn id="71" presetID="18" presetClass="entr" presetSubtype="9" fill="hold" nodeType="afterEffect">
                                  <p:stCondLst>
                                    <p:cond delay="0"/>
                                  </p:stCondLst>
                                  <p:childTnLst>
                                    <p:set>
                                      <p:cBhvr>
                                        <p:cTn id="72" dur="1" fill="hold">
                                          <p:stCondLst>
                                            <p:cond delay="0"/>
                                          </p:stCondLst>
                                        </p:cTn>
                                        <p:tgtEl>
                                          <p:spTgt spid="63562"/>
                                        </p:tgtEl>
                                        <p:attrNameLst>
                                          <p:attrName>style.visibility</p:attrName>
                                        </p:attrNameLst>
                                      </p:cBhvr>
                                      <p:to>
                                        <p:strVal val="visible"/>
                                      </p:to>
                                    </p:set>
                                    <p:animEffect transition="in" filter="strips(upLeft)">
                                      <p:cBhvr>
                                        <p:cTn id="73" dur="500"/>
                                        <p:tgtEl>
                                          <p:spTgt spid="63562"/>
                                        </p:tgtEl>
                                      </p:cBhvr>
                                    </p:animEffect>
                                  </p:childTnLst>
                                </p:cTn>
                              </p:par>
                            </p:childTnLst>
                          </p:cTn>
                        </p:par>
                        <p:par>
                          <p:cTn id="74" fill="hold" nodeType="afterGroup">
                            <p:stCondLst>
                              <p:cond delay="1000"/>
                            </p:stCondLst>
                            <p:childTnLst>
                              <p:par>
                                <p:cTn id="75" presetID="17" presetClass="entr" presetSubtype="4" fill="hold" nodeType="afterEffect">
                                  <p:stCondLst>
                                    <p:cond delay="0"/>
                                  </p:stCondLst>
                                  <p:childTnLst>
                                    <p:set>
                                      <p:cBhvr>
                                        <p:cTn id="76" dur="1" fill="hold">
                                          <p:stCondLst>
                                            <p:cond delay="0"/>
                                          </p:stCondLst>
                                        </p:cTn>
                                        <p:tgtEl>
                                          <p:spTgt spid="63556"/>
                                        </p:tgtEl>
                                        <p:attrNameLst>
                                          <p:attrName>style.visibility</p:attrName>
                                        </p:attrNameLst>
                                      </p:cBhvr>
                                      <p:to>
                                        <p:strVal val="visible"/>
                                      </p:to>
                                    </p:set>
                                    <p:anim calcmode="lin" valueType="num">
                                      <p:cBhvr>
                                        <p:cTn id="77" dur="500" fill="hold"/>
                                        <p:tgtEl>
                                          <p:spTgt spid="63556"/>
                                        </p:tgtEl>
                                        <p:attrNameLst>
                                          <p:attrName>ppt_x</p:attrName>
                                        </p:attrNameLst>
                                      </p:cBhvr>
                                      <p:tavLst>
                                        <p:tav tm="0">
                                          <p:val>
                                            <p:strVal val="#ppt_x"/>
                                          </p:val>
                                        </p:tav>
                                        <p:tav tm="100000">
                                          <p:val>
                                            <p:strVal val="#ppt_x"/>
                                          </p:val>
                                        </p:tav>
                                      </p:tavLst>
                                    </p:anim>
                                    <p:anim calcmode="lin" valueType="num">
                                      <p:cBhvr>
                                        <p:cTn id="78" dur="500" fill="hold"/>
                                        <p:tgtEl>
                                          <p:spTgt spid="63556"/>
                                        </p:tgtEl>
                                        <p:attrNameLst>
                                          <p:attrName>ppt_y</p:attrName>
                                        </p:attrNameLst>
                                      </p:cBhvr>
                                      <p:tavLst>
                                        <p:tav tm="0">
                                          <p:val>
                                            <p:strVal val="#ppt_y+#ppt_h/2"/>
                                          </p:val>
                                        </p:tav>
                                        <p:tav tm="100000">
                                          <p:val>
                                            <p:strVal val="#ppt_y"/>
                                          </p:val>
                                        </p:tav>
                                      </p:tavLst>
                                    </p:anim>
                                    <p:anim calcmode="lin" valueType="num">
                                      <p:cBhvr>
                                        <p:cTn id="79" dur="500" fill="hold"/>
                                        <p:tgtEl>
                                          <p:spTgt spid="63556"/>
                                        </p:tgtEl>
                                        <p:attrNameLst>
                                          <p:attrName>ppt_w</p:attrName>
                                        </p:attrNameLst>
                                      </p:cBhvr>
                                      <p:tavLst>
                                        <p:tav tm="0">
                                          <p:val>
                                            <p:strVal val="#ppt_w"/>
                                          </p:val>
                                        </p:tav>
                                        <p:tav tm="100000">
                                          <p:val>
                                            <p:strVal val="#ppt_w"/>
                                          </p:val>
                                        </p:tav>
                                      </p:tavLst>
                                    </p:anim>
                                    <p:anim calcmode="lin" valueType="num">
                                      <p:cBhvr>
                                        <p:cTn id="80" dur="500" fill="hold"/>
                                        <p:tgtEl>
                                          <p:spTgt spid="635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72" grpId="0" animBg="1"/>
      <p:bldP spid="6357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Footer Placeholder 3">
            <a:extLst>
              <a:ext uri="{FF2B5EF4-FFF2-40B4-BE49-F238E27FC236}">
                <a16:creationId xmlns:a16="http://schemas.microsoft.com/office/drawing/2014/main" id="{74F554B9-CE1A-BA4E-AEC3-350852990795}"/>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47498" name="Text Box 42">
            <a:extLst>
              <a:ext uri="{FF2B5EF4-FFF2-40B4-BE49-F238E27FC236}">
                <a16:creationId xmlns:a16="http://schemas.microsoft.com/office/drawing/2014/main" id="{36673948-B354-D276-6967-C7F755FCB264}"/>
              </a:ext>
            </a:extLst>
          </p:cNvPr>
          <p:cNvSpPr txBox="1">
            <a:spLocks noChangeArrowheads="1"/>
          </p:cNvSpPr>
          <p:nvPr/>
        </p:nvSpPr>
        <p:spPr bwMode="auto">
          <a:xfrm>
            <a:off x="296863" y="163513"/>
            <a:ext cx="83359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a:t>				the property whereby poor countries tend to grow more rapidly than rich ones </a:t>
            </a:r>
          </a:p>
        </p:txBody>
      </p:sp>
      <p:sp>
        <p:nvSpPr>
          <p:cNvPr id="147458" name="Rectangle 2">
            <a:extLst>
              <a:ext uri="{FF2B5EF4-FFF2-40B4-BE49-F238E27FC236}">
                <a16:creationId xmlns:a16="http://schemas.microsoft.com/office/drawing/2014/main" id="{9F573CC9-CDEF-0ABE-4267-09FB98EA11D7}"/>
              </a:ext>
            </a:extLst>
          </p:cNvPr>
          <p:cNvSpPr>
            <a:spLocks noGrp="1" noChangeArrowheads="1"/>
          </p:cNvSpPr>
          <p:nvPr>
            <p:ph type="title"/>
          </p:nvPr>
        </p:nvSpPr>
        <p:spPr>
          <a:xfrm>
            <a:off x="111125" y="96838"/>
            <a:ext cx="3965575" cy="612775"/>
          </a:xfrm>
        </p:spPr>
        <p:txBody>
          <a:bodyPr/>
          <a:lstStyle/>
          <a:p>
            <a:r>
              <a:rPr lang="en-US" altLang="en-US" sz="2800">
                <a:solidFill>
                  <a:srgbClr val="CC0000"/>
                </a:solidFill>
              </a:rPr>
              <a:t>The catch-up effect:</a:t>
            </a:r>
          </a:p>
        </p:txBody>
      </p:sp>
      <p:sp>
        <p:nvSpPr>
          <p:cNvPr id="147459" name="Arc 3">
            <a:extLst>
              <a:ext uri="{FF2B5EF4-FFF2-40B4-BE49-F238E27FC236}">
                <a16:creationId xmlns:a16="http://schemas.microsoft.com/office/drawing/2014/main" id="{0BB5FD1A-FD0C-D0BD-09EA-232D15145658}"/>
              </a:ext>
            </a:extLst>
          </p:cNvPr>
          <p:cNvSpPr>
            <a:spLocks/>
          </p:cNvSpPr>
          <p:nvPr/>
        </p:nvSpPr>
        <p:spPr bwMode="auto">
          <a:xfrm flipH="1">
            <a:off x="3908425" y="1993900"/>
            <a:ext cx="4802188" cy="4019550"/>
          </a:xfrm>
          <a:custGeom>
            <a:avLst/>
            <a:gdLst>
              <a:gd name="G0" fmla="+- 0 0 0"/>
              <a:gd name="G1" fmla="+- 21385 0 0"/>
              <a:gd name="G2" fmla="+- 21600 0 0"/>
              <a:gd name="T0" fmla="*/ 3037 w 21272"/>
              <a:gd name="T1" fmla="*/ 0 h 21385"/>
              <a:gd name="T2" fmla="*/ 21272 w 21272"/>
              <a:gd name="T3" fmla="*/ 17635 h 21385"/>
              <a:gd name="T4" fmla="*/ 0 w 21272"/>
              <a:gd name="T5" fmla="*/ 21385 h 21385"/>
            </a:gdLst>
            <a:ahLst/>
            <a:cxnLst>
              <a:cxn ang="0">
                <a:pos x="T0" y="T1"/>
              </a:cxn>
              <a:cxn ang="0">
                <a:pos x="T2" y="T3"/>
              </a:cxn>
              <a:cxn ang="0">
                <a:pos x="T4" y="T5"/>
              </a:cxn>
            </a:cxnLst>
            <a:rect l="0" t="0" r="r" b="b"/>
            <a:pathLst>
              <a:path w="21272" h="21385" fill="none" extrusionOk="0">
                <a:moveTo>
                  <a:pt x="3037" y="-1"/>
                </a:moveTo>
                <a:cubicBezTo>
                  <a:pt x="12290" y="1313"/>
                  <a:pt x="19649" y="8430"/>
                  <a:pt x="21271" y="17635"/>
                </a:cubicBezTo>
              </a:path>
              <a:path w="21272" h="21385" stroke="0" extrusionOk="0">
                <a:moveTo>
                  <a:pt x="3037" y="-1"/>
                </a:moveTo>
                <a:cubicBezTo>
                  <a:pt x="12290" y="1313"/>
                  <a:pt x="19649" y="8430"/>
                  <a:pt x="21271" y="17635"/>
                </a:cubicBezTo>
                <a:lnTo>
                  <a:pt x="0" y="21385"/>
                </a:lnTo>
                <a:close/>
              </a:path>
            </a:pathLst>
          </a:cu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47460" name="Group 4">
            <a:extLst>
              <a:ext uri="{FF2B5EF4-FFF2-40B4-BE49-F238E27FC236}">
                <a16:creationId xmlns:a16="http://schemas.microsoft.com/office/drawing/2014/main" id="{9FA4E949-732A-0198-53C2-3C09A32C8D26}"/>
              </a:ext>
            </a:extLst>
          </p:cNvPr>
          <p:cNvGrpSpPr>
            <a:grpSpLocks/>
          </p:cNvGrpSpPr>
          <p:nvPr/>
        </p:nvGrpSpPr>
        <p:grpSpPr bwMode="auto">
          <a:xfrm>
            <a:off x="3544888" y="1108075"/>
            <a:ext cx="5310187" cy="4430713"/>
            <a:chOff x="2051" y="649"/>
            <a:chExt cx="3345" cy="2791"/>
          </a:xfrm>
        </p:grpSpPr>
        <p:grpSp>
          <p:nvGrpSpPr>
            <p:cNvPr id="147461" name="Group 5">
              <a:extLst>
                <a:ext uri="{FF2B5EF4-FFF2-40B4-BE49-F238E27FC236}">
                  <a16:creationId xmlns:a16="http://schemas.microsoft.com/office/drawing/2014/main" id="{26BBA194-B631-881F-E2E3-1BEE41C6CF73}"/>
                </a:ext>
              </a:extLst>
            </p:cNvPr>
            <p:cNvGrpSpPr>
              <a:grpSpLocks/>
            </p:cNvGrpSpPr>
            <p:nvPr/>
          </p:nvGrpSpPr>
          <p:grpSpPr bwMode="auto">
            <a:xfrm>
              <a:off x="2266" y="919"/>
              <a:ext cx="2671" cy="2378"/>
              <a:chOff x="1098" y="1361"/>
              <a:chExt cx="2116" cy="2027"/>
            </a:xfrm>
          </p:grpSpPr>
          <p:sp>
            <p:nvSpPr>
              <p:cNvPr id="147462" name="Line 6">
                <a:extLst>
                  <a:ext uri="{FF2B5EF4-FFF2-40B4-BE49-F238E27FC236}">
                    <a16:creationId xmlns:a16="http://schemas.microsoft.com/office/drawing/2014/main" id="{B3E2E24A-3F21-93BC-C29B-7E16C8801313}"/>
                  </a:ext>
                </a:extLst>
              </p:cNvPr>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63" name="Line 7">
                <a:extLst>
                  <a:ext uri="{FF2B5EF4-FFF2-40B4-BE49-F238E27FC236}">
                    <a16:creationId xmlns:a16="http://schemas.microsoft.com/office/drawing/2014/main" id="{804C03A3-5211-CA4B-C0F0-6D090B7AD592}"/>
                  </a:ext>
                </a:extLst>
              </p:cNvPr>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7464" name="Text Box 8">
              <a:extLst>
                <a:ext uri="{FF2B5EF4-FFF2-40B4-BE49-F238E27FC236}">
                  <a16:creationId xmlns:a16="http://schemas.microsoft.com/office/drawing/2014/main" id="{A8F84E8B-CD47-AB73-6D2E-920BB9AC3199}"/>
                </a:ext>
              </a:extLst>
            </p:cNvPr>
            <p:cNvSpPr txBox="1">
              <a:spLocks noChangeArrowheads="1"/>
            </p:cNvSpPr>
            <p:nvPr/>
          </p:nvSpPr>
          <p:spPr bwMode="auto">
            <a:xfrm>
              <a:off x="4917" y="3152"/>
              <a:ext cx="479"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K</a:t>
              </a:r>
              <a:r>
                <a:rPr lang="en-US" altLang="en-US" sz="2400"/>
                <a:t>/</a:t>
              </a:r>
              <a:r>
                <a:rPr lang="en-US" altLang="en-US" sz="2400" b="1"/>
                <a:t>L</a:t>
              </a:r>
              <a:endParaRPr lang="en-US" altLang="en-US" sz="2400"/>
            </a:p>
          </p:txBody>
        </p:sp>
        <p:sp>
          <p:nvSpPr>
            <p:cNvPr id="147465" name="Text Box 9">
              <a:extLst>
                <a:ext uri="{FF2B5EF4-FFF2-40B4-BE49-F238E27FC236}">
                  <a16:creationId xmlns:a16="http://schemas.microsoft.com/office/drawing/2014/main" id="{3673AF9D-A28F-17A8-56C9-C4723CBE6ECF}"/>
                </a:ext>
              </a:extLst>
            </p:cNvPr>
            <p:cNvSpPr txBox="1">
              <a:spLocks noChangeArrowheads="1"/>
            </p:cNvSpPr>
            <p:nvPr/>
          </p:nvSpPr>
          <p:spPr bwMode="auto">
            <a:xfrm>
              <a:off x="2051" y="649"/>
              <a:ext cx="427"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b="1"/>
                <a:t>Y</a:t>
              </a:r>
              <a:r>
                <a:rPr lang="en-US" altLang="en-US" sz="2400"/>
                <a:t>/</a:t>
              </a:r>
              <a:r>
                <a:rPr lang="en-US" altLang="en-US" sz="2400" b="1"/>
                <a:t>L</a:t>
              </a:r>
              <a:endParaRPr lang="en-US" altLang="en-US" sz="2400"/>
            </a:p>
          </p:txBody>
        </p:sp>
      </p:grpSp>
      <p:grpSp>
        <p:nvGrpSpPr>
          <p:cNvPr id="147466" name="Group 10">
            <a:extLst>
              <a:ext uri="{FF2B5EF4-FFF2-40B4-BE49-F238E27FC236}">
                <a16:creationId xmlns:a16="http://schemas.microsoft.com/office/drawing/2014/main" id="{CB125C6F-139C-5DEA-5573-D5472A424A00}"/>
              </a:ext>
            </a:extLst>
          </p:cNvPr>
          <p:cNvGrpSpPr>
            <a:grpSpLocks/>
          </p:cNvGrpSpPr>
          <p:nvPr/>
        </p:nvGrpSpPr>
        <p:grpSpPr bwMode="auto">
          <a:xfrm>
            <a:off x="3894138" y="4191000"/>
            <a:ext cx="490537" cy="1119188"/>
            <a:chOff x="2334" y="2591"/>
            <a:chExt cx="309" cy="705"/>
          </a:xfrm>
        </p:grpSpPr>
        <p:grpSp>
          <p:nvGrpSpPr>
            <p:cNvPr id="147467" name="Group 11">
              <a:extLst>
                <a:ext uri="{FF2B5EF4-FFF2-40B4-BE49-F238E27FC236}">
                  <a16:creationId xmlns:a16="http://schemas.microsoft.com/office/drawing/2014/main" id="{6139DF80-7B2E-0EA7-3921-1E4E73D579DD}"/>
                </a:ext>
              </a:extLst>
            </p:cNvPr>
            <p:cNvGrpSpPr>
              <a:grpSpLocks/>
            </p:cNvGrpSpPr>
            <p:nvPr/>
          </p:nvGrpSpPr>
          <p:grpSpPr bwMode="auto">
            <a:xfrm>
              <a:off x="2334" y="2635"/>
              <a:ext cx="264" cy="661"/>
              <a:chOff x="357" y="2450"/>
              <a:chExt cx="795" cy="646"/>
            </a:xfrm>
          </p:grpSpPr>
          <p:sp>
            <p:nvSpPr>
              <p:cNvPr id="147468" name="Line 12">
                <a:extLst>
                  <a:ext uri="{FF2B5EF4-FFF2-40B4-BE49-F238E27FC236}">
                    <a16:creationId xmlns:a16="http://schemas.microsoft.com/office/drawing/2014/main" id="{85428BCA-A91B-44D6-CBFF-31CA727F7ABC}"/>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69" name="Line 13">
                <a:extLst>
                  <a:ext uri="{FF2B5EF4-FFF2-40B4-BE49-F238E27FC236}">
                    <a16:creationId xmlns:a16="http://schemas.microsoft.com/office/drawing/2014/main" id="{AC951DB7-EE52-C4BF-523E-E53F1F2B8EFD}"/>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7470" name="Oval 14">
              <a:extLst>
                <a:ext uri="{FF2B5EF4-FFF2-40B4-BE49-F238E27FC236}">
                  <a16:creationId xmlns:a16="http://schemas.microsoft.com/office/drawing/2014/main" id="{EC55F532-8A1D-EFB0-FDD7-019CD3D6303D}"/>
                </a:ext>
              </a:extLst>
            </p:cNvPr>
            <p:cNvSpPr>
              <a:spLocks noChangeArrowheads="1"/>
            </p:cNvSpPr>
            <p:nvPr/>
          </p:nvSpPr>
          <p:spPr bwMode="auto">
            <a:xfrm>
              <a:off x="2555" y="2591"/>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7471" name="Group 15">
            <a:extLst>
              <a:ext uri="{FF2B5EF4-FFF2-40B4-BE49-F238E27FC236}">
                <a16:creationId xmlns:a16="http://schemas.microsoft.com/office/drawing/2014/main" id="{94F265D8-8256-A0FD-5742-3EEF74DC874D}"/>
              </a:ext>
            </a:extLst>
          </p:cNvPr>
          <p:cNvGrpSpPr>
            <a:grpSpLocks/>
          </p:cNvGrpSpPr>
          <p:nvPr/>
        </p:nvGrpSpPr>
        <p:grpSpPr bwMode="auto">
          <a:xfrm>
            <a:off x="3892550" y="3417888"/>
            <a:ext cx="1069975" cy="1893887"/>
            <a:chOff x="2333" y="2104"/>
            <a:chExt cx="674" cy="1193"/>
          </a:xfrm>
        </p:grpSpPr>
        <p:grpSp>
          <p:nvGrpSpPr>
            <p:cNvPr id="147472" name="Group 16">
              <a:extLst>
                <a:ext uri="{FF2B5EF4-FFF2-40B4-BE49-F238E27FC236}">
                  <a16:creationId xmlns:a16="http://schemas.microsoft.com/office/drawing/2014/main" id="{29E99D92-E757-0B52-2585-8B3770C7D009}"/>
                </a:ext>
              </a:extLst>
            </p:cNvPr>
            <p:cNvGrpSpPr>
              <a:grpSpLocks/>
            </p:cNvGrpSpPr>
            <p:nvPr/>
          </p:nvGrpSpPr>
          <p:grpSpPr bwMode="auto">
            <a:xfrm>
              <a:off x="2333" y="2145"/>
              <a:ext cx="633" cy="1152"/>
              <a:chOff x="357" y="2450"/>
              <a:chExt cx="795" cy="646"/>
            </a:xfrm>
          </p:grpSpPr>
          <p:sp>
            <p:nvSpPr>
              <p:cNvPr id="147473" name="Line 17">
                <a:extLst>
                  <a:ext uri="{FF2B5EF4-FFF2-40B4-BE49-F238E27FC236}">
                    <a16:creationId xmlns:a16="http://schemas.microsoft.com/office/drawing/2014/main" id="{A715D4C9-6974-ACCB-95FE-7A9671231A43}"/>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74" name="Line 18">
                <a:extLst>
                  <a:ext uri="{FF2B5EF4-FFF2-40B4-BE49-F238E27FC236}">
                    <a16:creationId xmlns:a16="http://schemas.microsoft.com/office/drawing/2014/main" id="{DE29E43C-07EC-1F54-24F6-72A68ADB2F89}"/>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7475" name="Oval 19">
              <a:extLst>
                <a:ext uri="{FF2B5EF4-FFF2-40B4-BE49-F238E27FC236}">
                  <a16:creationId xmlns:a16="http://schemas.microsoft.com/office/drawing/2014/main" id="{8DB825B0-B4C0-CD88-3471-1D150370CA2E}"/>
                </a:ext>
              </a:extLst>
            </p:cNvPr>
            <p:cNvSpPr>
              <a:spLocks noChangeArrowheads="1"/>
            </p:cNvSpPr>
            <p:nvPr/>
          </p:nvSpPr>
          <p:spPr bwMode="auto">
            <a:xfrm>
              <a:off x="2919" y="2104"/>
              <a:ext cx="88" cy="87"/>
            </a:xfrm>
            <a:prstGeom prst="ellipse">
              <a:avLst/>
            </a:prstGeom>
            <a:solidFill>
              <a:srgbClr val="33CC33"/>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7476" name="Group 20">
            <a:extLst>
              <a:ext uri="{FF2B5EF4-FFF2-40B4-BE49-F238E27FC236}">
                <a16:creationId xmlns:a16="http://schemas.microsoft.com/office/drawing/2014/main" id="{C96DDA78-1FC7-E49D-CB80-F7BD7B916419}"/>
              </a:ext>
            </a:extLst>
          </p:cNvPr>
          <p:cNvGrpSpPr>
            <a:grpSpLocks/>
          </p:cNvGrpSpPr>
          <p:nvPr/>
        </p:nvGrpSpPr>
        <p:grpSpPr bwMode="auto">
          <a:xfrm>
            <a:off x="3897313" y="2246313"/>
            <a:ext cx="2867025" cy="3060700"/>
            <a:chOff x="2336" y="1366"/>
            <a:chExt cx="1806" cy="1928"/>
          </a:xfrm>
        </p:grpSpPr>
        <p:grpSp>
          <p:nvGrpSpPr>
            <p:cNvPr id="147477" name="Group 21">
              <a:extLst>
                <a:ext uri="{FF2B5EF4-FFF2-40B4-BE49-F238E27FC236}">
                  <a16:creationId xmlns:a16="http://schemas.microsoft.com/office/drawing/2014/main" id="{D44F9506-381E-F33E-1D0E-2AC23C1B8553}"/>
                </a:ext>
              </a:extLst>
            </p:cNvPr>
            <p:cNvGrpSpPr>
              <a:grpSpLocks/>
            </p:cNvGrpSpPr>
            <p:nvPr/>
          </p:nvGrpSpPr>
          <p:grpSpPr bwMode="auto">
            <a:xfrm>
              <a:off x="2336" y="1409"/>
              <a:ext cx="1765" cy="1885"/>
              <a:chOff x="357" y="2450"/>
              <a:chExt cx="795" cy="646"/>
            </a:xfrm>
          </p:grpSpPr>
          <p:sp>
            <p:nvSpPr>
              <p:cNvPr id="147478" name="Line 22">
                <a:extLst>
                  <a:ext uri="{FF2B5EF4-FFF2-40B4-BE49-F238E27FC236}">
                    <a16:creationId xmlns:a16="http://schemas.microsoft.com/office/drawing/2014/main" id="{CA8916A2-D1A1-FBC8-B7E8-E97793C7286D}"/>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79" name="Line 23">
                <a:extLst>
                  <a:ext uri="{FF2B5EF4-FFF2-40B4-BE49-F238E27FC236}">
                    <a16:creationId xmlns:a16="http://schemas.microsoft.com/office/drawing/2014/main" id="{96EFDBE4-B9DB-D198-323B-EA4C2D226633}"/>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7480" name="Oval 24">
              <a:extLst>
                <a:ext uri="{FF2B5EF4-FFF2-40B4-BE49-F238E27FC236}">
                  <a16:creationId xmlns:a16="http://schemas.microsoft.com/office/drawing/2014/main" id="{848318DB-DBCE-B1D8-1F57-0469AD7F27B0}"/>
                </a:ext>
              </a:extLst>
            </p:cNvPr>
            <p:cNvSpPr>
              <a:spLocks noChangeArrowheads="1"/>
            </p:cNvSpPr>
            <p:nvPr/>
          </p:nvSpPr>
          <p:spPr bwMode="auto">
            <a:xfrm>
              <a:off x="4054" y="1366"/>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7481" name="Group 25">
            <a:extLst>
              <a:ext uri="{FF2B5EF4-FFF2-40B4-BE49-F238E27FC236}">
                <a16:creationId xmlns:a16="http://schemas.microsoft.com/office/drawing/2014/main" id="{0C5E8462-B20A-24A1-4FBE-3D8A97FBA089}"/>
              </a:ext>
            </a:extLst>
          </p:cNvPr>
          <p:cNvGrpSpPr>
            <a:grpSpLocks/>
          </p:cNvGrpSpPr>
          <p:nvPr/>
        </p:nvGrpSpPr>
        <p:grpSpPr bwMode="auto">
          <a:xfrm>
            <a:off x="3892550" y="2062163"/>
            <a:ext cx="3457575" cy="3246437"/>
            <a:chOff x="2333" y="1250"/>
            <a:chExt cx="2178" cy="2045"/>
          </a:xfrm>
        </p:grpSpPr>
        <p:grpSp>
          <p:nvGrpSpPr>
            <p:cNvPr id="147482" name="Group 26">
              <a:extLst>
                <a:ext uri="{FF2B5EF4-FFF2-40B4-BE49-F238E27FC236}">
                  <a16:creationId xmlns:a16="http://schemas.microsoft.com/office/drawing/2014/main" id="{ED028A79-541C-AD74-C9A1-F3BCA8AA18F0}"/>
                </a:ext>
              </a:extLst>
            </p:cNvPr>
            <p:cNvGrpSpPr>
              <a:grpSpLocks/>
            </p:cNvGrpSpPr>
            <p:nvPr/>
          </p:nvGrpSpPr>
          <p:grpSpPr bwMode="auto">
            <a:xfrm>
              <a:off x="2333" y="1294"/>
              <a:ext cx="2136" cy="2001"/>
              <a:chOff x="357" y="2450"/>
              <a:chExt cx="795" cy="646"/>
            </a:xfrm>
          </p:grpSpPr>
          <p:sp>
            <p:nvSpPr>
              <p:cNvPr id="147483" name="Line 27">
                <a:extLst>
                  <a:ext uri="{FF2B5EF4-FFF2-40B4-BE49-F238E27FC236}">
                    <a16:creationId xmlns:a16="http://schemas.microsoft.com/office/drawing/2014/main" id="{D1115BD2-06E7-822E-FA5E-4C43CBDFED7B}"/>
                  </a:ext>
                </a:extLst>
              </p:cNvPr>
              <p:cNvSpPr>
                <a:spLocks noChangeShapeType="1"/>
              </p:cNvSpPr>
              <p:nvPr/>
            </p:nvSpPr>
            <p:spPr bwMode="auto">
              <a:xfrm>
                <a:off x="357" y="2450"/>
                <a:ext cx="79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84" name="Line 28">
                <a:extLst>
                  <a:ext uri="{FF2B5EF4-FFF2-40B4-BE49-F238E27FC236}">
                    <a16:creationId xmlns:a16="http://schemas.microsoft.com/office/drawing/2014/main" id="{BE4ED4DD-10E9-9CF8-DA15-0FE15D11D617}"/>
                  </a:ext>
                </a:extLst>
              </p:cNvPr>
              <p:cNvSpPr>
                <a:spLocks noChangeShapeType="1"/>
              </p:cNvSpPr>
              <p:nvPr/>
            </p:nvSpPr>
            <p:spPr bwMode="auto">
              <a:xfrm>
                <a:off x="1152" y="2451"/>
                <a:ext cx="0" cy="64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7485" name="Oval 29">
              <a:extLst>
                <a:ext uri="{FF2B5EF4-FFF2-40B4-BE49-F238E27FC236}">
                  <a16:creationId xmlns:a16="http://schemas.microsoft.com/office/drawing/2014/main" id="{C2842074-7C20-42BC-9490-639E9990C520}"/>
                </a:ext>
              </a:extLst>
            </p:cNvPr>
            <p:cNvSpPr>
              <a:spLocks noChangeArrowheads="1"/>
            </p:cNvSpPr>
            <p:nvPr/>
          </p:nvSpPr>
          <p:spPr bwMode="auto">
            <a:xfrm>
              <a:off x="4423" y="1250"/>
              <a:ext cx="88" cy="87"/>
            </a:xfrm>
            <a:prstGeom prst="ellipse">
              <a:avLst/>
            </a:prstGeom>
            <a:solidFill>
              <a:srgbClr val="FF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7486" name="Line 30">
            <a:extLst>
              <a:ext uri="{FF2B5EF4-FFF2-40B4-BE49-F238E27FC236}">
                <a16:creationId xmlns:a16="http://schemas.microsoft.com/office/drawing/2014/main" id="{6A760218-D9C3-BD12-5921-3AB9A5CA3AD1}"/>
              </a:ext>
            </a:extLst>
          </p:cNvPr>
          <p:cNvSpPr>
            <a:spLocks noChangeShapeType="1"/>
          </p:cNvSpPr>
          <p:nvPr/>
        </p:nvSpPr>
        <p:spPr bwMode="auto">
          <a:xfrm>
            <a:off x="4314825" y="5308600"/>
            <a:ext cx="579438" cy="0"/>
          </a:xfrm>
          <a:prstGeom prst="line">
            <a:avLst/>
          </a:prstGeom>
          <a:noFill/>
          <a:ln w="50800">
            <a:solidFill>
              <a:srgbClr val="33CC33"/>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87" name="Line 31">
            <a:extLst>
              <a:ext uri="{FF2B5EF4-FFF2-40B4-BE49-F238E27FC236}">
                <a16:creationId xmlns:a16="http://schemas.microsoft.com/office/drawing/2014/main" id="{767B4FD0-B77F-729C-E416-0BB87934783F}"/>
              </a:ext>
            </a:extLst>
          </p:cNvPr>
          <p:cNvSpPr>
            <a:spLocks noChangeShapeType="1"/>
          </p:cNvSpPr>
          <p:nvPr/>
        </p:nvSpPr>
        <p:spPr bwMode="auto">
          <a:xfrm>
            <a:off x="6705600" y="5308600"/>
            <a:ext cx="579438" cy="0"/>
          </a:xfrm>
          <a:prstGeom prst="line">
            <a:avLst/>
          </a:prstGeom>
          <a:noFill/>
          <a:ln w="508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88" name="Line 32">
            <a:extLst>
              <a:ext uri="{FF2B5EF4-FFF2-40B4-BE49-F238E27FC236}">
                <a16:creationId xmlns:a16="http://schemas.microsoft.com/office/drawing/2014/main" id="{52FEC858-F26B-41F5-6CF4-6EE1C82B2B4B}"/>
              </a:ext>
            </a:extLst>
          </p:cNvPr>
          <p:cNvSpPr>
            <a:spLocks noChangeShapeType="1"/>
          </p:cNvSpPr>
          <p:nvPr/>
        </p:nvSpPr>
        <p:spPr bwMode="auto">
          <a:xfrm rot="16200000">
            <a:off x="3806031" y="2224882"/>
            <a:ext cx="179387" cy="0"/>
          </a:xfrm>
          <a:prstGeom prst="line">
            <a:avLst/>
          </a:prstGeom>
          <a:noFill/>
          <a:ln w="50800">
            <a:solidFill>
              <a:srgbClr val="FF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89" name="Line 33">
            <a:extLst>
              <a:ext uri="{FF2B5EF4-FFF2-40B4-BE49-F238E27FC236}">
                <a16:creationId xmlns:a16="http://schemas.microsoft.com/office/drawing/2014/main" id="{C17F744A-EE8C-1204-79FC-CB868C332A69}"/>
              </a:ext>
            </a:extLst>
          </p:cNvPr>
          <p:cNvSpPr>
            <a:spLocks noChangeShapeType="1"/>
          </p:cNvSpPr>
          <p:nvPr/>
        </p:nvSpPr>
        <p:spPr bwMode="auto">
          <a:xfrm rot="16200000">
            <a:off x="3505993" y="3869532"/>
            <a:ext cx="779463" cy="0"/>
          </a:xfrm>
          <a:prstGeom prst="line">
            <a:avLst/>
          </a:prstGeom>
          <a:noFill/>
          <a:ln w="50800">
            <a:solidFill>
              <a:srgbClr val="33CC33"/>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47506" name="Group 50">
            <a:extLst>
              <a:ext uri="{FF2B5EF4-FFF2-40B4-BE49-F238E27FC236}">
                <a16:creationId xmlns:a16="http://schemas.microsoft.com/office/drawing/2014/main" id="{0F42787E-D6F9-8BEF-9DBE-B25A5281D7B7}"/>
              </a:ext>
            </a:extLst>
          </p:cNvPr>
          <p:cNvGrpSpPr>
            <a:grpSpLocks/>
          </p:cNvGrpSpPr>
          <p:nvPr/>
        </p:nvGrpSpPr>
        <p:grpSpPr bwMode="auto">
          <a:xfrm>
            <a:off x="1638300" y="5356225"/>
            <a:ext cx="2671763" cy="941388"/>
            <a:chOff x="1032" y="3374"/>
            <a:chExt cx="1683" cy="593"/>
          </a:xfrm>
        </p:grpSpPr>
        <p:sp>
          <p:nvSpPr>
            <p:cNvPr id="147502" name="Line 46">
              <a:extLst>
                <a:ext uri="{FF2B5EF4-FFF2-40B4-BE49-F238E27FC236}">
                  <a16:creationId xmlns:a16="http://schemas.microsoft.com/office/drawing/2014/main" id="{7D5D096E-7993-513E-D801-CC0C46727E3E}"/>
                </a:ext>
              </a:extLst>
            </p:cNvPr>
            <p:cNvSpPr>
              <a:spLocks noChangeShapeType="1"/>
            </p:cNvSpPr>
            <p:nvPr/>
          </p:nvSpPr>
          <p:spPr bwMode="auto">
            <a:xfrm flipV="1">
              <a:off x="2304" y="3374"/>
              <a:ext cx="411" cy="338"/>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96" name="Text Box 40">
              <a:extLst>
                <a:ext uri="{FF2B5EF4-FFF2-40B4-BE49-F238E27FC236}">
                  <a16:creationId xmlns:a16="http://schemas.microsoft.com/office/drawing/2014/main" id="{9286167B-CF74-FA12-FF89-C23A460FE527}"/>
                </a:ext>
              </a:extLst>
            </p:cNvPr>
            <p:cNvSpPr txBox="1">
              <a:spLocks noChangeArrowheads="1"/>
            </p:cNvSpPr>
            <p:nvPr/>
          </p:nvSpPr>
          <p:spPr bwMode="auto">
            <a:xfrm>
              <a:off x="1032" y="3399"/>
              <a:ext cx="1304" cy="568"/>
            </a:xfrm>
            <a:prstGeom prst="rect">
              <a:avLst/>
            </a:prstGeom>
            <a:solidFill>
              <a:srgbClr val="CC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50000"/>
                </a:spcBef>
              </a:pPr>
              <a:r>
                <a:rPr lang="en-US" altLang="en-US" sz="2500"/>
                <a:t>Poor country starts here</a:t>
              </a:r>
            </a:p>
          </p:txBody>
        </p:sp>
      </p:grpSp>
      <p:grpSp>
        <p:nvGrpSpPr>
          <p:cNvPr id="147507" name="Group 51">
            <a:extLst>
              <a:ext uri="{FF2B5EF4-FFF2-40B4-BE49-F238E27FC236}">
                <a16:creationId xmlns:a16="http://schemas.microsoft.com/office/drawing/2014/main" id="{A45E0ACA-ADB8-C028-8042-EFAEA681D45C}"/>
              </a:ext>
            </a:extLst>
          </p:cNvPr>
          <p:cNvGrpSpPr>
            <a:grpSpLocks/>
          </p:cNvGrpSpPr>
          <p:nvPr/>
        </p:nvGrpSpPr>
        <p:grpSpPr bwMode="auto">
          <a:xfrm>
            <a:off x="5095875" y="5370513"/>
            <a:ext cx="3589338" cy="900112"/>
            <a:chOff x="3210" y="3383"/>
            <a:chExt cx="2261" cy="567"/>
          </a:xfrm>
        </p:grpSpPr>
        <p:sp>
          <p:nvSpPr>
            <p:cNvPr id="147501" name="Line 45">
              <a:extLst>
                <a:ext uri="{FF2B5EF4-FFF2-40B4-BE49-F238E27FC236}">
                  <a16:creationId xmlns:a16="http://schemas.microsoft.com/office/drawing/2014/main" id="{AF61B5DA-2F9A-C433-8186-0C009D62706C}"/>
                </a:ext>
              </a:extLst>
            </p:cNvPr>
            <p:cNvSpPr>
              <a:spLocks noChangeShapeType="1"/>
            </p:cNvSpPr>
            <p:nvPr/>
          </p:nvSpPr>
          <p:spPr bwMode="auto">
            <a:xfrm flipV="1">
              <a:off x="4137" y="3383"/>
              <a:ext cx="82" cy="28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97" name="Text Box 41">
              <a:extLst>
                <a:ext uri="{FF2B5EF4-FFF2-40B4-BE49-F238E27FC236}">
                  <a16:creationId xmlns:a16="http://schemas.microsoft.com/office/drawing/2014/main" id="{344AEAB0-E4EC-11B7-72CA-08D99A5A9236}"/>
                </a:ext>
              </a:extLst>
            </p:cNvPr>
            <p:cNvSpPr txBox="1">
              <a:spLocks noChangeArrowheads="1"/>
            </p:cNvSpPr>
            <p:nvPr/>
          </p:nvSpPr>
          <p:spPr bwMode="auto">
            <a:xfrm>
              <a:off x="3210" y="3634"/>
              <a:ext cx="2261" cy="316"/>
            </a:xfrm>
            <a:prstGeom prst="rect">
              <a:avLst/>
            </a:prstGeom>
            <a:solidFill>
              <a:srgbClr val="FFCC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0"/>
                </a:spcBef>
              </a:pPr>
              <a:r>
                <a:rPr lang="en-US" altLang="en-US" sz="2500"/>
                <a:t>Rich country starts here</a:t>
              </a:r>
            </a:p>
          </p:txBody>
        </p:sp>
      </p:grpSp>
      <p:grpSp>
        <p:nvGrpSpPr>
          <p:cNvPr id="147508" name="Group 52">
            <a:extLst>
              <a:ext uri="{FF2B5EF4-FFF2-40B4-BE49-F238E27FC236}">
                <a16:creationId xmlns:a16="http://schemas.microsoft.com/office/drawing/2014/main" id="{0DF6C6AC-92CB-8FB9-C9CA-591C4C66849A}"/>
              </a:ext>
            </a:extLst>
          </p:cNvPr>
          <p:cNvGrpSpPr>
            <a:grpSpLocks/>
          </p:cNvGrpSpPr>
          <p:nvPr/>
        </p:nvGrpSpPr>
        <p:grpSpPr bwMode="auto">
          <a:xfrm>
            <a:off x="774700" y="3405188"/>
            <a:ext cx="3030538" cy="901700"/>
            <a:chOff x="488" y="2145"/>
            <a:chExt cx="1909" cy="568"/>
          </a:xfrm>
        </p:grpSpPr>
        <p:sp>
          <p:nvSpPr>
            <p:cNvPr id="147504" name="Line 48">
              <a:extLst>
                <a:ext uri="{FF2B5EF4-FFF2-40B4-BE49-F238E27FC236}">
                  <a16:creationId xmlns:a16="http://schemas.microsoft.com/office/drawing/2014/main" id="{B3F3EDA1-BBE9-B590-877A-5B4D3D44423E}"/>
                </a:ext>
              </a:extLst>
            </p:cNvPr>
            <p:cNvSpPr>
              <a:spLocks noChangeShapeType="1"/>
            </p:cNvSpPr>
            <p:nvPr/>
          </p:nvSpPr>
          <p:spPr bwMode="auto">
            <a:xfrm>
              <a:off x="1860" y="2433"/>
              <a:ext cx="537" cy="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499" name="Text Box 43">
              <a:extLst>
                <a:ext uri="{FF2B5EF4-FFF2-40B4-BE49-F238E27FC236}">
                  <a16:creationId xmlns:a16="http://schemas.microsoft.com/office/drawing/2014/main" id="{C7267596-EF8D-D6E8-EBBC-9B3725E5CCF3}"/>
                </a:ext>
              </a:extLst>
            </p:cNvPr>
            <p:cNvSpPr txBox="1">
              <a:spLocks noChangeArrowheads="1"/>
            </p:cNvSpPr>
            <p:nvPr/>
          </p:nvSpPr>
          <p:spPr bwMode="auto">
            <a:xfrm>
              <a:off x="488" y="2145"/>
              <a:ext cx="1424" cy="568"/>
            </a:xfrm>
            <a:prstGeom prst="rect">
              <a:avLst/>
            </a:prstGeom>
            <a:solidFill>
              <a:srgbClr val="CC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5000"/>
                </a:lnSpc>
                <a:spcBef>
                  <a:spcPct val="50000"/>
                </a:spcBef>
              </a:pPr>
              <a:r>
                <a:rPr lang="en-US" altLang="en-US" sz="2500"/>
                <a:t>Poor country’s growth</a:t>
              </a:r>
            </a:p>
          </p:txBody>
        </p:sp>
      </p:grpSp>
      <p:grpSp>
        <p:nvGrpSpPr>
          <p:cNvPr id="147509" name="Group 53">
            <a:extLst>
              <a:ext uri="{FF2B5EF4-FFF2-40B4-BE49-F238E27FC236}">
                <a16:creationId xmlns:a16="http://schemas.microsoft.com/office/drawing/2014/main" id="{E25362CF-9217-4916-0254-8BF14210FBE1}"/>
              </a:ext>
            </a:extLst>
          </p:cNvPr>
          <p:cNvGrpSpPr>
            <a:grpSpLocks/>
          </p:cNvGrpSpPr>
          <p:nvPr/>
        </p:nvGrpSpPr>
        <p:grpSpPr bwMode="auto">
          <a:xfrm>
            <a:off x="1020763" y="1773238"/>
            <a:ext cx="2751137" cy="901700"/>
            <a:chOff x="643" y="1117"/>
            <a:chExt cx="1733" cy="568"/>
          </a:xfrm>
        </p:grpSpPr>
        <p:sp>
          <p:nvSpPr>
            <p:cNvPr id="147505" name="Line 49">
              <a:extLst>
                <a:ext uri="{FF2B5EF4-FFF2-40B4-BE49-F238E27FC236}">
                  <a16:creationId xmlns:a16="http://schemas.microsoft.com/office/drawing/2014/main" id="{AD674250-0658-ABBC-6B0A-265C272AD1C6}"/>
                </a:ext>
              </a:extLst>
            </p:cNvPr>
            <p:cNvSpPr>
              <a:spLocks noChangeShapeType="1"/>
            </p:cNvSpPr>
            <p:nvPr/>
          </p:nvSpPr>
          <p:spPr bwMode="auto">
            <a:xfrm>
              <a:off x="1839" y="1404"/>
              <a:ext cx="5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7500" name="Text Box 44">
              <a:extLst>
                <a:ext uri="{FF2B5EF4-FFF2-40B4-BE49-F238E27FC236}">
                  <a16:creationId xmlns:a16="http://schemas.microsoft.com/office/drawing/2014/main" id="{35378A36-5339-62DA-7A43-7499328565D9}"/>
                </a:ext>
              </a:extLst>
            </p:cNvPr>
            <p:cNvSpPr txBox="1">
              <a:spLocks noChangeArrowheads="1"/>
            </p:cNvSpPr>
            <p:nvPr/>
          </p:nvSpPr>
          <p:spPr bwMode="auto">
            <a:xfrm>
              <a:off x="643" y="1117"/>
              <a:ext cx="1394" cy="568"/>
            </a:xfrm>
            <a:prstGeom prst="rect">
              <a:avLst/>
            </a:prstGeom>
            <a:solidFill>
              <a:srgbClr val="FFCC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5000"/>
                </a:lnSpc>
                <a:spcBef>
                  <a:spcPct val="50000"/>
                </a:spcBef>
              </a:pPr>
              <a:r>
                <a:rPr lang="en-US" altLang="en-US" sz="2500"/>
                <a:t>Rich country’s growth</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98"/>
                                        </p:tgtEl>
                                        <p:attrNameLst>
                                          <p:attrName>style.visibility</p:attrName>
                                        </p:attrNameLst>
                                      </p:cBhvr>
                                      <p:to>
                                        <p:strVal val="visible"/>
                                      </p:to>
                                    </p:set>
                                    <p:animEffect transition="in" filter="wipe(left)">
                                      <p:cBhvr>
                                        <p:cTn id="7" dur="500"/>
                                        <p:tgtEl>
                                          <p:spTgt spid="147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47506"/>
                                        </p:tgtEl>
                                        <p:attrNameLst>
                                          <p:attrName>style.visibility</p:attrName>
                                        </p:attrNameLst>
                                      </p:cBhvr>
                                      <p:to>
                                        <p:strVal val="visible"/>
                                      </p:to>
                                    </p:set>
                                    <p:animEffect transition="in" filter="strips(upRight)">
                                      <p:cBhvr>
                                        <p:cTn id="12" dur="500"/>
                                        <p:tgtEl>
                                          <p:spTgt spid="147506"/>
                                        </p:tgtEl>
                                      </p:cBhvr>
                                    </p:animEffect>
                                  </p:childTnLst>
                                </p:cTn>
                              </p:par>
                            </p:childTnLst>
                          </p:cTn>
                        </p:par>
                        <p:par>
                          <p:cTn id="13" fill="hold" nodeType="afterGroup">
                            <p:stCondLst>
                              <p:cond delay="500"/>
                            </p:stCondLst>
                            <p:childTnLst>
                              <p:par>
                                <p:cTn id="14" presetID="18" presetClass="entr" presetSubtype="9" fill="hold" nodeType="afterEffect">
                                  <p:stCondLst>
                                    <p:cond delay="0"/>
                                  </p:stCondLst>
                                  <p:childTnLst>
                                    <p:set>
                                      <p:cBhvr>
                                        <p:cTn id="15" dur="1" fill="hold">
                                          <p:stCondLst>
                                            <p:cond delay="0"/>
                                          </p:stCondLst>
                                        </p:cTn>
                                        <p:tgtEl>
                                          <p:spTgt spid="147466"/>
                                        </p:tgtEl>
                                        <p:attrNameLst>
                                          <p:attrName>style.visibility</p:attrName>
                                        </p:attrNameLst>
                                      </p:cBhvr>
                                      <p:to>
                                        <p:strVal val="visible"/>
                                      </p:to>
                                    </p:set>
                                    <p:animEffect transition="in" filter="strips(upLeft)">
                                      <p:cBhvr>
                                        <p:cTn id="16" dur="500"/>
                                        <p:tgtEl>
                                          <p:spTgt spid="1474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147507"/>
                                        </p:tgtEl>
                                        <p:attrNameLst>
                                          <p:attrName>style.visibility</p:attrName>
                                        </p:attrNameLst>
                                      </p:cBhvr>
                                      <p:to>
                                        <p:strVal val="visible"/>
                                      </p:to>
                                    </p:set>
                                    <p:animEffect transition="in" filter="strips(upRight)">
                                      <p:cBhvr>
                                        <p:cTn id="21" dur="500"/>
                                        <p:tgtEl>
                                          <p:spTgt spid="147507"/>
                                        </p:tgtEl>
                                      </p:cBhvr>
                                    </p:animEffect>
                                  </p:childTnLst>
                                </p:cTn>
                              </p:par>
                            </p:childTnLst>
                          </p:cTn>
                        </p:par>
                        <p:par>
                          <p:cTn id="22" fill="hold" nodeType="afterGroup">
                            <p:stCondLst>
                              <p:cond delay="500"/>
                            </p:stCondLst>
                            <p:childTnLst>
                              <p:par>
                                <p:cTn id="23" presetID="18" presetClass="entr" presetSubtype="9" fill="hold" nodeType="afterEffect">
                                  <p:stCondLst>
                                    <p:cond delay="0"/>
                                  </p:stCondLst>
                                  <p:childTnLst>
                                    <p:set>
                                      <p:cBhvr>
                                        <p:cTn id="24" dur="1" fill="hold">
                                          <p:stCondLst>
                                            <p:cond delay="0"/>
                                          </p:stCondLst>
                                        </p:cTn>
                                        <p:tgtEl>
                                          <p:spTgt spid="147476"/>
                                        </p:tgtEl>
                                        <p:attrNameLst>
                                          <p:attrName>style.visibility</p:attrName>
                                        </p:attrNameLst>
                                      </p:cBhvr>
                                      <p:to>
                                        <p:strVal val="visible"/>
                                      </p:to>
                                    </p:set>
                                    <p:animEffect transition="in" filter="strips(upLeft)">
                                      <p:cBhvr>
                                        <p:cTn id="25" dur="500"/>
                                        <p:tgtEl>
                                          <p:spTgt spid="1474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147486"/>
                                        </p:tgtEl>
                                        <p:attrNameLst>
                                          <p:attrName>style.visibility</p:attrName>
                                        </p:attrNameLst>
                                      </p:cBhvr>
                                      <p:to>
                                        <p:strVal val="visible"/>
                                      </p:to>
                                    </p:set>
                                    <p:anim calcmode="lin" valueType="num">
                                      <p:cBhvr>
                                        <p:cTn id="30" dur="500" fill="hold"/>
                                        <p:tgtEl>
                                          <p:spTgt spid="147486"/>
                                        </p:tgtEl>
                                        <p:attrNameLst>
                                          <p:attrName>ppt_x</p:attrName>
                                        </p:attrNameLst>
                                      </p:cBhvr>
                                      <p:tavLst>
                                        <p:tav tm="0">
                                          <p:val>
                                            <p:strVal val="#ppt_x-#ppt_w/2"/>
                                          </p:val>
                                        </p:tav>
                                        <p:tav tm="100000">
                                          <p:val>
                                            <p:strVal val="#ppt_x"/>
                                          </p:val>
                                        </p:tav>
                                      </p:tavLst>
                                    </p:anim>
                                    <p:anim calcmode="lin" valueType="num">
                                      <p:cBhvr>
                                        <p:cTn id="31" dur="500" fill="hold"/>
                                        <p:tgtEl>
                                          <p:spTgt spid="147486"/>
                                        </p:tgtEl>
                                        <p:attrNameLst>
                                          <p:attrName>ppt_y</p:attrName>
                                        </p:attrNameLst>
                                      </p:cBhvr>
                                      <p:tavLst>
                                        <p:tav tm="0">
                                          <p:val>
                                            <p:strVal val="#ppt_y"/>
                                          </p:val>
                                        </p:tav>
                                        <p:tav tm="100000">
                                          <p:val>
                                            <p:strVal val="#ppt_y"/>
                                          </p:val>
                                        </p:tav>
                                      </p:tavLst>
                                    </p:anim>
                                    <p:anim calcmode="lin" valueType="num">
                                      <p:cBhvr>
                                        <p:cTn id="32" dur="500" fill="hold"/>
                                        <p:tgtEl>
                                          <p:spTgt spid="147486"/>
                                        </p:tgtEl>
                                        <p:attrNameLst>
                                          <p:attrName>ppt_w</p:attrName>
                                        </p:attrNameLst>
                                      </p:cBhvr>
                                      <p:tavLst>
                                        <p:tav tm="0">
                                          <p:val>
                                            <p:fltVal val="0"/>
                                          </p:val>
                                        </p:tav>
                                        <p:tav tm="100000">
                                          <p:val>
                                            <p:strVal val="#ppt_w"/>
                                          </p:val>
                                        </p:tav>
                                      </p:tavLst>
                                    </p:anim>
                                    <p:anim calcmode="lin" valueType="num">
                                      <p:cBhvr>
                                        <p:cTn id="33" dur="500" fill="hold"/>
                                        <p:tgtEl>
                                          <p:spTgt spid="14748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18" presetClass="entr" presetSubtype="9" fill="hold" nodeType="afterEffect">
                                  <p:stCondLst>
                                    <p:cond delay="0"/>
                                  </p:stCondLst>
                                  <p:childTnLst>
                                    <p:set>
                                      <p:cBhvr>
                                        <p:cTn id="36" dur="1" fill="hold">
                                          <p:stCondLst>
                                            <p:cond delay="0"/>
                                          </p:stCondLst>
                                        </p:cTn>
                                        <p:tgtEl>
                                          <p:spTgt spid="147471"/>
                                        </p:tgtEl>
                                        <p:attrNameLst>
                                          <p:attrName>style.visibility</p:attrName>
                                        </p:attrNameLst>
                                      </p:cBhvr>
                                      <p:to>
                                        <p:strVal val="visible"/>
                                      </p:to>
                                    </p:set>
                                    <p:animEffect transition="in" filter="strips(upLeft)">
                                      <p:cBhvr>
                                        <p:cTn id="37" dur="500"/>
                                        <p:tgtEl>
                                          <p:spTgt spid="147471"/>
                                        </p:tgtEl>
                                      </p:cBhvr>
                                    </p:animEffect>
                                  </p:childTnLst>
                                </p:cTn>
                              </p:par>
                            </p:childTnLst>
                          </p:cTn>
                        </p:par>
                        <p:par>
                          <p:cTn id="38" fill="hold" nodeType="afterGroup">
                            <p:stCondLst>
                              <p:cond delay="1000"/>
                            </p:stCondLst>
                            <p:childTnLst>
                              <p:par>
                                <p:cTn id="39" presetID="17" presetClass="entr" presetSubtype="4" fill="hold" nodeType="afterEffect">
                                  <p:stCondLst>
                                    <p:cond delay="0"/>
                                  </p:stCondLst>
                                  <p:childTnLst>
                                    <p:set>
                                      <p:cBhvr>
                                        <p:cTn id="40" dur="1" fill="hold">
                                          <p:stCondLst>
                                            <p:cond delay="0"/>
                                          </p:stCondLst>
                                        </p:cTn>
                                        <p:tgtEl>
                                          <p:spTgt spid="147489"/>
                                        </p:tgtEl>
                                        <p:attrNameLst>
                                          <p:attrName>style.visibility</p:attrName>
                                        </p:attrNameLst>
                                      </p:cBhvr>
                                      <p:to>
                                        <p:strVal val="visible"/>
                                      </p:to>
                                    </p:set>
                                    <p:anim calcmode="lin" valueType="num">
                                      <p:cBhvr>
                                        <p:cTn id="41" dur="500" fill="hold"/>
                                        <p:tgtEl>
                                          <p:spTgt spid="147489"/>
                                        </p:tgtEl>
                                        <p:attrNameLst>
                                          <p:attrName>ppt_x</p:attrName>
                                        </p:attrNameLst>
                                      </p:cBhvr>
                                      <p:tavLst>
                                        <p:tav tm="0">
                                          <p:val>
                                            <p:strVal val="#ppt_x"/>
                                          </p:val>
                                        </p:tav>
                                        <p:tav tm="100000">
                                          <p:val>
                                            <p:strVal val="#ppt_x"/>
                                          </p:val>
                                        </p:tav>
                                      </p:tavLst>
                                    </p:anim>
                                    <p:anim calcmode="lin" valueType="num">
                                      <p:cBhvr>
                                        <p:cTn id="42" dur="500" fill="hold"/>
                                        <p:tgtEl>
                                          <p:spTgt spid="147489"/>
                                        </p:tgtEl>
                                        <p:attrNameLst>
                                          <p:attrName>ppt_y</p:attrName>
                                        </p:attrNameLst>
                                      </p:cBhvr>
                                      <p:tavLst>
                                        <p:tav tm="0">
                                          <p:val>
                                            <p:strVal val="#ppt_y+#ppt_h/2"/>
                                          </p:val>
                                        </p:tav>
                                        <p:tav tm="100000">
                                          <p:val>
                                            <p:strVal val="#ppt_y"/>
                                          </p:val>
                                        </p:tav>
                                      </p:tavLst>
                                    </p:anim>
                                    <p:anim calcmode="lin" valueType="num">
                                      <p:cBhvr>
                                        <p:cTn id="43" dur="500" fill="hold"/>
                                        <p:tgtEl>
                                          <p:spTgt spid="147489"/>
                                        </p:tgtEl>
                                        <p:attrNameLst>
                                          <p:attrName>ppt_w</p:attrName>
                                        </p:attrNameLst>
                                      </p:cBhvr>
                                      <p:tavLst>
                                        <p:tav tm="0">
                                          <p:val>
                                            <p:strVal val="#ppt_w"/>
                                          </p:val>
                                        </p:tav>
                                        <p:tav tm="100000">
                                          <p:val>
                                            <p:strVal val="#ppt_w"/>
                                          </p:val>
                                        </p:tav>
                                      </p:tavLst>
                                    </p:anim>
                                    <p:anim calcmode="lin" valueType="num">
                                      <p:cBhvr>
                                        <p:cTn id="44" dur="500" fill="hold"/>
                                        <p:tgtEl>
                                          <p:spTgt spid="147489"/>
                                        </p:tgtEl>
                                        <p:attrNameLst>
                                          <p:attrName>ppt_h</p:attrName>
                                        </p:attrNameLst>
                                      </p:cBhvr>
                                      <p:tavLst>
                                        <p:tav tm="0">
                                          <p:val>
                                            <p:fltVal val="0"/>
                                          </p:val>
                                        </p:tav>
                                        <p:tav tm="100000">
                                          <p:val>
                                            <p:strVal val="#ppt_h"/>
                                          </p:val>
                                        </p:tav>
                                      </p:tavLst>
                                    </p:anim>
                                  </p:childTnLst>
                                </p:cTn>
                              </p:par>
                            </p:childTnLst>
                          </p:cTn>
                        </p:par>
                        <p:par>
                          <p:cTn id="45" fill="hold" nodeType="afterGroup">
                            <p:stCondLst>
                              <p:cond delay="1500"/>
                            </p:stCondLst>
                            <p:childTnLst>
                              <p:par>
                                <p:cTn id="46" presetID="18" presetClass="entr" presetSubtype="12" fill="hold" nodeType="afterEffect">
                                  <p:stCondLst>
                                    <p:cond delay="0"/>
                                  </p:stCondLst>
                                  <p:childTnLst>
                                    <p:set>
                                      <p:cBhvr>
                                        <p:cTn id="47" dur="1" fill="hold">
                                          <p:stCondLst>
                                            <p:cond delay="0"/>
                                          </p:stCondLst>
                                        </p:cTn>
                                        <p:tgtEl>
                                          <p:spTgt spid="147508"/>
                                        </p:tgtEl>
                                        <p:attrNameLst>
                                          <p:attrName>style.visibility</p:attrName>
                                        </p:attrNameLst>
                                      </p:cBhvr>
                                      <p:to>
                                        <p:strVal val="visible"/>
                                      </p:to>
                                    </p:set>
                                    <p:animEffect transition="in" filter="strips(downLeft)">
                                      <p:cBhvr>
                                        <p:cTn id="48" dur="500"/>
                                        <p:tgtEl>
                                          <p:spTgt spid="14750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147487"/>
                                        </p:tgtEl>
                                        <p:attrNameLst>
                                          <p:attrName>style.visibility</p:attrName>
                                        </p:attrNameLst>
                                      </p:cBhvr>
                                      <p:to>
                                        <p:strVal val="visible"/>
                                      </p:to>
                                    </p:set>
                                    <p:anim calcmode="lin" valueType="num">
                                      <p:cBhvr>
                                        <p:cTn id="53" dur="500" fill="hold"/>
                                        <p:tgtEl>
                                          <p:spTgt spid="147487"/>
                                        </p:tgtEl>
                                        <p:attrNameLst>
                                          <p:attrName>ppt_x</p:attrName>
                                        </p:attrNameLst>
                                      </p:cBhvr>
                                      <p:tavLst>
                                        <p:tav tm="0">
                                          <p:val>
                                            <p:strVal val="#ppt_x-#ppt_w/2"/>
                                          </p:val>
                                        </p:tav>
                                        <p:tav tm="100000">
                                          <p:val>
                                            <p:strVal val="#ppt_x"/>
                                          </p:val>
                                        </p:tav>
                                      </p:tavLst>
                                    </p:anim>
                                    <p:anim calcmode="lin" valueType="num">
                                      <p:cBhvr>
                                        <p:cTn id="54" dur="500" fill="hold"/>
                                        <p:tgtEl>
                                          <p:spTgt spid="147487"/>
                                        </p:tgtEl>
                                        <p:attrNameLst>
                                          <p:attrName>ppt_y</p:attrName>
                                        </p:attrNameLst>
                                      </p:cBhvr>
                                      <p:tavLst>
                                        <p:tav tm="0">
                                          <p:val>
                                            <p:strVal val="#ppt_y"/>
                                          </p:val>
                                        </p:tav>
                                        <p:tav tm="100000">
                                          <p:val>
                                            <p:strVal val="#ppt_y"/>
                                          </p:val>
                                        </p:tav>
                                      </p:tavLst>
                                    </p:anim>
                                    <p:anim calcmode="lin" valueType="num">
                                      <p:cBhvr>
                                        <p:cTn id="55" dur="500" fill="hold"/>
                                        <p:tgtEl>
                                          <p:spTgt spid="147487"/>
                                        </p:tgtEl>
                                        <p:attrNameLst>
                                          <p:attrName>ppt_w</p:attrName>
                                        </p:attrNameLst>
                                      </p:cBhvr>
                                      <p:tavLst>
                                        <p:tav tm="0">
                                          <p:val>
                                            <p:fltVal val="0"/>
                                          </p:val>
                                        </p:tav>
                                        <p:tav tm="100000">
                                          <p:val>
                                            <p:strVal val="#ppt_w"/>
                                          </p:val>
                                        </p:tav>
                                      </p:tavLst>
                                    </p:anim>
                                    <p:anim calcmode="lin" valueType="num">
                                      <p:cBhvr>
                                        <p:cTn id="56" dur="500" fill="hold"/>
                                        <p:tgtEl>
                                          <p:spTgt spid="147487"/>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18" presetClass="entr" presetSubtype="9" fill="hold" nodeType="afterEffect">
                                  <p:stCondLst>
                                    <p:cond delay="0"/>
                                  </p:stCondLst>
                                  <p:childTnLst>
                                    <p:set>
                                      <p:cBhvr>
                                        <p:cTn id="59" dur="1" fill="hold">
                                          <p:stCondLst>
                                            <p:cond delay="0"/>
                                          </p:stCondLst>
                                        </p:cTn>
                                        <p:tgtEl>
                                          <p:spTgt spid="147481"/>
                                        </p:tgtEl>
                                        <p:attrNameLst>
                                          <p:attrName>style.visibility</p:attrName>
                                        </p:attrNameLst>
                                      </p:cBhvr>
                                      <p:to>
                                        <p:strVal val="visible"/>
                                      </p:to>
                                    </p:set>
                                    <p:animEffect transition="in" filter="strips(upLeft)">
                                      <p:cBhvr>
                                        <p:cTn id="60" dur="500"/>
                                        <p:tgtEl>
                                          <p:spTgt spid="147481"/>
                                        </p:tgtEl>
                                      </p:cBhvr>
                                    </p:animEffect>
                                  </p:childTnLst>
                                </p:cTn>
                              </p:par>
                            </p:childTnLst>
                          </p:cTn>
                        </p:par>
                        <p:par>
                          <p:cTn id="61" fill="hold" nodeType="afterGroup">
                            <p:stCondLst>
                              <p:cond delay="1000"/>
                            </p:stCondLst>
                            <p:childTnLst>
                              <p:par>
                                <p:cTn id="62" presetID="17" presetClass="entr" presetSubtype="4" fill="hold" nodeType="afterEffect">
                                  <p:stCondLst>
                                    <p:cond delay="0"/>
                                  </p:stCondLst>
                                  <p:childTnLst>
                                    <p:set>
                                      <p:cBhvr>
                                        <p:cTn id="63" dur="1" fill="hold">
                                          <p:stCondLst>
                                            <p:cond delay="0"/>
                                          </p:stCondLst>
                                        </p:cTn>
                                        <p:tgtEl>
                                          <p:spTgt spid="147488"/>
                                        </p:tgtEl>
                                        <p:attrNameLst>
                                          <p:attrName>style.visibility</p:attrName>
                                        </p:attrNameLst>
                                      </p:cBhvr>
                                      <p:to>
                                        <p:strVal val="visible"/>
                                      </p:to>
                                    </p:set>
                                    <p:anim calcmode="lin" valueType="num">
                                      <p:cBhvr>
                                        <p:cTn id="64" dur="500" fill="hold"/>
                                        <p:tgtEl>
                                          <p:spTgt spid="147488"/>
                                        </p:tgtEl>
                                        <p:attrNameLst>
                                          <p:attrName>ppt_x</p:attrName>
                                        </p:attrNameLst>
                                      </p:cBhvr>
                                      <p:tavLst>
                                        <p:tav tm="0">
                                          <p:val>
                                            <p:strVal val="#ppt_x"/>
                                          </p:val>
                                        </p:tav>
                                        <p:tav tm="100000">
                                          <p:val>
                                            <p:strVal val="#ppt_x"/>
                                          </p:val>
                                        </p:tav>
                                      </p:tavLst>
                                    </p:anim>
                                    <p:anim calcmode="lin" valueType="num">
                                      <p:cBhvr>
                                        <p:cTn id="65" dur="500" fill="hold"/>
                                        <p:tgtEl>
                                          <p:spTgt spid="147488"/>
                                        </p:tgtEl>
                                        <p:attrNameLst>
                                          <p:attrName>ppt_y</p:attrName>
                                        </p:attrNameLst>
                                      </p:cBhvr>
                                      <p:tavLst>
                                        <p:tav tm="0">
                                          <p:val>
                                            <p:strVal val="#ppt_y+#ppt_h/2"/>
                                          </p:val>
                                        </p:tav>
                                        <p:tav tm="100000">
                                          <p:val>
                                            <p:strVal val="#ppt_y"/>
                                          </p:val>
                                        </p:tav>
                                      </p:tavLst>
                                    </p:anim>
                                    <p:anim calcmode="lin" valueType="num">
                                      <p:cBhvr>
                                        <p:cTn id="66" dur="500" fill="hold"/>
                                        <p:tgtEl>
                                          <p:spTgt spid="147488"/>
                                        </p:tgtEl>
                                        <p:attrNameLst>
                                          <p:attrName>ppt_w</p:attrName>
                                        </p:attrNameLst>
                                      </p:cBhvr>
                                      <p:tavLst>
                                        <p:tav tm="0">
                                          <p:val>
                                            <p:strVal val="#ppt_w"/>
                                          </p:val>
                                        </p:tav>
                                        <p:tav tm="100000">
                                          <p:val>
                                            <p:strVal val="#ppt_w"/>
                                          </p:val>
                                        </p:tav>
                                      </p:tavLst>
                                    </p:anim>
                                    <p:anim calcmode="lin" valueType="num">
                                      <p:cBhvr>
                                        <p:cTn id="67" dur="500" fill="hold"/>
                                        <p:tgtEl>
                                          <p:spTgt spid="147488"/>
                                        </p:tgtEl>
                                        <p:attrNameLst>
                                          <p:attrName>ppt_h</p:attrName>
                                        </p:attrNameLst>
                                      </p:cBhvr>
                                      <p:tavLst>
                                        <p:tav tm="0">
                                          <p:val>
                                            <p:fltVal val="0"/>
                                          </p:val>
                                        </p:tav>
                                        <p:tav tm="100000">
                                          <p:val>
                                            <p:strVal val="#ppt_h"/>
                                          </p:val>
                                        </p:tav>
                                      </p:tavLst>
                                    </p:anim>
                                  </p:childTnLst>
                                </p:cTn>
                              </p:par>
                            </p:childTnLst>
                          </p:cTn>
                        </p:par>
                        <p:par>
                          <p:cTn id="68" fill="hold" nodeType="afterGroup">
                            <p:stCondLst>
                              <p:cond delay="1500"/>
                            </p:stCondLst>
                            <p:childTnLst>
                              <p:par>
                                <p:cTn id="69" presetID="18" presetClass="entr" presetSubtype="9" fill="hold" nodeType="afterEffect">
                                  <p:stCondLst>
                                    <p:cond delay="0"/>
                                  </p:stCondLst>
                                  <p:childTnLst>
                                    <p:set>
                                      <p:cBhvr>
                                        <p:cTn id="70" dur="1" fill="hold">
                                          <p:stCondLst>
                                            <p:cond delay="0"/>
                                          </p:stCondLst>
                                        </p:cTn>
                                        <p:tgtEl>
                                          <p:spTgt spid="147509"/>
                                        </p:tgtEl>
                                        <p:attrNameLst>
                                          <p:attrName>style.visibility</p:attrName>
                                        </p:attrNameLst>
                                      </p:cBhvr>
                                      <p:to>
                                        <p:strVal val="visible"/>
                                      </p:to>
                                    </p:set>
                                    <p:animEffect transition="in" filter="strips(upLeft)">
                                      <p:cBhvr>
                                        <p:cTn id="71" dur="500"/>
                                        <p:tgtEl>
                                          <p:spTgt spid="147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7250E1-E737-8B2B-E2A4-A789BAB35A9C}"/>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54626" name="Rectangle 2">
            <a:extLst>
              <a:ext uri="{FF2B5EF4-FFF2-40B4-BE49-F238E27FC236}">
                <a16:creationId xmlns:a16="http://schemas.microsoft.com/office/drawing/2014/main" id="{6EFA7037-1122-A588-18EF-19868E42C8DD}"/>
              </a:ext>
            </a:extLst>
          </p:cNvPr>
          <p:cNvSpPr>
            <a:spLocks noGrp="1" noChangeArrowheads="1"/>
          </p:cNvSpPr>
          <p:nvPr>
            <p:ph type="title"/>
          </p:nvPr>
        </p:nvSpPr>
        <p:spPr>
          <a:xfrm>
            <a:off x="0" y="252413"/>
            <a:ext cx="9144000" cy="649287"/>
          </a:xfrm>
        </p:spPr>
        <p:txBody>
          <a:bodyPr/>
          <a:lstStyle/>
          <a:p>
            <a:r>
              <a:rPr lang="en-US" altLang="en-US"/>
              <a:t>Example of the Catch-Up Effect</a:t>
            </a:r>
          </a:p>
        </p:txBody>
      </p:sp>
      <p:sp>
        <p:nvSpPr>
          <p:cNvPr id="154627" name="Rectangle 3">
            <a:extLst>
              <a:ext uri="{FF2B5EF4-FFF2-40B4-BE49-F238E27FC236}">
                <a16:creationId xmlns:a16="http://schemas.microsoft.com/office/drawing/2014/main" id="{951D2F43-CF8F-7920-CC5D-2A56E302454D}"/>
              </a:ext>
            </a:extLst>
          </p:cNvPr>
          <p:cNvSpPr>
            <a:spLocks noGrp="1" noChangeArrowheads="1"/>
          </p:cNvSpPr>
          <p:nvPr>
            <p:ph type="body" idx="1"/>
          </p:nvPr>
        </p:nvSpPr>
        <p:spPr/>
        <p:txBody>
          <a:bodyPr/>
          <a:lstStyle/>
          <a:p>
            <a:r>
              <a:rPr lang="en-US" altLang="en-US"/>
              <a:t>Over 1960-1990, the U.S. and S. Korea devoted a similar share of GDP to investment, so you might expect they would have similar growth performance.  </a:t>
            </a:r>
          </a:p>
          <a:p>
            <a:r>
              <a:rPr lang="en-US" altLang="en-US"/>
              <a:t>But growth was &gt;6% in Korea and only 2% in the U.S.  </a:t>
            </a:r>
          </a:p>
          <a:p>
            <a:r>
              <a:rPr lang="en-US" altLang="en-US"/>
              <a:t>Explanation:  the catch-up effect.  </a:t>
            </a:r>
            <a:br>
              <a:rPr lang="en-US" altLang="en-US"/>
            </a:br>
            <a:r>
              <a:rPr lang="en-US" altLang="en-US"/>
              <a:t>In 1960, </a:t>
            </a:r>
            <a:r>
              <a:rPr lang="en-US" altLang="en-US" b="1"/>
              <a:t>K</a:t>
            </a:r>
            <a:r>
              <a:rPr lang="en-US" altLang="en-US"/>
              <a:t>/</a:t>
            </a:r>
            <a:r>
              <a:rPr lang="en-US" altLang="en-US" b="1"/>
              <a:t>L</a:t>
            </a:r>
            <a:r>
              <a:rPr lang="en-US" altLang="en-US"/>
              <a:t> was far smaller in Korea than </a:t>
            </a:r>
            <a:br>
              <a:rPr lang="en-US" altLang="en-US"/>
            </a:br>
            <a:r>
              <a:rPr lang="en-US" altLang="en-US"/>
              <a:t>in the U.S., hence Korea grew faster.  </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5FB1C3-7D69-2EBB-8C7F-2111DF383A40}"/>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55650" name="Rectangle 2">
            <a:extLst>
              <a:ext uri="{FF2B5EF4-FFF2-40B4-BE49-F238E27FC236}">
                <a16:creationId xmlns:a16="http://schemas.microsoft.com/office/drawing/2014/main" id="{A40C6992-C79C-9631-DDE0-61C053715487}"/>
              </a:ext>
            </a:extLst>
          </p:cNvPr>
          <p:cNvSpPr>
            <a:spLocks noGrp="1" noChangeArrowheads="1"/>
          </p:cNvSpPr>
          <p:nvPr>
            <p:ph type="title"/>
          </p:nvPr>
        </p:nvSpPr>
        <p:spPr/>
        <p:txBody>
          <a:bodyPr/>
          <a:lstStyle/>
          <a:p>
            <a:r>
              <a:rPr lang="en-US" altLang="en-US"/>
              <a:t>Investment from Abroad</a:t>
            </a:r>
          </a:p>
        </p:txBody>
      </p:sp>
      <p:sp>
        <p:nvSpPr>
          <p:cNvPr id="155651" name="Rectangle 3">
            <a:extLst>
              <a:ext uri="{FF2B5EF4-FFF2-40B4-BE49-F238E27FC236}">
                <a16:creationId xmlns:a16="http://schemas.microsoft.com/office/drawing/2014/main" id="{987E5C64-76A8-2686-3654-C25EE65B7447}"/>
              </a:ext>
            </a:extLst>
          </p:cNvPr>
          <p:cNvSpPr>
            <a:spLocks noGrp="1" noChangeArrowheads="1"/>
          </p:cNvSpPr>
          <p:nvPr>
            <p:ph type="body" idx="1"/>
          </p:nvPr>
        </p:nvSpPr>
        <p:spPr/>
        <p:txBody>
          <a:bodyPr/>
          <a:lstStyle/>
          <a:p>
            <a:r>
              <a:rPr lang="en-US" altLang="en-US" sz="2700"/>
              <a:t>To raise </a:t>
            </a:r>
            <a:r>
              <a:rPr lang="en-US" altLang="en-US" sz="2700" b="1"/>
              <a:t>K</a:t>
            </a:r>
            <a:r>
              <a:rPr lang="en-US" altLang="en-US" sz="2700"/>
              <a:t>/</a:t>
            </a:r>
            <a:r>
              <a:rPr lang="en-US" altLang="en-US" sz="2700" b="1"/>
              <a:t>L</a:t>
            </a:r>
            <a:r>
              <a:rPr lang="en-US" altLang="en-US" sz="2700"/>
              <a:t> and hence productivity, wages, and living standards, the govt can also encourage</a:t>
            </a:r>
          </a:p>
          <a:p>
            <a:pPr lvl="1"/>
            <a:r>
              <a:rPr lang="en-US" altLang="en-US" b="1">
                <a:solidFill>
                  <a:srgbClr val="CC0000"/>
                </a:solidFill>
              </a:rPr>
              <a:t>Foreign direct investment</a:t>
            </a:r>
            <a:r>
              <a:rPr lang="en-US" altLang="en-US"/>
              <a:t>:  </a:t>
            </a:r>
            <a:br>
              <a:rPr lang="en-US" altLang="en-US"/>
            </a:br>
            <a:r>
              <a:rPr lang="en-US" altLang="en-US"/>
              <a:t>a capital investment (</a:t>
            </a:r>
            <a:r>
              <a:rPr lang="en-US" altLang="en-US" i="1"/>
              <a:t>e.g</a:t>
            </a:r>
            <a:r>
              <a:rPr lang="en-US" altLang="en-US"/>
              <a:t>., factory) that is </a:t>
            </a:r>
            <a:br>
              <a:rPr lang="en-US" altLang="en-US"/>
            </a:br>
            <a:r>
              <a:rPr lang="en-US" altLang="en-US"/>
              <a:t>owned &amp; operated by a foreign entity.</a:t>
            </a:r>
          </a:p>
          <a:p>
            <a:pPr lvl="1"/>
            <a:r>
              <a:rPr lang="en-US" altLang="en-US" b="1">
                <a:solidFill>
                  <a:srgbClr val="CC0000"/>
                </a:solidFill>
              </a:rPr>
              <a:t>Foreign portfolio investment</a:t>
            </a:r>
            <a:r>
              <a:rPr lang="en-US" altLang="en-US"/>
              <a:t>:  </a:t>
            </a:r>
            <a:br>
              <a:rPr lang="en-US" altLang="en-US"/>
            </a:br>
            <a:r>
              <a:rPr lang="en-US" altLang="en-US"/>
              <a:t>a capital investment financed with foreign money but operated by domestic residents.</a:t>
            </a:r>
          </a:p>
          <a:p>
            <a:r>
              <a:rPr lang="en-US" altLang="en-US" sz="2700"/>
              <a:t>Some of the returns from these investments </a:t>
            </a:r>
            <a:br>
              <a:rPr lang="en-US" altLang="en-US" sz="2700"/>
            </a:br>
            <a:r>
              <a:rPr lang="en-US" altLang="en-US" sz="2700"/>
              <a:t>flow back to the foreign countries that supplied </a:t>
            </a:r>
            <a:br>
              <a:rPr lang="en-US" altLang="en-US" sz="2700"/>
            </a:br>
            <a:r>
              <a:rPr lang="en-US" altLang="en-US" sz="2700"/>
              <a:t>the funds.</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0E7A7A9-093E-BDB6-0259-C3680634FB3A}"/>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57698" name="Rectangle 2">
            <a:extLst>
              <a:ext uri="{FF2B5EF4-FFF2-40B4-BE49-F238E27FC236}">
                <a16:creationId xmlns:a16="http://schemas.microsoft.com/office/drawing/2014/main" id="{4AB9E084-5371-F28C-555A-F5207B7A1458}"/>
              </a:ext>
            </a:extLst>
          </p:cNvPr>
          <p:cNvSpPr>
            <a:spLocks noGrp="1" noChangeArrowheads="1"/>
          </p:cNvSpPr>
          <p:nvPr>
            <p:ph type="title"/>
          </p:nvPr>
        </p:nvSpPr>
        <p:spPr/>
        <p:txBody>
          <a:bodyPr/>
          <a:lstStyle/>
          <a:p>
            <a:r>
              <a:rPr lang="en-US" altLang="en-US"/>
              <a:t>Investment from Abroad</a:t>
            </a:r>
          </a:p>
        </p:txBody>
      </p:sp>
      <p:sp>
        <p:nvSpPr>
          <p:cNvPr id="157699" name="Rectangle 3">
            <a:extLst>
              <a:ext uri="{FF2B5EF4-FFF2-40B4-BE49-F238E27FC236}">
                <a16:creationId xmlns:a16="http://schemas.microsoft.com/office/drawing/2014/main" id="{E2DD186F-8AA5-4C75-92AA-5EB8912CB0A0}"/>
              </a:ext>
            </a:extLst>
          </p:cNvPr>
          <p:cNvSpPr>
            <a:spLocks noGrp="1" noChangeArrowheads="1"/>
          </p:cNvSpPr>
          <p:nvPr>
            <p:ph type="body" idx="1"/>
          </p:nvPr>
        </p:nvSpPr>
        <p:spPr/>
        <p:txBody>
          <a:bodyPr/>
          <a:lstStyle/>
          <a:p>
            <a:r>
              <a:rPr lang="en-US" altLang="en-US" sz="2700"/>
              <a:t>Especially beneficial in poor countries that cannot generate enough saving to fund investment projects themselves.  </a:t>
            </a:r>
          </a:p>
          <a:p>
            <a:r>
              <a:rPr lang="en-US" altLang="en-US" sz="2700"/>
              <a:t>Also helps poor countries learn state-of-the-art technologies developed in other countries.  </a:t>
            </a:r>
          </a:p>
          <a:p>
            <a:endParaRPr lang="en-US" altLang="en-US" sz="270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9FE4B847-799E-D31C-F928-0C31754EC155}"/>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59746" name="Rectangle 2">
            <a:extLst>
              <a:ext uri="{FF2B5EF4-FFF2-40B4-BE49-F238E27FC236}">
                <a16:creationId xmlns:a16="http://schemas.microsoft.com/office/drawing/2014/main" id="{9EBDC1E7-0B9C-EAAF-8766-00205CC8B904}"/>
              </a:ext>
            </a:extLst>
          </p:cNvPr>
          <p:cNvSpPr>
            <a:spLocks noGrp="1" noChangeArrowheads="1"/>
          </p:cNvSpPr>
          <p:nvPr>
            <p:ph type="title"/>
          </p:nvPr>
        </p:nvSpPr>
        <p:spPr/>
        <p:txBody>
          <a:bodyPr/>
          <a:lstStyle/>
          <a:p>
            <a:r>
              <a:rPr lang="en-US" altLang="en-US"/>
              <a:t>Education</a:t>
            </a:r>
          </a:p>
        </p:txBody>
      </p:sp>
      <p:sp>
        <p:nvSpPr>
          <p:cNvPr id="159747" name="Rectangle 3">
            <a:extLst>
              <a:ext uri="{FF2B5EF4-FFF2-40B4-BE49-F238E27FC236}">
                <a16:creationId xmlns:a16="http://schemas.microsoft.com/office/drawing/2014/main" id="{104A7D29-A0E8-63C7-3918-28594EBFE283}"/>
              </a:ext>
            </a:extLst>
          </p:cNvPr>
          <p:cNvSpPr>
            <a:spLocks noGrp="1" noChangeArrowheads="1"/>
          </p:cNvSpPr>
          <p:nvPr>
            <p:ph type="body" idx="1"/>
          </p:nvPr>
        </p:nvSpPr>
        <p:spPr>
          <a:xfrm>
            <a:off x="434975" y="968375"/>
            <a:ext cx="8296275" cy="5303838"/>
          </a:xfrm>
        </p:spPr>
        <p:txBody>
          <a:bodyPr/>
          <a:lstStyle/>
          <a:p>
            <a:r>
              <a:rPr lang="en-US" altLang="en-US" sz="2700"/>
              <a:t>Govt can increase productivity by promoting education–investment in human capital (</a:t>
            </a:r>
            <a:r>
              <a:rPr lang="en-US" altLang="en-US" sz="2700" b="1"/>
              <a:t>H</a:t>
            </a:r>
            <a:r>
              <a:rPr lang="en-US" altLang="en-US" sz="2700"/>
              <a:t>).</a:t>
            </a:r>
          </a:p>
          <a:p>
            <a:pPr lvl="1"/>
            <a:r>
              <a:rPr lang="en-US" altLang="en-US"/>
              <a:t>public schools, subsidized loans for college</a:t>
            </a:r>
          </a:p>
          <a:p>
            <a:pPr>
              <a:spcBef>
                <a:spcPct val="50000"/>
              </a:spcBef>
            </a:pPr>
            <a:r>
              <a:rPr lang="en-US" altLang="en-US" sz="2700"/>
              <a:t>Education has significant effects:  In the U.S., each year of schooling raises a worker’s wage by 10%.  </a:t>
            </a:r>
          </a:p>
          <a:p>
            <a:pPr>
              <a:spcBef>
                <a:spcPct val="50000"/>
              </a:spcBef>
            </a:pPr>
            <a:r>
              <a:rPr lang="en-US" altLang="en-US" sz="2700"/>
              <a:t>But investing in </a:t>
            </a:r>
            <a:r>
              <a:rPr lang="en-US" altLang="en-US" sz="2700" b="1"/>
              <a:t>H</a:t>
            </a:r>
            <a:r>
              <a:rPr lang="en-US" altLang="en-US" sz="2700"/>
              <a:t> also involves a tradeoff </a:t>
            </a:r>
            <a:br>
              <a:rPr lang="en-US" altLang="en-US" sz="2700"/>
            </a:br>
            <a:r>
              <a:rPr lang="en-US" altLang="en-US" sz="2700"/>
              <a:t>between the present &amp; future:  </a:t>
            </a:r>
            <a:br>
              <a:rPr lang="en-US" altLang="en-US" sz="2700"/>
            </a:br>
            <a:r>
              <a:rPr lang="en-US" altLang="en-US" sz="2700"/>
              <a:t>Spending a year in school requires </a:t>
            </a:r>
            <a:br>
              <a:rPr lang="en-US" altLang="en-US" sz="2700"/>
            </a:br>
            <a:r>
              <a:rPr lang="en-US" altLang="en-US" sz="2700"/>
              <a:t>sacrificing a year’s wages now </a:t>
            </a:r>
            <a:br>
              <a:rPr lang="en-US" altLang="en-US" sz="2700"/>
            </a:br>
            <a:r>
              <a:rPr lang="en-US" altLang="en-US" sz="2700"/>
              <a:t>to have higher wages later. </a:t>
            </a:r>
          </a:p>
        </p:txBody>
      </p:sp>
      <p:grpSp>
        <p:nvGrpSpPr>
          <p:cNvPr id="159749" name="Group 5">
            <a:extLst>
              <a:ext uri="{FF2B5EF4-FFF2-40B4-BE49-F238E27FC236}">
                <a16:creationId xmlns:a16="http://schemas.microsoft.com/office/drawing/2014/main" id="{4A6D7BFF-FB3C-F519-E913-745C6A795A06}"/>
              </a:ext>
            </a:extLst>
          </p:cNvPr>
          <p:cNvGrpSpPr>
            <a:grpSpLocks noChangeAspect="1"/>
          </p:cNvGrpSpPr>
          <p:nvPr/>
        </p:nvGrpSpPr>
        <p:grpSpPr bwMode="auto">
          <a:xfrm>
            <a:off x="7683500" y="4735513"/>
            <a:ext cx="550863" cy="550862"/>
            <a:chOff x="1659" y="2254"/>
            <a:chExt cx="1427" cy="1427"/>
          </a:xfrm>
        </p:grpSpPr>
        <p:sp>
          <p:nvSpPr>
            <p:cNvPr id="159750" name="AutoShape 6">
              <a:extLst>
                <a:ext uri="{FF2B5EF4-FFF2-40B4-BE49-F238E27FC236}">
                  <a16:creationId xmlns:a16="http://schemas.microsoft.com/office/drawing/2014/main" id="{9916BF92-1B9F-9F7D-AD01-0CFD23993AE6}"/>
                </a:ext>
              </a:extLst>
            </p:cNvPr>
            <p:cNvSpPr>
              <a:spLocks noChangeAspect="1" noChangeArrowheads="1"/>
            </p:cNvSpPr>
            <p:nvPr/>
          </p:nvSpPr>
          <p:spPr bwMode="auto">
            <a:xfrm>
              <a:off x="2791" y="2827"/>
              <a:ext cx="291" cy="318"/>
            </a:xfrm>
            <a:prstGeom prst="rtTriangle">
              <a:avLst/>
            </a:prstGeom>
            <a:solidFill>
              <a:srgbClr val="7D01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1" name="Rectangle 7">
              <a:extLst>
                <a:ext uri="{FF2B5EF4-FFF2-40B4-BE49-F238E27FC236}">
                  <a16:creationId xmlns:a16="http://schemas.microsoft.com/office/drawing/2014/main" id="{EAF77B77-F6DD-BC95-7901-48B99F3C4669}"/>
                </a:ext>
              </a:extLst>
            </p:cNvPr>
            <p:cNvSpPr>
              <a:spLocks noChangeAspect="1" noChangeArrowheads="1"/>
            </p:cNvSpPr>
            <p:nvPr/>
          </p:nvSpPr>
          <p:spPr bwMode="auto">
            <a:xfrm rot="5400000">
              <a:off x="2228" y="2575"/>
              <a:ext cx="893" cy="252"/>
            </a:xfrm>
            <a:prstGeom prst="rect">
              <a:avLst/>
            </a:prstGeom>
            <a:solidFill>
              <a:srgbClr val="FEED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2" name="AutoShape 8">
              <a:extLst>
                <a:ext uri="{FF2B5EF4-FFF2-40B4-BE49-F238E27FC236}">
                  <a16:creationId xmlns:a16="http://schemas.microsoft.com/office/drawing/2014/main" id="{371B54BC-7FAF-ADEE-9C16-D347E5520640}"/>
                </a:ext>
              </a:extLst>
            </p:cNvPr>
            <p:cNvSpPr>
              <a:spLocks noChangeAspect="1" noChangeArrowheads="1"/>
            </p:cNvSpPr>
            <p:nvPr/>
          </p:nvSpPr>
          <p:spPr bwMode="auto">
            <a:xfrm rot="5400000">
              <a:off x="2206" y="3358"/>
              <a:ext cx="297" cy="330"/>
            </a:xfrm>
            <a:prstGeom prst="rtTriangle">
              <a:avLst/>
            </a:prstGeom>
            <a:solidFill>
              <a:srgbClr val="2674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3" name="AutoShape 9">
              <a:extLst>
                <a:ext uri="{FF2B5EF4-FFF2-40B4-BE49-F238E27FC236}">
                  <a16:creationId xmlns:a16="http://schemas.microsoft.com/office/drawing/2014/main" id="{5F94DC8B-8BD8-9554-5215-D95BE0D10C17}"/>
                </a:ext>
              </a:extLst>
            </p:cNvPr>
            <p:cNvSpPr>
              <a:spLocks noChangeAspect="1" noChangeArrowheads="1"/>
            </p:cNvSpPr>
            <p:nvPr/>
          </p:nvSpPr>
          <p:spPr bwMode="auto">
            <a:xfrm rot="10800000">
              <a:off x="1663" y="2791"/>
              <a:ext cx="291" cy="318"/>
            </a:xfrm>
            <a:prstGeom prst="rtTriangle">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4" name="AutoShape 10">
              <a:extLst>
                <a:ext uri="{FF2B5EF4-FFF2-40B4-BE49-F238E27FC236}">
                  <a16:creationId xmlns:a16="http://schemas.microsoft.com/office/drawing/2014/main" id="{823C4023-9351-023E-3968-DFB40855D680}"/>
                </a:ext>
              </a:extLst>
            </p:cNvPr>
            <p:cNvSpPr>
              <a:spLocks noChangeAspect="1" noChangeArrowheads="1"/>
            </p:cNvSpPr>
            <p:nvPr/>
          </p:nvSpPr>
          <p:spPr bwMode="auto">
            <a:xfrm rot="16200000">
              <a:off x="2245" y="2251"/>
              <a:ext cx="291" cy="318"/>
            </a:xfrm>
            <a:prstGeom prst="rtTriangle">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5" name="Rectangle 11">
              <a:extLst>
                <a:ext uri="{FF2B5EF4-FFF2-40B4-BE49-F238E27FC236}">
                  <a16:creationId xmlns:a16="http://schemas.microsoft.com/office/drawing/2014/main" id="{A2666B3A-63CC-3F2A-26E4-9824BD488D2A}"/>
                </a:ext>
              </a:extLst>
            </p:cNvPr>
            <p:cNvSpPr>
              <a:spLocks noChangeAspect="1" noChangeArrowheads="1"/>
            </p:cNvSpPr>
            <p:nvPr/>
          </p:nvSpPr>
          <p:spPr bwMode="auto">
            <a:xfrm>
              <a:off x="1659" y="2541"/>
              <a:ext cx="893" cy="252"/>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6" name="Rectangle 12">
              <a:extLst>
                <a:ext uri="{FF2B5EF4-FFF2-40B4-BE49-F238E27FC236}">
                  <a16:creationId xmlns:a16="http://schemas.microsoft.com/office/drawing/2014/main" id="{539AF4C3-BBE3-B409-B2E0-C9EE761996F5}"/>
                </a:ext>
              </a:extLst>
            </p:cNvPr>
            <p:cNvSpPr>
              <a:spLocks noChangeAspect="1" noChangeArrowheads="1"/>
            </p:cNvSpPr>
            <p:nvPr/>
          </p:nvSpPr>
          <p:spPr bwMode="auto">
            <a:xfrm>
              <a:off x="2193" y="3144"/>
              <a:ext cx="893" cy="252"/>
            </a:xfrm>
            <a:prstGeom prst="rect">
              <a:avLst/>
            </a:prstGeom>
            <a:solidFill>
              <a:srgbClr val="B301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9757" name="Rectangle 13">
              <a:extLst>
                <a:ext uri="{FF2B5EF4-FFF2-40B4-BE49-F238E27FC236}">
                  <a16:creationId xmlns:a16="http://schemas.microsoft.com/office/drawing/2014/main" id="{5D21A012-1C28-FF50-1C94-DFE49BBE8331}"/>
                </a:ext>
              </a:extLst>
            </p:cNvPr>
            <p:cNvSpPr>
              <a:spLocks noChangeAspect="1" noChangeArrowheads="1"/>
            </p:cNvSpPr>
            <p:nvPr/>
          </p:nvSpPr>
          <p:spPr bwMode="auto">
            <a:xfrm rot="5400000">
              <a:off x="1622" y="3109"/>
              <a:ext cx="893" cy="252"/>
            </a:xfrm>
            <a:prstGeom prst="rect">
              <a:avLst/>
            </a:prstGeom>
            <a:solidFill>
              <a:srgbClr val="319B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p:cTn id="7" dur="1000" fill="hold"/>
                                        <p:tgtEl>
                                          <p:spTgt spid="159749"/>
                                        </p:tgtEl>
                                        <p:attrNameLst>
                                          <p:attrName>ppt_w</p:attrName>
                                        </p:attrNameLst>
                                      </p:cBhvr>
                                      <p:tavLst>
                                        <p:tav tm="0">
                                          <p:val>
                                            <p:fltVal val="0"/>
                                          </p:val>
                                        </p:tav>
                                        <p:tav tm="100000">
                                          <p:val>
                                            <p:strVal val="#ppt_w"/>
                                          </p:val>
                                        </p:tav>
                                      </p:tavLst>
                                    </p:anim>
                                    <p:anim calcmode="lin" valueType="num">
                                      <p:cBhvr>
                                        <p:cTn id="8" dur="1000" fill="hold"/>
                                        <p:tgtEl>
                                          <p:spTgt spid="159749"/>
                                        </p:tgtEl>
                                        <p:attrNameLst>
                                          <p:attrName>ppt_h</p:attrName>
                                        </p:attrNameLst>
                                      </p:cBhvr>
                                      <p:tavLst>
                                        <p:tav tm="0">
                                          <p:val>
                                            <p:fltVal val="0"/>
                                          </p:val>
                                        </p:tav>
                                        <p:tav tm="100000">
                                          <p:val>
                                            <p:strVal val="#ppt_h"/>
                                          </p:val>
                                        </p:tav>
                                      </p:tavLst>
                                    </p:anim>
                                    <p:anim calcmode="lin" valueType="num">
                                      <p:cBhvr>
                                        <p:cTn id="9" dur="1000" fill="hold"/>
                                        <p:tgtEl>
                                          <p:spTgt spid="159749"/>
                                        </p:tgtEl>
                                        <p:attrNameLst>
                                          <p:attrName>style.rotation</p:attrName>
                                        </p:attrNameLst>
                                      </p:cBhvr>
                                      <p:tavLst>
                                        <p:tav tm="0">
                                          <p:val>
                                            <p:fltVal val="360"/>
                                          </p:val>
                                        </p:tav>
                                        <p:tav tm="100000">
                                          <p:val>
                                            <p:fltVal val="0"/>
                                          </p:val>
                                        </p:tav>
                                      </p:tavLst>
                                    </p:anim>
                                    <p:animEffect transition="in" filter="fade">
                                      <p:cBhvr>
                                        <p:cTn id="10" dur="10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399"/>
            </a:gs>
            <a:gs pos="100000">
              <a:schemeClr val="tx1"/>
            </a:gs>
          </a:gsLst>
          <a:lin ang="2700000" scaled="1"/>
        </a:gradFill>
        <a:effectLst/>
      </p:bgPr>
    </p:bg>
    <p:spTree>
      <p:nvGrpSpPr>
        <p:cNvPr id="1" name=""/>
        <p:cNvGrpSpPr/>
        <p:nvPr/>
      </p:nvGrpSpPr>
      <p:grpSpPr>
        <a:xfrm>
          <a:off x="0" y="0"/>
          <a:ext cx="0" cy="0"/>
          <a:chOff x="0" y="0"/>
          <a:chExt cx="0" cy="0"/>
        </a:xfrm>
      </p:grpSpPr>
      <p:pic>
        <p:nvPicPr>
          <p:cNvPr id="92165" name="Picture 5">
            <a:extLst>
              <a:ext uri="{FF2B5EF4-FFF2-40B4-BE49-F238E27FC236}">
                <a16:creationId xmlns:a16="http://schemas.microsoft.com/office/drawing/2014/main" id="{B3DA4F82-90E3-052E-65F3-47892B77C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719"/>
          <a:stretch>
            <a:fillRect/>
          </a:stretch>
        </p:blipFill>
        <p:spPr bwMode="auto">
          <a:xfrm>
            <a:off x="2479675" y="617538"/>
            <a:ext cx="6340475"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3">
            <a:extLst>
              <a:ext uri="{FF2B5EF4-FFF2-40B4-BE49-F238E27FC236}">
                <a16:creationId xmlns:a16="http://schemas.microsoft.com/office/drawing/2014/main" id="{C168B709-A5A3-2939-3454-BE5984B1EF9C}"/>
              </a:ext>
            </a:extLst>
          </p:cNvPr>
          <p:cNvSpPr>
            <a:spLocks noGrp="1" noChangeArrowheads="1"/>
          </p:cNvSpPr>
          <p:nvPr>
            <p:ph type="title"/>
          </p:nvPr>
        </p:nvSpPr>
        <p:spPr>
          <a:xfrm>
            <a:off x="344231" y="156133"/>
            <a:ext cx="8464550" cy="928687"/>
          </a:xfrm>
          <a:effectLst>
            <a:outerShdw dist="35921" dir="2700000" algn="ctr" rotWithShape="0">
              <a:schemeClr val="tx1"/>
            </a:outerShdw>
          </a:effectLst>
        </p:spPr>
        <p:txBody>
          <a:bodyPr/>
          <a:lstStyle/>
          <a:p>
            <a:pPr algn="l"/>
            <a:r>
              <a:rPr lang="en-US" altLang="en-US" sz="2800" i="1">
                <a:solidFill>
                  <a:schemeClr val="bg1"/>
                </a:solidFill>
                <a:latin typeface="Arial" panose="020B0604020202020204" pitchFamily="34" charset="0"/>
              </a:rPr>
              <a:t>A typical family with all their possessions in the U.K., an advanced economy</a:t>
            </a:r>
          </a:p>
        </p:txBody>
      </p:sp>
      <p:sp>
        <p:nvSpPr>
          <p:cNvPr id="92167" name="Rectangle 7">
            <a:extLst>
              <a:ext uri="{FF2B5EF4-FFF2-40B4-BE49-F238E27FC236}">
                <a16:creationId xmlns:a16="http://schemas.microsoft.com/office/drawing/2014/main" id="{8BB97A37-92CE-7EE7-471D-C1C8E5098792}"/>
              </a:ext>
            </a:extLst>
          </p:cNvPr>
          <p:cNvSpPr>
            <a:spLocks noChangeArrowheads="1"/>
          </p:cNvSpPr>
          <p:nvPr/>
        </p:nvSpPr>
        <p:spPr bwMode="auto">
          <a:xfrm>
            <a:off x="222250" y="5368925"/>
            <a:ext cx="5475288" cy="1333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tabLst>
                <a:tab pos="3490913" algn="l"/>
              </a:tabLst>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tabLst>
                <a:tab pos="3490913" algn="l"/>
              </a:tabLst>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tabLst>
                <a:tab pos="349091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49091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490913" algn="l"/>
              </a:tabLst>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10000"/>
              </a:spcBef>
              <a:buClr>
                <a:schemeClr val="bg2"/>
              </a:buClr>
              <a:buFontTx/>
              <a:buNone/>
            </a:pPr>
            <a:r>
              <a:rPr lang="en-US" altLang="en-US" sz="2500">
                <a:solidFill>
                  <a:schemeClr val="bg1"/>
                </a:solidFill>
              </a:rPr>
              <a:t>Real GDP per capita: 	$30,800</a:t>
            </a:r>
          </a:p>
          <a:p>
            <a:pPr>
              <a:lnSpc>
                <a:spcPct val="100000"/>
              </a:lnSpc>
              <a:spcBef>
                <a:spcPct val="10000"/>
              </a:spcBef>
              <a:buClr>
                <a:schemeClr val="bg2"/>
              </a:buClr>
              <a:buFontTx/>
              <a:buNone/>
            </a:pPr>
            <a:r>
              <a:rPr lang="en-US" altLang="en-US" sz="2500">
                <a:solidFill>
                  <a:schemeClr val="bg1"/>
                </a:solidFill>
              </a:rPr>
              <a:t>Life expectancy:  	78 years</a:t>
            </a:r>
          </a:p>
          <a:p>
            <a:pPr>
              <a:lnSpc>
                <a:spcPct val="100000"/>
              </a:lnSpc>
              <a:spcBef>
                <a:spcPct val="10000"/>
              </a:spcBef>
              <a:buClr>
                <a:schemeClr val="bg2"/>
              </a:buClr>
              <a:buFontTx/>
              <a:buNone/>
            </a:pPr>
            <a:r>
              <a:rPr lang="en-US" altLang="en-US" sz="2500">
                <a:solidFill>
                  <a:schemeClr val="bg1"/>
                </a:solidFill>
              </a:rPr>
              <a:t>Adult literacy: 	99%</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fade">
                                      <p:cBhvr>
                                        <p:cTn id="7" dur="1000"/>
                                        <p:tgtEl>
                                          <p:spTgt spid="92167"/>
                                        </p:tgtEl>
                                      </p:cBhvr>
                                    </p:animEffect>
                                    <p:anim calcmode="lin" valueType="num">
                                      <p:cBhvr>
                                        <p:cTn id="8" dur="1000" fill="hold"/>
                                        <p:tgtEl>
                                          <p:spTgt spid="92167"/>
                                        </p:tgtEl>
                                        <p:attrNameLst>
                                          <p:attrName>ppt_x</p:attrName>
                                        </p:attrNameLst>
                                      </p:cBhvr>
                                      <p:tavLst>
                                        <p:tav tm="0">
                                          <p:val>
                                            <p:strVal val="#ppt_x"/>
                                          </p:val>
                                        </p:tav>
                                        <p:tav tm="100000">
                                          <p:val>
                                            <p:strVal val="#ppt_x"/>
                                          </p:val>
                                        </p:tav>
                                      </p:tavLst>
                                    </p:anim>
                                    <p:anim calcmode="lin" valueType="num">
                                      <p:cBhvr>
                                        <p:cTn id="9" dur="1000" fill="hold"/>
                                        <p:tgtEl>
                                          <p:spTgt spid="92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8F759A-F7F5-F7C3-5D2D-185E4411C5AA}"/>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63842" name="Rectangle 2">
            <a:extLst>
              <a:ext uri="{FF2B5EF4-FFF2-40B4-BE49-F238E27FC236}">
                <a16:creationId xmlns:a16="http://schemas.microsoft.com/office/drawing/2014/main" id="{CD597CCB-56F0-7D38-735D-A5C747B846C3}"/>
              </a:ext>
            </a:extLst>
          </p:cNvPr>
          <p:cNvSpPr>
            <a:spLocks noGrp="1" noChangeArrowheads="1"/>
          </p:cNvSpPr>
          <p:nvPr>
            <p:ph type="title"/>
          </p:nvPr>
        </p:nvSpPr>
        <p:spPr/>
        <p:txBody>
          <a:bodyPr/>
          <a:lstStyle/>
          <a:p>
            <a:r>
              <a:rPr lang="en-US" altLang="en-US"/>
              <a:t>Health and Nutrition</a:t>
            </a:r>
          </a:p>
        </p:txBody>
      </p:sp>
      <p:sp>
        <p:nvSpPr>
          <p:cNvPr id="163843" name="Rectangle 3">
            <a:extLst>
              <a:ext uri="{FF2B5EF4-FFF2-40B4-BE49-F238E27FC236}">
                <a16:creationId xmlns:a16="http://schemas.microsoft.com/office/drawing/2014/main" id="{1807D429-3D30-C556-9E3B-0E932DB43804}"/>
              </a:ext>
            </a:extLst>
          </p:cNvPr>
          <p:cNvSpPr>
            <a:spLocks noGrp="1" noChangeArrowheads="1"/>
          </p:cNvSpPr>
          <p:nvPr>
            <p:ph type="body" idx="1"/>
          </p:nvPr>
        </p:nvSpPr>
        <p:spPr>
          <a:xfrm>
            <a:off x="334963" y="1001713"/>
            <a:ext cx="8505825" cy="5124450"/>
          </a:xfrm>
        </p:spPr>
        <p:txBody>
          <a:bodyPr/>
          <a:lstStyle/>
          <a:p>
            <a:r>
              <a:rPr lang="en-US" altLang="en-US" sz="2700"/>
              <a:t>Health care expenditure is a type of investment in human capital – healthier workers are more productive. </a:t>
            </a:r>
          </a:p>
          <a:p>
            <a:r>
              <a:rPr lang="en-US" altLang="en-US" sz="2700"/>
              <a:t>In countries with significant malnourishment, raising workers’ caloric intake raises productivity:</a:t>
            </a:r>
          </a:p>
          <a:p>
            <a:pPr lvl="1">
              <a:lnSpc>
                <a:spcPct val="105000"/>
              </a:lnSpc>
              <a:spcBef>
                <a:spcPct val="30000"/>
              </a:spcBef>
              <a:buClr>
                <a:srgbClr val="996633"/>
              </a:buClr>
            </a:pPr>
            <a:r>
              <a:rPr lang="en-US" altLang="en-US"/>
              <a:t>Over 1962-95, caloric consumption rose 44% in S. Korea, and economic growth was spectacular.</a:t>
            </a:r>
          </a:p>
          <a:p>
            <a:pPr lvl="1">
              <a:lnSpc>
                <a:spcPct val="105000"/>
              </a:lnSpc>
              <a:spcBef>
                <a:spcPct val="30000"/>
              </a:spcBef>
              <a:buClr>
                <a:srgbClr val="996633"/>
              </a:buClr>
            </a:pPr>
            <a:r>
              <a:rPr lang="en-US" altLang="en-US"/>
              <a:t>Nobel winner Robert Fogel:  </a:t>
            </a:r>
            <a:br>
              <a:rPr lang="en-US" altLang="en-US"/>
            </a:br>
            <a:r>
              <a:rPr lang="en-US" altLang="en-US"/>
              <a:t>30% of Great Britain’s growth from 1790-1980 was due to improved nutrition.</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AC8F0A3-9090-8B41-689D-13877EFA8790}"/>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65890" name="Rectangle 2">
            <a:extLst>
              <a:ext uri="{FF2B5EF4-FFF2-40B4-BE49-F238E27FC236}">
                <a16:creationId xmlns:a16="http://schemas.microsoft.com/office/drawing/2014/main" id="{6B0F77C8-4167-1619-48B7-D9651F1D61B5}"/>
              </a:ext>
            </a:extLst>
          </p:cNvPr>
          <p:cNvSpPr>
            <a:spLocks noGrp="1" noChangeArrowheads="1"/>
          </p:cNvSpPr>
          <p:nvPr>
            <p:ph type="title"/>
          </p:nvPr>
        </p:nvSpPr>
        <p:spPr/>
        <p:txBody>
          <a:bodyPr/>
          <a:lstStyle/>
          <a:p>
            <a:r>
              <a:rPr lang="en-US" altLang="en-US" sz="3000"/>
              <a:t>Property Rights and Political Stability</a:t>
            </a:r>
          </a:p>
        </p:txBody>
      </p:sp>
      <p:sp>
        <p:nvSpPr>
          <p:cNvPr id="165891" name="Rectangle 3">
            <a:extLst>
              <a:ext uri="{FF2B5EF4-FFF2-40B4-BE49-F238E27FC236}">
                <a16:creationId xmlns:a16="http://schemas.microsoft.com/office/drawing/2014/main" id="{3BFA7484-89A1-14BA-FBF2-B5015938DA7F}"/>
              </a:ext>
            </a:extLst>
          </p:cNvPr>
          <p:cNvSpPr>
            <a:spLocks noGrp="1" noChangeArrowheads="1"/>
          </p:cNvSpPr>
          <p:nvPr>
            <p:ph type="body" idx="1"/>
          </p:nvPr>
        </p:nvSpPr>
        <p:spPr>
          <a:xfrm>
            <a:off x="457200" y="1001713"/>
            <a:ext cx="8229600" cy="1935162"/>
          </a:xfrm>
        </p:spPr>
        <p:txBody>
          <a:bodyPr/>
          <a:lstStyle/>
          <a:p>
            <a:r>
              <a:rPr lang="en-US" altLang="en-US"/>
              <a:t>Recall:  </a:t>
            </a:r>
            <a:r>
              <a:rPr lang="en-US" altLang="en-US" i="1"/>
              <a:t>Markets are usually a good </a:t>
            </a:r>
            <a:br>
              <a:rPr lang="en-US" altLang="en-US" i="1"/>
            </a:br>
            <a:r>
              <a:rPr lang="en-US" altLang="en-US" i="1"/>
              <a:t>way to organize economic activity. </a:t>
            </a:r>
            <a:br>
              <a:rPr lang="en-US" altLang="en-US"/>
            </a:br>
            <a:r>
              <a:rPr lang="en-US" altLang="en-US"/>
              <a:t>The price system allocates resources </a:t>
            </a:r>
            <a:br>
              <a:rPr lang="en-US" altLang="en-US"/>
            </a:br>
            <a:r>
              <a:rPr lang="en-US" altLang="en-US"/>
              <a:t>to their most efficient uses.  </a:t>
            </a:r>
          </a:p>
        </p:txBody>
      </p:sp>
      <p:sp>
        <p:nvSpPr>
          <p:cNvPr id="165893" name="Rectangle 5">
            <a:extLst>
              <a:ext uri="{FF2B5EF4-FFF2-40B4-BE49-F238E27FC236}">
                <a16:creationId xmlns:a16="http://schemas.microsoft.com/office/drawing/2014/main" id="{D2522891-AB22-F5A0-31EC-CE6D70C7E360}"/>
              </a:ext>
            </a:extLst>
          </p:cNvPr>
          <p:cNvSpPr>
            <a:spLocks noChangeArrowheads="1"/>
          </p:cNvSpPr>
          <p:nvPr/>
        </p:nvSpPr>
        <p:spPr bwMode="auto">
          <a:xfrm>
            <a:off x="447675" y="2935288"/>
            <a:ext cx="736917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Char char="§"/>
            </a:pPr>
            <a:r>
              <a:rPr lang="en-US" altLang="en-US" sz="2800"/>
              <a:t>This requires respect for </a:t>
            </a:r>
            <a:r>
              <a:rPr lang="en-US" altLang="en-US" sz="2800" b="1">
                <a:solidFill>
                  <a:srgbClr val="CC0000"/>
                </a:solidFill>
              </a:rPr>
              <a:t>property rights</a:t>
            </a:r>
            <a:r>
              <a:rPr lang="en-US" altLang="en-US" sz="2800"/>
              <a:t>, the ability of people to exercise authority over the resources they own. </a:t>
            </a:r>
          </a:p>
        </p:txBody>
      </p:sp>
      <p:grpSp>
        <p:nvGrpSpPr>
          <p:cNvPr id="165895" name="Group 7">
            <a:extLst>
              <a:ext uri="{FF2B5EF4-FFF2-40B4-BE49-F238E27FC236}">
                <a16:creationId xmlns:a16="http://schemas.microsoft.com/office/drawing/2014/main" id="{DD45676A-D506-A554-6DB1-C607106AAEEF}"/>
              </a:ext>
            </a:extLst>
          </p:cNvPr>
          <p:cNvGrpSpPr>
            <a:grpSpLocks noChangeAspect="1"/>
          </p:cNvGrpSpPr>
          <p:nvPr/>
        </p:nvGrpSpPr>
        <p:grpSpPr bwMode="auto">
          <a:xfrm>
            <a:off x="7761288" y="1243013"/>
            <a:ext cx="550862" cy="550862"/>
            <a:chOff x="1659" y="2254"/>
            <a:chExt cx="1427" cy="1427"/>
          </a:xfrm>
        </p:grpSpPr>
        <p:sp>
          <p:nvSpPr>
            <p:cNvPr id="165896" name="AutoShape 8">
              <a:extLst>
                <a:ext uri="{FF2B5EF4-FFF2-40B4-BE49-F238E27FC236}">
                  <a16:creationId xmlns:a16="http://schemas.microsoft.com/office/drawing/2014/main" id="{E10A691C-4A64-1C4D-4921-6E27BC35654B}"/>
                </a:ext>
              </a:extLst>
            </p:cNvPr>
            <p:cNvSpPr>
              <a:spLocks noChangeAspect="1" noChangeArrowheads="1"/>
            </p:cNvSpPr>
            <p:nvPr/>
          </p:nvSpPr>
          <p:spPr bwMode="auto">
            <a:xfrm>
              <a:off x="2791" y="2827"/>
              <a:ext cx="291" cy="318"/>
            </a:xfrm>
            <a:prstGeom prst="rtTriangle">
              <a:avLst/>
            </a:prstGeom>
            <a:solidFill>
              <a:srgbClr val="7D01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897" name="Rectangle 9">
              <a:extLst>
                <a:ext uri="{FF2B5EF4-FFF2-40B4-BE49-F238E27FC236}">
                  <a16:creationId xmlns:a16="http://schemas.microsoft.com/office/drawing/2014/main" id="{5D91FA0C-5087-F63E-4E1C-EA731C84A48A}"/>
                </a:ext>
              </a:extLst>
            </p:cNvPr>
            <p:cNvSpPr>
              <a:spLocks noChangeAspect="1" noChangeArrowheads="1"/>
            </p:cNvSpPr>
            <p:nvPr/>
          </p:nvSpPr>
          <p:spPr bwMode="auto">
            <a:xfrm rot="5400000">
              <a:off x="2228" y="2575"/>
              <a:ext cx="893" cy="252"/>
            </a:xfrm>
            <a:prstGeom prst="rect">
              <a:avLst/>
            </a:prstGeom>
            <a:solidFill>
              <a:srgbClr val="FEED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898" name="AutoShape 10">
              <a:extLst>
                <a:ext uri="{FF2B5EF4-FFF2-40B4-BE49-F238E27FC236}">
                  <a16:creationId xmlns:a16="http://schemas.microsoft.com/office/drawing/2014/main" id="{66DBEBAE-7121-BF42-4A5C-FF1BC0B6F961}"/>
                </a:ext>
              </a:extLst>
            </p:cNvPr>
            <p:cNvSpPr>
              <a:spLocks noChangeAspect="1" noChangeArrowheads="1"/>
            </p:cNvSpPr>
            <p:nvPr/>
          </p:nvSpPr>
          <p:spPr bwMode="auto">
            <a:xfrm rot="5400000">
              <a:off x="2206" y="3358"/>
              <a:ext cx="297" cy="330"/>
            </a:xfrm>
            <a:prstGeom prst="rtTriangle">
              <a:avLst/>
            </a:prstGeom>
            <a:solidFill>
              <a:srgbClr val="2674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899" name="AutoShape 11">
              <a:extLst>
                <a:ext uri="{FF2B5EF4-FFF2-40B4-BE49-F238E27FC236}">
                  <a16:creationId xmlns:a16="http://schemas.microsoft.com/office/drawing/2014/main" id="{BF327764-EFC3-7888-EDF0-F2D698C9B8A5}"/>
                </a:ext>
              </a:extLst>
            </p:cNvPr>
            <p:cNvSpPr>
              <a:spLocks noChangeAspect="1" noChangeArrowheads="1"/>
            </p:cNvSpPr>
            <p:nvPr/>
          </p:nvSpPr>
          <p:spPr bwMode="auto">
            <a:xfrm rot="10800000">
              <a:off x="1663" y="2791"/>
              <a:ext cx="291" cy="318"/>
            </a:xfrm>
            <a:prstGeom prst="rtTriangle">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900" name="AutoShape 12">
              <a:extLst>
                <a:ext uri="{FF2B5EF4-FFF2-40B4-BE49-F238E27FC236}">
                  <a16:creationId xmlns:a16="http://schemas.microsoft.com/office/drawing/2014/main" id="{C1E4F28B-81CE-892D-ECE7-D45736B75EFE}"/>
                </a:ext>
              </a:extLst>
            </p:cNvPr>
            <p:cNvSpPr>
              <a:spLocks noChangeAspect="1" noChangeArrowheads="1"/>
            </p:cNvSpPr>
            <p:nvPr/>
          </p:nvSpPr>
          <p:spPr bwMode="auto">
            <a:xfrm rot="16200000">
              <a:off x="2245" y="2251"/>
              <a:ext cx="291" cy="318"/>
            </a:xfrm>
            <a:prstGeom prst="rtTriangle">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901" name="Rectangle 13">
              <a:extLst>
                <a:ext uri="{FF2B5EF4-FFF2-40B4-BE49-F238E27FC236}">
                  <a16:creationId xmlns:a16="http://schemas.microsoft.com/office/drawing/2014/main" id="{87021A37-580A-E577-C9AE-CADF553FE777}"/>
                </a:ext>
              </a:extLst>
            </p:cNvPr>
            <p:cNvSpPr>
              <a:spLocks noChangeAspect="1" noChangeArrowheads="1"/>
            </p:cNvSpPr>
            <p:nvPr/>
          </p:nvSpPr>
          <p:spPr bwMode="auto">
            <a:xfrm>
              <a:off x="1659" y="2541"/>
              <a:ext cx="893" cy="252"/>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902" name="Rectangle 14">
              <a:extLst>
                <a:ext uri="{FF2B5EF4-FFF2-40B4-BE49-F238E27FC236}">
                  <a16:creationId xmlns:a16="http://schemas.microsoft.com/office/drawing/2014/main" id="{D19056BB-E5B0-0B6A-0782-408D02048C91}"/>
                </a:ext>
              </a:extLst>
            </p:cNvPr>
            <p:cNvSpPr>
              <a:spLocks noChangeAspect="1" noChangeArrowheads="1"/>
            </p:cNvSpPr>
            <p:nvPr/>
          </p:nvSpPr>
          <p:spPr bwMode="auto">
            <a:xfrm>
              <a:off x="2193" y="3144"/>
              <a:ext cx="893" cy="252"/>
            </a:xfrm>
            <a:prstGeom prst="rect">
              <a:avLst/>
            </a:prstGeom>
            <a:solidFill>
              <a:srgbClr val="B301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903" name="Rectangle 15">
              <a:extLst>
                <a:ext uri="{FF2B5EF4-FFF2-40B4-BE49-F238E27FC236}">
                  <a16:creationId xmlns:a16="http://schemas.microsoft.com/office/drawing/2014/main" id="{5AC372D0-25EE-87DF-454C-25F27D358638}"/>
                </a:ext>
              </a:extLst>
            </p:cNvPr>
            <p:cNvSpPr>
              <a:spLocks noChangeAspect="1" noChangeArrowheads="1"/>
            </p:cNvSpPr>
            <p:nvPr/>
          </p:nvSpPr>
          <p:spPr bwMode="auto">
            <a:xfrm rot="5400000">
              <a:off x="1622" y="3109"/>
              <a:ext cx="893" cy="252"/>
            </a:xfrm>
            <a:prstGeom prst="rect">
              <a:avLst/>
            </a:prstGeom>
            <a:solidFill>
              <a:srgbClr val="319B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65895"/>
                                        </p:tgtEl>
                                        <p:attrNameLst>
                                          <p:attrName>style.visibility</p:attrName>
                                        </p:attrNameLst>
                                      </p:cBhvr>
                                      <p:to>
                                        <p:strVal val="visible"/>
                                      </p:to>
                                    </p:set>
                                    <p:anim calcmode="lin" valueType="num">
                                      <p:cBhvr>
                                        <p:cTn id="7" dur="1000" fill="hold"/>
                                        <p:tgtEl>
                                          <p:spTgt spid="165895"/>
                                        </p:tgtEl>
                                        <p:attrNameLst>
                                          <p:attrName>ppt_w</p:attrName>
                                        </p:attrNameLst>
                                      </p:cBhvr>
                                      <p:tavLst>
                                        <p:tav tm="0">
                                          <p:val>
                                            <p:fltVal val="0"/>
                                          </p:val>
                                        </p:tav>
                                        <p:tav tm="100000">
                                          <p:val>
                                            <p:strVal val="#ppt_w"/>
                                          </p:val>
                                        </p:tav>
                                      </p:tavLst>
                                    </p:anim>
                                    <p:anim calcmode="lin" valueType="num">
                                      <p:cBhvr>
                                        <p:cTn id="8" dur="1000" fill="hold"/>
                                        <p:tgtEl>
                                          <p:spTgt spid="165895"/>
                                        </p:tgtEl>
                                        <p:attrNameLst>
                                          <p:attrName>ppt_h</p:attrName>
                                        </p:attrNameLst>
                                      </p:cBhvr>
                                      <p:tavLst>
                                        <p:tav tm="0">
                                          <p:val>
                                            <p:fltVal val="0"/>
                                          </p:val>
                                        </p:tav>
                                        <p:tav tm="100000">
                                          <p:val>
                                            <p:strVal val="#ppt_h"/>
                                          </p:val>
                                        </p:tav>
                                      </p:tavLst>
                                    </p:anim>
                                    <p:anim calcmode="lin" valueType="num">
                                      <p:cBhvr>
                                        <p:cTn id="9" dur="1000" fill="hold"/>
                                        <p:tgtEl>
                                          <p:spTgt spid="165895"/>
                                        </p:tgtEl>
                                        <p:attrNameLst>
                                          <p:attrName>style.rotation</p:attrName>
                                        </p:attrNameLst>
                                      </p:cBhvr>
                                      <p:tavLst>
                                        <p:tav tm="0">
                                          <p:val>
                                            <p:fltVal val="360"/>
                                          </p:val>
                                        </p:tav>
                                        <p:tav tm="100000">
                                          <p:val>
                                            <p:fltVal val="0"/>
                                          </p:val>
                                        </p:tav>
                                      </p:tavLst>
                                    </p:anim>
                                    <p:animEffect transition="in" filter="fade">
                                      <p:cBhvr>
                                        <p:cTn id="10" dur="1000"/>
                                        <p:tgtEl>
                                          <p:spTgt spid="1658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5893"/>
                                        </p:tgtEl>
                                        <p:attrNameLst>
                                          <p:attrName>style.visibility</p:attrName>
                                        </p:attrNameLst>
                                      </p:cBhvr>
                                      <p:to>
                                        <p:strVal val="visible"/>
                                      </p:to>
                                    </p:set>
                                    <p:animEffect transition="in" filter="wipe(left)">
                                      <p:cBhvr>
                                        <p:cTn id="15"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A86BBC-276C-1A17-2312-DAD3B61DFC8F}"/>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66914" name="Rectangle 2">
            <a:extLst>
              <a:ext uri="{FF2B5EF4-FFF2-40B4-BE49-F238E27FC236}">
                <a16:creationId xmlns:a16="http://schemas.microsoft.com/office/drawing/2014/main" id="{DE76C2FE-994D-D6A5-8168-2AEDC6C0BE17}"/>
              </a:ext>
            </a:extLst>
          </p:cNvPr>
          <p:cNvSpPr>
            <a:spLocks noGrp="1" noChangeArrowheads="1"/>
          </p:cNvSpPr>
          <p:nvPr>
            <p:ph type="title"/>
          </p:nvPr>
        </p:nvSpPr>
        <p:spPr/>
        <p:txBody>
          <a:bodyPr/>
          <a:lstStyle/>
          <a:p>
            <a:r>
              <a:rPr lang="en-US" altLang="en-US" sz="3000"/>
              <a:t>Property Rights and Political Stability</a:t>
            </a:r>
          </a:p>
        </p:txBody>
      </p:sp>
      <p:sp>
        <p:nvSpPr>
          <p:cNvPr id="166915" name="Rectangle 3">
            <a:extLst>
              <a:ext uri="{FF2B5EF4-FFF2-40B4-BE49-F238E27FC236}">
                <a16:creationId xmlns:a16="http://schemas.microsoft.com/office/drawing/2014/main" id="{CFC3E147-15A8-82C4-368D-5FF7335DFE76}"/>
              </a:ext>
            </a:extLst>
          </p:cNvPr>
          <p:cNvSpPr>
            <a:spLocks noGrp="1" noChangeArrowheads="1"/>
          </p:cNvSpPr>
          <p:nvPr>
            <p:ph type="body" idx="1"/>
          </p:nvPr>
        </p:nvSpPr>
        <p:spPr/>
        <p:txBody>
          <a:bodyPr/>
          <a:lstStyle/>
          <a:p>
            <a:r>
              <a:rPr lang="en-US" altLang="en-US" sz="2600"/>
              <a:t>In many poor countries, the justice system doesn’t work very well:</a:t>
            </a:r>
          </a:p>
          <a:p>
            <a:pPr lvl="1"/>
            <a:r>
              <a:rPr lang="en-US" altLang="en-US" sz="2600"/>
              <a:t>contracts aren’t always enforced</a:t>
            </a:r>
          </a:p>
          <a:p>
            <a:pPr lvl="1"/>
            <a:r>
              <a:rPr lang="en-US" altLang="en-US" sz="2600"/>
              <a:t>fraud, corruption often go unpunished</a:t>
            </a:r>
          </a:p>
          <a:p>
            <a:pPr lvl="1"/>
            <a:r>
              <a:rPr lang="en-US" altLang="en-US" sz="2600"/>
              <a:t>in some, firms must bribe govt officials for permits</a:t>
            </a:r>
          </a:p>
          <a:p>
            <a:r>
              <a:rPr lang="en-US" altLang="en-US" sz="2600"/>
              <a:t>Political instability (</a:t>
            </a:r>
            <a:r>
              <a:rPr lang="en-US" altLang="en-US" sz="2600" i="1"/>
              <a:t>e.g.,</a:t>
            </a:r>
            <a:r>
              <a:rPr lang="en-US" altLang="en-US" sz="2600"/>
              <a:t> frequent coups) creates uncertainty over whether property rights will be protected in the future.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left)">
                                      <p:cBhvr>
                                        <p:cTn id="7" dur="500"/>
                                        <p:tgtEl>
                                          <p:spTgt spid="1669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wipe(left)">
                                      <p:cBhvr>
                                        <p:cTn id="10" dur="500"/>
                                        <p:tgtEl>
                                          <p:spTgt spid="1669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6915">
                                            <p:txEl>
                                              <p:pRg st="2" end="2"/>
                                            </p:txEl>
                                          </p:spTgt>
                                        </p:tgtEl>
                                        <p:attrNameLst>
                                          <p:attrName>style.visibility</p:attrName>
                                        </p:attrNameLst>
                                      </p:cBhvr>
                                      <p:to>
                                        <p:strVal val="visible"/>
                                      </p:to>
                                    </p:set>
                                    <p:animEffect transition="in" filter="wipe(left)">
                                      <p:cBhvr>
                                        <p:cTn id="13" dur="500"/>
                                        <p:tgtEl>
                                          <p:spTgt spid="1669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6915">
                                            <p:txEl>
                                              <p:pRg st="3" end="3"/>
                                            </p:txEl>
                                          </p:spTgt>
                                        </p:tgtEl>
                                        <p:attrNameLst>
                                          <p:attrName>style.visibility</p:attrName>
                                        </p:attrNameLst>
                                      </p:cBhvr>
                                      <p:to>
                                        <p:strVal val="visible"/>
                                      </p:to>
                                    </p:set>
                                    <p:animEffect transition="in" filter="wipe(left)">
                                      <p:cBhvr>
                                        <p:cTn id="16" dur="500"/>
                                        <p:tgtEl>
                                          <p:spTgt spid="16691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6915">
                                            <p:txEl>
                                              <p:pRg st="4" end="4"/>
                                            </p:txEl>
                                          </p:spTgt>
                                        </p:tgtEl>
                                        <p:attrNameLst>
                                          <p:attrName>style.visibility</p:attrName>
                                        </p:attrNameLst>
                                      </p:cBhvr>
                                      <p:to>
                                        <p:strVal val="visible"/>
                                      </p:to>
                                    </p:set>
                                    <p:animEffect transition="in" filter="wipe(left)">
                                      <p:cBhvr>
                                        <p:cTn id="21" dur="500"/>
                                        <p:tgtEl>
                                          <p:spTgt spid="166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CFC36-5037-CDFE-EBD0-44BF209EFD95}"/>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67938" name="Rectangle 2">
            <a:extLst>
              <a:ext uri="{FF2B5EF4-FFF2-40B4-BE49-F238E27FC236}">
                <a16:creationId xmlns:a16="http://schemas.microsoft.com/office/drawing/2014/main" id="{D0E33686-EE26-C3B5-FC4D-3BBA03D8E128}"/>
              </a:ext>
            </a:extLst>
          </p:cNvPr>
          <p:cNvSpPr>
            <a:spLocks noGrp="1" noChangeArrowheads="1"/>
          </p:cNvSpPr>
          <p:nvPr>
            <p:ph type="title"/>
          </p:nvPr>
        </p:nvSpPr>
        <p:spPr/>
        <p:txBody>
          <a:bodyPr/>
          <a:lstStyle/>
          <a:p>
            <a:r>
              <a:rPr lang="en-US" altLang="en-US" sz="3000"/>
              <a:t>Property Rights and Political Stability</a:t>
            </a:r>
          </a:p>
        </p:txBody>
      </p:sp>
      <p:sp>
        <p:nvSpPr>
          <p:cNvPr id="167939" name="Rectangle 3">
            <a:extLst>
              <a:ext uri="{FF2B5EF4-FFF2-40B4-BE49-F238E27FC236}">
                <a16:creationId xmlns:a16="http://schemas.microsoft.com/office/drawing/2014/main" id="{5F8BE173-F38B-F96A-4C11-7515AA8F99EB}"/>
              </a:ext>
            </a:extLst>
          </p:cNvPr>
          <p:cNvSpPr>
            <a:spLocks noGrp="1" noChangeArrowheads="1"/>
          </p:cNvSpPr>
          <p:nvPr>
            <p:ph type="body" idx="1"/>
          </p:nvPr>
        </p:nvSpPr>
        <p:spPr/>
        <p:txBody>
          <a:bodyPr/>
          <a:lstStyle/>
          <a:p>
            <a:r>
              <a:rPr lang="en-US" altLang="en-US" sz="2700"/>
              <a:t>When people fear their capital may be stolen by criminals or confiscated by a corrupt govt, </a:t>
            </a:r>
            <a:br>
              <a:rPr lang="en-US" altLang="en-US" sz="2700"/>
            </a:br>
            <a:r>
              <a:rPr lang="en-US" altLang="en-US" sz="2700"/>
              <a:t>there is less investment, including from abroad, and the economy functions less efficiently.    </a:t>
            </a:r>
            <a:br>
              <a:rPr lang="en-US" altLang="en-US" sz="2700"/>
            </a:br>
            <a:r>
              <a:rPr lang="en-US" altLang="en-US" sz="2700"/>
              <a:t>Result:  lower living standards.</a:t>
            </a:r>
          </a:p>
          <a:p>
            <a:r>
              <a:rPr lang="en-US" altLang="en-US" sz="2700"/>
              <a:t>Economic stability, efficiency, and healthy growth require law enforcement, effective courts, </a:t>
            </a:r>
            <a:br>
              <a:rPr lang="en-US" altLang="en-US" sz="2700"/>
            </a:br>
            <a:r>
              <a:rPr lang="en-US" altLang="en-US" sz="2700"/>
              <a:t>a stable constitution, and honest govt officials. </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397FCC-CA79-9561-E7AE-D59FF48FB1FE}"/>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68962" name="Rectangle 2">
            <a:extLst>
              <a:ext uri="{FF2B5EF4-FFF2-40B4-BE49-F238E27FC236}">
                <a16:creationId xmlns:a16="http://schemas.microsoft.com/office/drawing/2014/main" id="{D384E459-6FAC-FDFE-94B7-AB8575CA3842}"/>
              </a:ext>
            </a:extLst>
          </p:cNvPr>
          <p:cNvSpPr>
            <a:spLocks noGrp="1" noChangeArrowheads="1"/>
          </p:cNvSpPr>
          <p:nvPr>
            <p:ph type="title"/>
          </p:nvPr>
        </p:nvSpPr>
        <p:spPr/>
        <p:txBody>
          <a:bodyPr/>
          <a:lstStyle/>
          <a:p>
            <a:r>
              <a:rPr lang="en-US" altLang="en-US"/>
              <a:t>Free Trade</a:t>
            </a:r>
          </a:p>
        </p:txBody>
      </p:sp>
      <p:sp>
        <p:nvSpPr>
          <p:cNvPr id="168963" name="Rectangle 3">
            <a:extLst>
              <a:ext uri="{FF2B5EF4-FFF2-40B4-BE49-F238E27FC236}">
                <a16:creationId xmlns:a16="http://schemas.microsoft.com/office/drawing/2014/main" id="{6818A834-7491-58C3-9AE7-6E31AEA7BEF8}"/>
              </a:ext>
            </a:extLst>
          </p:cNvPr>
          <p:cNvSpPr>
            <a:spLocks noGrp="1" noChangeArrowheads="1"/>
          </p:cNvSpPr>
          <p:nvPr>
            <p:ph type="body" idx="1"/>
          </p:nvPr>
        </p:nvSpPr>
        <p:spPr/>
        <p:txBody>
          <a:bodyPr/>
          <a:lstStyle/>
          <a:p>
            <a:r>
              <a:rPr lang="en-US" altLang="en-US" b="1">
                <a:solidFill>
                  <a:srgbClr val="990099"/>
                </a:solidFill>
              </a:rPr>
              <a:t>Inward-oriented policies</a:t>
            </a:r>
            <a:r>
              <a:rPr lang="en-US" altLang="en-US"/>
              <a:t> </a:t>
            </a:r>
            <a:br>
              <a:rPr lang="en-US" altLang="en-US"/>
            </a:br>
            <a:r>
              <a:rPr lang="en-US" altLang="en-US"/>
              <a:t>(</a:t>
            </a:r>
            <a:r>
              <a:rPr lang="en-US" altLang="en-US" i="1"/>
              <a:t>e.g</a:t>
            </a:r>
            <a:r>
              <a:rPr lang="en-US" altLang="en-US"/>
              <a:t>., tariffs, limits on investment from abroad) aim to raise living standards by avoiding interaction with other countries.  </a:t>
            </a:r>
          </a:p>
          <a:p>
            <a:r>
              <a:rPr lang="en-US" altLang="en-US" b="1">
                <a:solidFill>
                  <a:srgbClr val="990099"/>
                </a:solidFill>
              </a:rPr>
              <a:t>Outward-oriented policies</a:t>
            </a:r>
            <a:r>
              <a:rPr lang="en-US" altLang="en-US"/>
              <a:t> (</a:t>
            </a:r>
            <a:r>
              <a:rPr lang="en-US" altLang="en-US" i="1"/>
              <a:t>e.g</a:t>
            </a:r>
            <a:r>
              <a:rPr lang="en-US" altLang="en-US"/>
              <a:t>., the elimination of restrictions on trade or foreign investment) promote integration with the world economy.</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DFA53D06-CB1A-801A-46C9-EC820616AEC3}"/>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69986" name="Rectangle 2">
            <a:extLst>
              <a:ext uri="{FF2B5EF4-FFF2-40B4-BE49-F238E27FC236}">
                <a16:creationId xmlns:a16="http://schemas.microsoft.com/office/drawing/2014/main" id="{E65B0815-6CD2-4404-C35E-A89B304B4D17}"/>
              </a:ext>
            </a:extLst>
          </p:cNvPr>
          <p:cNvSpPr>
            <a:spLocks noGrp="1" noChangeArrowheads="1"/>
          </p:cNvSpPr>
          <p:nvPr>
            <p:ph type="title"/>
          </p:nvPr>
        </p:nvSpPr>
        <p:spPr/>
        <p:txBody>
          <a:bodyPr/>
          <a:lstStyle/>
          <a:p>
            <a:r>
              <a:rPr lang="en-US" altLang="en-US"/>
              <a:t>Free Trade</a:t>
            </a:r>
          </a:p>
        </p:txBody>
      </p:sp>
      <p:sp>
        <p:nvSpPr>
          <p:cNvPr id="169987" name="Rectangle 3">
            <a:extLst>
              <a:ext uri="{FF2B5EF4-FFF2-40B4-BE49-F238E27FC236}">
                <a16:creationId xmlns:a16="http://schemas.microsoft.com/office/drawing/2014/main" id="{7428F443-3E91-FDEF-A2E6-169AF99389B9}"/>
              </a:ext>
            </a:extLst>
          </p:cNvPr>
          <p:cNvSpPr>
            <a:spLocks noGrp="1" noChangeArrowheads="1"/>
          </p:cNvSpPr>
          <p:nvPr>
            <p:ph type="body" idx="1"/>
          </p:nvPr>
        </p:nvSpPr>
        <p:spPr>
          <a:xfrm>
            <a:off x="409575" y="1001713"/>
            <a:ext cx="8318500" cy="609600"/>
          </a:xfrm>
        </p:spPr>
        <p:txBody>
          <a:bodyPr/>
          <a:lstStyle/>
          <a:p>
            <a:r>
              <a:rPr lang="en-US" altLang="en-US" sz="2700"/>
              <a:t>Recall:  </a:t>
            </a:r>
            <a:r>
              <a:rPr lang="en-US" altLang="en-US" sz="2700" i="1"/>
              <a:t>Trade can make everyone better off. </a:t>
            </a:r>
          </a:p>
        </p:txBody>
      </p:sp>
      <p:sp>
        <p:nvSpPr>
          <p:cNvPr id="169988" name="Rectangle 4">
            <a:extLst>
              <a:ext uri="{FF2B5EF4-FFF2-40B4-BE49-F238E27FC236}">
                <a16:creationId xmlns:a16="http://schemas.microsoft.com/office/drawing/2014/main" id="{4F562BA3-6AFB-83AB-88B6-F55CB9480015}"/>
              </a:ext>
            </a:extLst>
          </p:cNvPr>
          <p:cNvSpPr>
            <a:spLocks noChangeArrowheads="1"/>
          </p:cNvSpPr>
          <p:nvPr/>
        </p:nvSpPr>
        <p:spPr bwMode="auto">
          <a:xfrm>
            <a:off x="409575" y="1738313"/>
            <a:ext cx="8453438"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700"/>
              <a:t>Trade has similar effects as discovering new technologies – it improves productivity and living standards.  </a:t>
            </a:r>
          </a:p>
          <a:p>
            <a:r>
              <a:rPr lang="en-US" altLang="en-US" sz="2700"/>
              <a:t>Countries with inward-oriented policies have generally failed to create growth.</a:t>
            </a:r>
          </a:p>
          <a:p>
            <a:pPr lvl="1">
              <a:spcBef>
                <a:spcPct val="15000"/>
              </a:spcBef>
            </a:pPr>
            <a:r>
              <a:rPr lang="en-US" altLang="en-US" i="1"/>
              <a:t>e.g.,</a:t>
            </a:r>
            <a:r>
              <a:rPr lang="en-US" altLang="en-US"/>
              <a:t> Argentina during the 20</a:t>
            </a:r>
            <a:r>
              <a:rPr lang="en-US" altLang="en-US" baseline="30000"/>
              <a:t>th</a:t>
            </a:r>
            <a:r>
              <a:rPr lang="en-US" altLang="en-US"/>
              <a:t> century.</a:t>
            </a:r>
          </a:p>
          <a:p>
            <a:r>
              <a:rPr lang="en-US" altLang="en-US" sz="2700"/>
              <a:t>Countries with outward-oriented policies have </a:t>
            </a:r>
            <a:br>
              <a:rPr lang="en-US" altLang="en-US" sz="2700"/>
            </a:br>
            <a:r>
              <a:rPr lang="en-US" altLang="en-US" sz="2700"/>
              <a:t>often succeeded.  </a:t>
            </a:r>
          </a:p>
          <a:p>
            <a:pPr lvl="1">
              <a:spcBef>
                <a:spcPct val="15000"/>
              </a:spcBef>
            </a:pPr>
            <a:r>
              <a:rPr lang="en-US" altLang="en-US" i="1"/>
              <a:t>e.g.,</a:t>
            </a:r>
            <a:r>
              <a:rPr lang="en-US" altLang="en-US"/>
              <a:t> South Korea, Singapore, Taiwan after 1960. </a:t>
            </a:r>
          </a:p>
        </p:txBody>
      </p:sp>
      <p:grpSp>
        <p:nvGrpSpPr>
          <p:cNvPr id="169990" name="Group 6">
            <a:extLst>
              <a:ext uri="{FF2B5EF4-FFF2-40B4-BE49-F238E27FC236}">
                <a16:creationId xmlns:a16="http://schemas.microsoft.com/office/drawing/2014/main" id="{90C7D87B-5371-B683-FE04-36A935AF37EC}"/>
              </a:ext>
            </a:extLst>
          </p:cNvPr>
          <p:cNvGrpSpPr>
            <a:grpSpLocks noChangeAspect="1"/>
          </p:cNvGrpSpPr>
          <p:nvPr/>
        </p:nvGrpSpPr>
        <p:grpSpPr bwMode="auto">
          <a:xfrm>
            <a:off x="8115300" y="1035050"/>
            <a:ext cx="550863" cy="550863"/>
            <a:chOff x="1659" y="2254"/>
            <a:chExt cx="1427" cy="1427"/>
          </a:xfrm>
        </p:grpSpPr>
        <p:sp>
          <p:nvSpPr>
            <p:cNvPr id="169991" name="AutoShape 7">
              <a:extLst>
                <a:ext uri="{FF2B5EF4-FFF2-40B4-BE49-F238E27FC236}">
                  <a16:creationId xmlns:a16="http://schemas.microsoft.com/office/drawing/2014/main" id="{A0E22BD8-BDAF-A7C6-3934-4427D513916B}"/>
                </a:ext>
              </a:extLst>
            </p:cNvPr>
            <p:cNvSpPr>
              <a:spLocks noChangeAspect="1" noChangeArrowheads="1"/>
            </p:cNvSpPr>
            <p:nvPr/>
          </p:nvSpPr>
          <p:spPr bwMode="auto">
            <a:xfrm>
              <a:off x="2791" y="2827"/>
              <a:ext cx="291" cy="318"/>
            </a:xfrm>
            <a:prstGeom prst="rtTriangle">
              <a:avLst/>
            </a:prstGeom>
            <a:solidFill>
              <a:srgbClr val="7D01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2" name="Rectangle 8">
              <a:extLst>
                <a:ext uri="{FF2B5EF4-FFF2-40B4-BE49-F238E27FC236}">
                  <a16:creationId xmlns:a16="http://schemas.microsoft.com/office/drawing/2014/main" id="{AE07FA24-F22D-EADC-B988-70463583A4FD}"/>
                </a:ext>
              </a:extLst>
            </p:cNvPr>
            <p:cNvSpPr>
              <a:spLocks noChangeAspect="1" noChangeArrowheads="1"/>
            </p:cNvSpPr>
            <p:nvPr/>
          </p:nvSpPr>
          <p:spPr bwMode="auto">
            <a:xfrm rot="5400000">
              <a:off x="2228" y="2575"/>
              <a:ext cx="893" cy="252"/>
            </a:xfrm>
            <a:prstGeom prst="rect">
              <a:avLst/>
            </a:prstGeom>
            <a:solidFill>
              <a:srgbClr val="FEED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3" name="AutoShape 9">
              <a:extLst>
                <a:ext uri="{FF2B5EF4-FFF2-40B4-BE49-F238E27FC236}">
                  <a16:creationId xmlns:a16="http://schemas.microsoft.com/office/drawing/2014/main" id="{FE8C0788-6CB0-25FF-556A-C6AFE3EF28D4}"/>
                </a:ext>
              </a:extLst>
            </p:cNvPr>
            <p:cNvSpPr>
              <a:spLocks noChangeAspect="1" noChangeArrowheads="1"/>
            </p:cNvSpPr>
            <p:nvPr/>
          </p:nvSpPr>
          <p:spPr bwMode="auto">
            <a:xfrm rot="5400000">
              <a:off x="2206" y="3358"/>
              <a:ext cx="297" cy="330"/>
            </a:xfrm>
            <a:prstGeom prst="rtTriangle">
              <a:avLst/>
            </a:prstGeom>
            <a:solidFill>
              <a:srgbClr val="2674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4" name="AutoShape 10">
              <a:extLst>
                <a:ext uri="{FF2B5EF4-FFF2-40B4-BE49-F238E27FC236}">
                  <a16:creationId xmlns:a16="http://schemas.microsoft.com/office/drawing/2014/main" id="{F2C49629-26F2-5FE0-B7EC-972A5E30DA72}"/>
                </a:ext>
              </a:extLst>
            </p:cNvPr>
            <p:cNvSpPr>
              <a:spLocks noChangeAspect="1" noChangeArrowheads="1"/>
            </p:cNvSpPr>
            <p:nvPr/>
          </p:nvSpPr>
          <p:spPr bwMode="auto">
            <a:xfrm rot="10800000">
              <a:off x="1663" y="2791"/>
              <a:ext cx="291" cy="318"/>
            </a:xfrm>
            <a:prstGeom prst="rtTriangle">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5" name="AutoShape 11">
              <a:extLst>
                <a:ext uri="{FF2B5EF4-FFF2-40B4-BE49-F238E27FC236}">
                  <a16:creationId xmlns:a16="http://schemas.microsoft.com/office/drawing/2014/main" id="{BACC2DAA-D35A-05AE-DF90-EBAACF6D8C66}"/>
                </a:ext>
              </a:extLst>
            </p:cNvPr>
            <p:cNvSpPr>
              <a:spLocks noChangeAspect="1" noChangeArrowheads="1"/>
            </p:cNvSpPr>
            <p:nvPr/>
          </p:nvSpPr>
          <p:spPr bwMode="auto">
            <a:xfrm rot="16200000">
              <a:off x="2245" y="2251"/>
              <a:ext cx="291" cy="318"/>
            </a:xfrm>
            <a:prstGeom prst="rtTriangle">
              <a:avLst/>
            </a:prstGeom>
            <a:solidFill>
              <a:srgbClr val="CC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6" name="Rectangle 12">
              <a:extLst>
                <a:ext uri="{FF2B5EF4-FFF2-40B4-BE49-F238E27FC236}">
                  <a16:creationId xmlns:a16="http://schemas.microsoft.com/office/drawing/2014/main" id="{EC8C78D6-4FCC-D9F0-0105-921D52BDF926}"/>
                </a:ext>
              </a:extLst>
            </p:cNvPr>
            <p:cNvSpPr>
              <a:spLocks noChangeAspect="1" noChangeArrowheads="1"/>
            </p:cNvSpPr>
            <p:nvPr/>
          </p:nvSpPr>
          <p:spPr bwMode="auto">
            <a:xfrm>
              <a:off x="1659" y="2541"/>
              <a:ext cx="893" cy="252"/>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7" name="Rectangle 13">
              <a:extLst>
                <a:ext uri="{FF2B5EF4-FFF2-40B4-BE49-F238E27FC236}">
                  <a16:creationId xmlns:a16="http://schemas.microsoft.com/office/drawing/2014/main" id="{FE2BB029-C75B-A793-A613-1783450CD1F5}"/>
                </a:ext>
              </a:extLst>
            </p:cNvPr>
            <p:cNvSpPr>
              <a:spLocks noChangeAspect="1" noChangeArrowheads="1"/>
            </p:cNvSpPr>
            <p:nvPr/>
          </p:nvSpPr>
          <p:spPr bwMode="auto">
            <a:xfrm>
              <a:off x="2193" y="3144"/>
              <a:ext cx="893" cy="252"/>
            </a:xfrm>
            <a:prstGeom prst="rect">
              <a:avLst/>
            </a:prstGeom>
            <a:solidFill>
              <a:srgbClr val="B301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98" name="Rectangle 14">
              <a:extLst>
                <a:ext uri="{FF2B5EF4-FFF2-40B4-BE49-F238E27FC236}">
                  <a16:creationId xmlns:a16="http://schemas.microsoft.com/office/drawing/2014/main" id="{43A2F11A-4B66-71CD-B4EF-213FADF213DF}"/>
                </a:ext>
              </a:extLst>
            </p:cNvPr>
            <p:cNvSpPr>
              <a:spLocks noChangeAspect="1" noChangeArrowheads="1"/>
            </p:cNvSpPr>
            <p:nvPr/>
          </p:nvSpPr>
          <p:spPr bwMode="auto">
            <a:xfrm rot="5400000">
              <a:off x="1622" y="3109"/>
              <a:ext cx="893" cy="252"/>
            </a:xfrm>
            <a:prstGeom prst="rect">
              <a:avLst/>
            </a:prstGeom>
            <a:solidFill>
              <a:srgbClr val="319B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69990"/>
                                        </p:tgtEl>
                                        <p:attrNameLst>
                                          <p:attrName>style.visibility</p:attrName>
                                        </p:attrNameLst>
                                      </p:cBhvr>
                                      <p:to>
                                        <p:strVal val="visible"/>
                                      </p:to>
                                    </p:set>
                                    <p:anim calcmode="lin" valueType="num">
                                      <p:cBhvr>
                                        <p:cTn id="7" dur="1000" fill="hold"/>
                                        <p:tgtEl>
                                          <p:spTgt spid="169990"/>
                                        </p:tgtEl>
                                        <p:attrNameLst>
                                          <p:attrName>ppt_w</p:attrName>
                                        </p:attrNameLst>
                                      </p:cBhvr>
                                      <p:tavLst>
                                        <p:tav tm="0">
                                          <p:val>
                                            <p:fltVal val="0"/>
                                          </p:val>
                                        </p:tav>
                                        <p:tav tm="100000">
                                          <p:val>
                                            <p:strVal val="#ppt_w"/>
                                          </p:val>
                                        </p:tav>
                                      </p:tavLst>
                                    </p:anim>
                                    <p:anim calcmode="lin" valueType="num">
                                      <p:cBhvr>
                                        <p:cTn id="8" dur="1000" fill="hold"/>
                                        <p:tgtEl>
                                          <p:spTgt spid="169990"/>
                                        </p:tgtEl>
                                        <p:attrNameLst>
                                          <p:attrName>ppt_h</p:attrName>
                                        </p:attrNameLst>
                                      </p:cBhvr>
                                      <p:tavLst>
                                        <p:tav tm="0">
                                          <p:val>
                                            <p:fltVal val="0"/>
                                          </p:val>
                                        </p:tav>
                                        <p:tav tm="100000">
                                          <p:val>
                                            <p:strVal val="#ppt_h"/>
                                          </p:val>
                                        </p:tav>
                                      </p:tavLst>
                                    </p:anim>
                                    <p:anim calcmode="lin" valueType="num">
                                      <p:cBhvr>
                                        <p:cTn id="9" dur="1000" fill="hold"/>
                                        <p:tgtEl>
                                          <p:spTgt spid="169990"/>
                                        </p:tgtEl>
                                        <p:attrNameLst>
                                          <p:attrName>style.rotation</p:attrName>
                                        </p:attrNameLst>
                                      </p:cBhvr>
                                      <p:tavLst>
                                        <p:tav tm="0">
                                          <p:val>
                                            <p:fltVal val="360"/>
                                          </p:val>
                                        </p:tav>
                                        <p:tav tm="100000">
                                          <p:val>
                                            <p:fltVal val="0"/>
                                          </p:val>
                                        </p:tav>
                                      </p:tavLst>
                                    </p:anim>
                                    <p:animEffect transition="in" filter="fade">
                                      <p:cBhvr>
                                        <p:cTn id="10" dur="1000"/>
                                        <p:tgtEl>
                                          <p:spTgt spid="1699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9988">
                                            <p:txEl>
                                              <p:pRg st="0" end="0"/>
                                            </p:txEl>
                                          </p:spTgt>
                                        </p:tgtEl>
                                        <p:attrNameLst>
                                          <p:attrName>style.visibility</p:attrName>
                                        </p:attrNameLst>
                                      </p:cBhvr>
                                      <p:to>
                                        <p:strVal val="visible"/>
                                      </p:to>
                                    </p:set>
                                    <p:animEffect transition="in" filter="wipe(left)">
                                      <p:cBhvr>
                                        <p:cTn id="15" dur="500"/>
                                        <p:tgtEl>
                                          <p:spTgt spid="16998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9988">
                                            <p:txEl>
                                              <p:pRg st="1" end="1"/>
                                            </p:txEl>
                                          </p:spTgt>
                                        </p:tgtEl>
                                        <p:attrNameLst>
                                          <p:attrName>style.visibility</p:attrName>
                                        </p:attrNameLst>
                                      </p:cBhvr>
                                      <p:to>
                                        <p:strVal val="visible"/>
                                      </p:to>
                                    </p:set>
                                    <p:animEffect transition="in" filter="wipe(left)">
                                      <p:cBhvr>
                                        <p:cTn id="20" dur="500"/>
                                        <p:tgtEl>
                                          <p:spTgt spid="169988">
                                            <p:txEl>
                                              <p:pRg st="1" end="1"/>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9988">
                                            <p:txEl>
                                              <p:pRg st="2" end="2"/>
                                            </p:txEl>
                                          </p:spTgt>
                                        </p:tgtEl>
                                        <p:attrNameLst>
                                          <p:attrName>style.visibility</p:attrName>
                                        </p:attrNameLst>
                                      </p:cBhvr>
                                      <p:to>
                                        <p:strVal val="visible"/>
                                      </p:to>
                                    </p:set>
                                    <p:animEffect transition="in" filter="wipe(left)">
                                      <p:cBhvr>
                                        <p:cTn id="23" dur="500"/>
                                        <p:tgtEl>
                                          <p:spTgt spid="169988">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9988">
                                            <p:txEl>
                                              <p:pRg st="3" end="3"/>
                                            </p:txEl>
                                          </p:spTgt>
                                        </p:tgtEl>
                                        <p:attrNameLst>
                                          <p:attrName>style.visibility</p:attrName>
                                        </p:attrNameLst>
                                      </p:cBhvr>
                                      <p:to>
                                        <p:strVal val="visible"/>
                                      </p:to>
                                    </p:set>
                                    <p:animEffect transition="in" filter="wipe(left)">
                                      <p:cBhvr>
                                        <p:cTn id="28" dur="500"/>
                                        <p:tgtEl>
                                          <p:spTgt spid="169988">
                                            <p:txEl>
                                              <p:pRg st="3" end="3"/>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9988">
                                            <p:txEl>
                                              <p:pRg st="4" end="4"/>
                                            </p:txEl>
                                          </p:spTgt>
                                        </p:tgtEl>
                                        <p:attrNameLst>
                                          <p:attrName>style.visibility</p:attrName>
                                        </p:attrNameLst>
                                      </p:cBhvr>
                                      <p:to>
                                        <p:strVal val="visible"/>
                                      </p:to>
                                    </p:set>
                                    <p:animEffect transition="in" filter="wipe(left)">
                                      <p:cBhvr>
                                        <p:cTn id="31" dur="500"/>
                                        <p:tgtEl>
                                          <p:spTgt spid="1699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C2E36E-D2BF-CCB8-9788-28724FB76D03}"/>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72034" name="Rectangle 2">
            <a:extLst>
              <a:ext uri="{FF2B5EF4-FFF2-40B4-BE49-F238E27FC236}">
                <a16:creationId xmlns:a16="http://schemas.microsoft.com/office/drawing/2014/main" id="{C8189022-84FA-BF28-02F1-097C5B2AE6E7}"/>
              </a:ext>
            </a:extLst>
          </p:cNvPr>
          <p:cNvSpPr>
            <a:spLocks noGrp="1" noChangeArrowheads="1"/>
          </p:cNvSpPr>
          <p:nvPr>
            <p:ph type="title"/>
          </p:nvPr>
        </p:nvSpPr>
        <p:spPr/>
        <p:txBody>
          <a:bodyPr/>
          <a:lstStyle/>
          <a:p>
            <a:r>
              <a:rPr lang="en-US" altLang="en-US"/>
              <a:t>Research and Development</a:t>
            </a:r>
          </a:p>
        </p:txBody>
      </p:sp>
      <p:sp>
        <p:nvSpPr>
          <p:cNvPr id="172035" name="Rectangle 3">
            <a:extLst>
              <a:ext uri="{FF2B5EF4-FFF2-40B4-BE49-F238E27FC236}">
                <a16:creationId xmlns:a16="http://schemas.microsoft.com/office/drawing/2014/main" id="{5FE14FC4-C76E-AB06-BD44-281078B4394B}"/>
              </a:ext>
            </a:extLst>
          </p:cNvPr>
          <p:cNvSpPr>
            <a:spLocks noGrp="1" noChangeArrowheads="1"/>
          </p:cNvSpPr>
          <p:nvPr>
            <p:ph type="body" idx="1"/>
          </p:nvPr>
        </p:nvSpPr>
        <p:spPr/>
        <p:txBody>
          <a:bodyPr/>
          <a:lstStyle/>
          <a:p>
            <a:r>
              <a:rPr lang="en-US" altLang="en-US"/>
              <a:t>Technological progress is the main reason why living standards rise over the long run.  </a:t>
            </a:r>
          </a:p>
          <a:p>
            <a:r>
              <a:rPr lang="en-US" altLang="en-US"/>
              <a:t>One reason is that knowledge is a </a:t>
            </a:r>
            <a:r>
              <a:rPr lang="en-US" altLang="en-US" b="1">
                <a:solidFill>
                  <a:srgbClr val="990099"/>
                </a:solidFill>
              </a:rPr>
              <a:t>public good</a:t>
            </a:r>
            <a:r>
              <a:rPr lang="en-US" altLang="en-US"/>
              <a:t>:  Ideas can be shared freely, increasing the productivity of many. </a:t>
            </a:r>
          </a:p>
          <a:p>
            <a:r>
              <a:rPr lang="en-US" altLang="en-US"/>
              <a:t>Policies to promote tech. progress:</a:t>
            </a:r>
          </a:p>
          <a:p>
            <a:pPr lvl="1"/>
            <a:r>
              <a:rPr lang="en-US" altLang="en-US"/>
              <a:t>patent laws</a:t>
            </a:r>
          </a:p>
          <a:p>
            <a:pPr lvl="1"/>
            <a:r>
              <a:rPr lang="en-US" altLang="en-US"/>
              <a:t>tax incentives or direct support for </a:t>
            </a:r>
            <a:br>
              <a:rPr lang="en-US" altLang="en-US"/>
            </a:br>
            <a:r>
              <a:rPr lang="en-US" altLang="en-US"/>
              <a:t>private sector R&amp;D</a:t>
            </a:r>
          </a:p>
          <a:p>
            <a:pPr lvl="1"/>
            <a:r>
              <a:rPr lang="en-US" altLang="en-US"/>
              <a:t>grants for basic research at universities</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35AD7E-0295-08C5-A7E9-3405427483BF}"/>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73058" name="Rectangle 2">
            <a:extLst>
              <a:ext uri="{FF2B5EF4-FFF2-40B4-BE49-F238E27FC236}">
                <a16:creationId xmlns:a16="http://schemas.microsoft.com/office/drawing/2014/main" id="{EE18BE5E-4835-1305-05A0-909E412EE9BE}"/>
              </a:ext>
            </a:extLst>
          </p:cNvPr>
          <p:cNvSpPr>
            <a:spLocks noGrp="1" noChangeArrowheads="1"/>
          </p:cNvSpPr>
          <p:nvPr>
            <p:ph type="title"/>
          </p:nvPr>
        </p:nvSpPr>
        <p:spPr/>
        <p:txBody>
          <a:bodyPr/>
          <a:lstStyle/>
          <a:p>
            <a:r>
              <a:rPr lang="en-US" altLang="en-US"/>
              <a:t>Population Growth</a:t>
            </a:r>
          </a:p>
        </p:txBody>
      </p:sp>
      <p:sp>
        <p:nvSpPr>
          <p:cNvPr id="173059" name="Rectangle 3">
            <a:extLst>
              <a:ext uri="{FF2B5EF4-FFF2-40B4-BE49-F238E27FC236}">
                <a16:creationId xmlns:a16="http://schemas.microsoft.com/office/drawing/2014/main" id="{E90F48E0-D7EF-B969-A473-EAAB70C00427}"/>
              </a:ext>
            </a:extLst>
          </p:cNvPr>
          <p:cNvSpPr>
            <a:spLocks noGrp="1" noChangeArrowheads="1"/>
          </p:cNvSpPr>
          <p:nvPr>
            <p:ph type="body" idx="1"/>
          </p:nvPr>
        </p:nvSpPr>
        <p:spPr/>
        <p:txBody>
          <a:bodyPr/>
          <a:lstStyle/>
          <a:p>
            <a:pPr>
              <a:buFont typeface="Wingdings" panose="05000000000000000000" pitchFamily="2" charset="2"/>
              <a:buNone/>
            </a:pPr>
            <a:r>
              <a:rPr lang="en-US" altLang="en-US"/>
              <a:t>…may affect living standards in 3 different ways:</a:t>
            </a:r>
          </a:p>
          <a:p>
            <a:pPr>
              <a:buFont typeface="Wingdings" panose="05000000000000000000" pitchFamily="2" charset="2"/>
              <a:buNone/>
            </a:pPr>
            <a:r>
              <a:rPr lang="en-US" altLang="en-US" u="sng">
                <a:solidFill>
                  <a:srgbClr val="996633"/>
                </a:solidFill>
              </a:rPr>
              <a:t>1.  Stretching natural resources</a:t>
            </a:r>
          </a:p>
          <a:p>
            <a:r>
              <a:rPr lang="en-US" altLang="en-US" sz="2700"/>
              <a:t>200 years ago, Malthus argued that pop. growth would strain society’s ability to provide for itself.</a:t>
            </a:r>
          </a:p>
          <a:p>
            <a:r>
              <a:rPr lang="en-US" altLang="en-US" sz="2700"/>
              <a:t>Since then, the world population has increased sixfold.  If Malthus was right, living standards would have fallen. Instead, they’ve risen.  </a:t>
            </a:r>
          </a:p>
          <a:p>
            <a:r>
              <a:rPr lang="en-US" altLang="en-US" sz="2700"/>
              <a:t>Malthus failed to account for technological progress and productivity growth.  </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665C8D-717A-077F-7E81-DC44368CA058}"/>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74082" name="Rectangle 2">
            <a:extLst>
              <a:ext uri="{FF2B5EF4-FFF2-40B4-BE49-F238E27FC236}">
                <a16:creationId xmlns:a16="http://schemas.microsoft.com/office/drawing/2014/main" id="{62DFFA6F-8486-C117-52C2-92FD5F78BBC5}"/>
              </a:ext>
            </a:extLst>
          </p:cNvPr>
          <p:cNvSpPr>
            <a:spLocks noGrp="1" noChangeArrowheads="1"/>
          </p:cNvSpPr>
          <p:nvPr>
            <p:ph type="title"/>
          </p:nvPr>
        </p:nvSpPr>
        <p:spPr/>
        <p:txBody>
          <a:bodyPr/>
          <a:lstStyle/>
          <a:p>
            <a:r>
              <a:rPr lang="en-US" altLang="en-US"/>
              <a:t>Population Growth</a:t>
            </a:r>
          </a:p>
        </p:txBody>
      </p:sp>
      <p:sp>
        <p:nvSpPr>
          <p:cNvPr id="174083" name="Rectangle 3">
            <a:extLst>
              <a:ext uri="{FF2B5EF4-FFF2-40B4-BE49-F238E27FC236}">
                <a16:creationId xmlns:a16="http://schemas.microsoft.com/office/drawing/2014/main" id="{5E740F4F-BEB6-AB1F-05A6-B34E27444FF4}"/>
              </a:ext>
            </a:extLst>
          </p:cNvPr>
          <p:cNvSpPr>
            <a:spLocks noGrp="1" noChangeArrowheads="1"/>
          </p:cNvSpPr>
          <p:nvPr>
            <p:ph type="body" idx="1"/>
          </p:nvPr>
        </p:nvSpPr>
        <p:spPr/>
        <p:txBody>
          <a:bodyPr/>
          <a:lstStyle/>
          <a:p>
            <a:pPr>
              <a:buFont typeface="Wingdings" panose="05000000000000000000" pitchFamily="2" charset="2"/>
              <a:buNone/>
            </a:pPr>
            <a:r>
              <a:rPr lang="en-US" altLang="en-US" sz="2700" u="sng">
                <a:solidFill>
                  <a:srgbClr val="996633"/>
                </a:solidFill>
              </a:rPr>
              <a:t>2.  Diluting the capital stock</a:t>
            </a:r>
            <a:r>
              <a:rPr lang="en-US" altLang="en-US" sz="2700">
                <a:solidFill>
                  <a:srgbClr val="996633"/>
                </a:solidFill>
              </a:rPr>
              <a:t>  </a:t>
            </a:r>
          </a:p>
          <a:p>
            <a:r>
              <a:rPr lang="en-US" altLang="en-US" sz="2700"/>
              <a:t>more population = higher </a:t>
            </a:r>
            <a:r>
              <a:rPr lang="en-US" altLang="en-US" sz="2700" b="1"/>
              <a:t>L</a:t>
            </a:r>
            <a:r>
              <a:rPr lang="en-US" altLang="en-US" sz="2700"/>
              <a:t> = lower </a:t>
            </a:r>
            <a:r>
              <a:rPr lang="en-US" altLang="en-US" sz="2700" b="1"/>
              <a:t>K</a:t>
            </a:r>
            <a:r>
              <a:rPr lang="en-US" altLang="en-US" sz="2700"/>
              <a:t>/</a:t>
            </a:r>
            <a:r>
              <a:rPr lang="en-US" altLang="en-US" sz="2700" b="1"/>
              <a:t>L</a:t>
            </a:r>
            <a:r>
              <a:rPr lang="en-US" altLang="en-US" sz="2700"/>
              <a:t> </a:t>
            </a:r>
            <a:br>
              <a:rPr lang="en-US" altLang="en-US" sz="2700"/>
            </a:br>
            <a:r>
              <a:rPr lang="en-US" altLang="en-US" sz="2700"/>
              <a:t> = lower productivity &amp; living standards. </a:t>
            </a:r>
          </a:p>
          <a:p>
            <a:r>
              <a:rPr lang="en-US" altLang="en-US" sz="2700"/>
              <a:t>This applies to </a:t>
            </a:r>
            <a:r>
              <a:rPr lang="en-US" altLang="en-US" sz="2700" b="1"/>
              <a:t>H</a:t>
            </a:r>
            <a:r>
              <a:rPr lang="en-US" altLang="en-US" sz="2700"/>
              <a:t> as well as </a:t>
            </a:r>
            <a:r>
              <a:rPr lang="en-US" altLang="en-US" sz="2700" b="1"/>
              <a:t>K</a:t>
            </a:r>
            <a:r>
              <a:rPr lang="en-US" altLang="en-US" sz="2700"/>
              <a:t>:  </a:t>
            </a:r>
            <a:br>
              <a:rPr lang="en-US" altLang="en-US" sz="2700"/>
            </a:br>
            <a:r>
              <a:rPr lang="en-US" altLang="en-US" sz="2700"/>
              <a:t>fast pop. growth = more children </a:t>
            </a:r>
            <a:br>
              <a:rPr lang="en-US" altLang="en-US" sz="2700"/>
            </a:br>
            <a:r>
              <a:rPr lang="en-US" altLang="en-US" sz="2700"/>
              <a:t> = greater strain on educational system.</a:t>
            </a:r>
          </a:p>
          <a:p>
            <a:r>
              <a:rPr lang="en-US" altLang="en-US" sz="2700"/>
              <a:t>Countries with fast pop. growth tend to have lower educational attainment.  </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8C047BB1-86E4-1F2A-3761-A2B9A1D47CE6}"/>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82274" name="Rectangle 2">
            <a:extLst>
              <a:ext uri="{FF2B5EF4-FFF2-40B4-BE49-F238E27FC236}">
                <a16:creationId xmlns:a16="http://schemas.microsoft.com/office/drawing/2014/main" id="{B9525772-A756-26BE-27A5-814879CDBA6B}"/>
              </a:ext>
            </a:extLst>
          </p:cNvPr>
          <p:cNvSpPr>
            <a:spLocks noGrp="1" noChangeArrowheads="1"/>
          </p:cNvSpPr>
          <p:nvPr>
            <p:ph type="title"/>
          </p:nvPr>
        </p:nvSpPr>
        <p:spPr/>
        <p:txBody>
          <a:bodyPr/>
          <a:lstStyle/>
          <a:p>
            <a:r>
              <a:rPr lang="en-US" altLang="en-US"/>
              <a:t>Population Growth</a:t>
            </a:r>
          </a:p>
        </p:txBody>
      </p:sp>
      <p:sp>
        <p:nvSpPr>
          <p:cNvPr id="182275" name="Rectangle 3">
            <a:extLst>
              <a:ext uri="{FF2B5EF4-FFF2-40B4-BE49-F238E27FC236}">
                <a16:creationId xmlns:a16="http://schemas.microsoft.com/office/drawing/2014/main" id="{560DC99A-0D15-E7AD-AFC6-1BFB6D022EFF}"/>
              </a:ext>
            </a:extLst>
          </p:cNvPr>
          <p:cNvSpPr>
            <a:spLocks noGrp="1" noChangeArrowheads="1"/>
          </p:cNvSpPr>
          <p:nvPr>
            <p:ph type="body" idx="1"/>
          </p:nvPr>
        </p:nvSpPr>
        <p:spPr>
          <a:xfrm>
            <a:off x="457200" y="1652588"/>
            <a:ext cx="8229600" cy="4108450"/>
          </a:xfrm>
        </p:spPr>
        <p:txBody>
          <a:bodyPr/>
          <a:lstStyle/>
          <a:p>
            <a:pPr marL="0" indent="0">
              <a:buFont typeface="Wingdings" panose="05000000000000000000" pitchFamily="2" charset="2"/>
              <a:buNone/>
            </a:pPr>
            <a:r>
              <a:rPr lang="en-US" altLang="en-US" sz="2700"/>
              <a:t>To combat this, many developing countries use policy to control population growth.</a:t>
            </a:r>
          </a:p>
          <a:p>
            <a:pPr marL="400050" lvl="1">
              <a:lnSpc>
                <a:spcPct val="105000"/>
              </a:lnSpc>
              <a:spcBef>
                <a:spcPct val="50000"/>
              </a:spcBef>
              <a:buClr>
                <a:srgbClr val="FF6600"/>
              </a:buClr>
            </a:pPr>
            <a:r>
              <a:rPr lang="en-US" altLang="en-US"/>
              <a:t>China’s one child per family laws</a:t>
            </a:r>
          </a:p>
          <a:p>
            <a:pPr marL="400050" lvl="1">
              <a:lnSpc>
                <a:spcPct val="105000"/>
              </a:lnSpc>
              <a:spcBef>
                <a:spcPct val="50000"/>
              </a:spcBef>
              <a:buClr>
                <a:srgbClr val="FF6600"/>
              </a:buClr>
            </a:pPr>
            <a:r>
              <a:rPr lang="en-US" altLang="en-US"/>
              <a:t>contraception education &amp; availability</a:t>
            </a:r>
          </a:p>
          <a:p>
            <a:pPr marL="400050" lvl="1">
              <a:lnSpc>
                <a:spcPct val="105000"/>
              </a:lnSpc>
              <a:spcBef>
                <a:spcPct val="50000"/>
              </a:spcBef>
              <a:buClr>
                <a:srgbClr val="FF6600"/>
              </a:buClr>
            </a:pPr>
            <a:r>
              <a:rPr lang="en-US" altLang="en-US"/>
              <a:t>promote female literacy to raise opportunity cost of having babies</a:t>
            </a:r>
          </a:p>
        </p:txBody>
      </p:sp>
      <p:sp>
        <p:nvSpPr>
          <p:cNvPr id="182276" name="Rectangle 4">
            <a:extLst>
              <a:ext uri="{FF2B5EF4-FFF2-40B4-BE49-F238E27FC236}">
                <a16:creationId xmlns:a16="http://schemas.microsoft.com/office/drawing/2014/main" id="{7E3F7263-1430-88AD-5479-DC8577512A1A}"/>
              </a:ext>
            </a:extLst>
          </p:cNvPr>
          <p:cNvSpPr>
            <a:spLocks noChangeArrowheads="1"/>
          </p:cNvSpPr>
          <p:nvPr/>
        </p:nvSpPr>
        <p:spPr bwMode="auto">
          <a:xfrm>
            <a:off x="452438" y="100965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700" u="sng">
                <a:solidFill>
                  <a:srgbClr val="996633"/>
                </a:solidFill>
              </a:rPr>
              <a:t>2.  Diluting the capital stock</a:t>
            </a:r>
            <a:r>
              <a:rPr lang="en-US" altLang="en-US" sz="2700">
                <a:solidFill>
                  <a:srgbClr val="996633"/>
                </a:solidFill>
              </a:rPr>
              <a:t>  </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bg>
      <p:bgPr>
        <a:gradFill rotWithShape="0">
          <a:gsLst>
            <a:gs pos="0">
              <a:srgbClr val="800000"/>
            </a:gs>
            <a:gs pos="100000">
              <a:schemeClr val="tx1"/>
            </a:gs>
          </a:gsLst>
          <a:lin ang="2700000" scaled="1"/>
        </a:gradFill>
        <a:effectLst/>
      </p:bgPr>
    </p:bg>
    <p:spTree>
      <p:nvGrpSpPr>
        <p:cNvPr id="1" name=""/>
        <p:cNvGrpSpPr/>
        <p:nvPr/>
      </p:nvGrpSpPr>
      <p:grpSpPr>
        <a:xfrm>
          <a:off x="0" y="0"/>
          <a:ext cx="0" cy="0"/>
          <a:chOff x="0" y="0"/>
          <a:chExt cx="0" cy="0"/>
        </a:xfrm>
      </p:grpSpPr>
      <p:pic>
        <p:nvPicPr>
          <p:cNvPr id="90117" name="Picture 5">
            <a:extLst>
              <a:ext uri="{FF2B5EF4-FFF2-40B4-BE49-F238E27FC236}">
                <a16:creationId xmlns:a16="http://schemas.microsoft.com/office/drawing/2014/main" id="{4EA831FB-2DB1-6E23-CF10-ED8C9287C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51" r="7576" b="6818"/>
          <a:stretch>
            <a:fillRect/>
          </a:stretch>
        </p:blipFill>
        <p:spPr bwMode="auto">
          <a:xfrm>
            <a:off x="1682750" y="192088"/>
            <a:ext cx="71850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3">
            <a:extLst>
              <a:ext uri="{FF2B5EF4-FFF2-40B4-BE49-F238E27FC236}">
                <a16:creationId xmlns:a16="http://schemas.microsoft.com/office/drawing/2014/main" id="{815341FC-440A-40B9-77CE-614DE38B3336}"/>
              </a:ext>
            </a:extLst>
          </p:cNvPr>
          <p:cNvSpPr>
            <a:spLocks noGrp="1" noChangeArrowheads="1"/>
          </p:cNvSpPr>
          <p:nvPr>
            <p:ph type="title"/>
          </p:nvPr>
        </p:nvSpPr>
        <p:spPr>
          <a:xfrm>
            <a:off x="211138" y="163513"/>
            <a:ext cx="8488362" cy="860425"/>
          </a:xfrm>
          <a:effectLst>
            <a:outerShdw dist="35921" dir="2700000" algn="ctr" rotWithShape="0">
              <a:schemeClr val="tx1"/>
            </a:outerShdw>
          </a:effectLst>
        </p:spPr>
        <p:txBody>
          <a:bodyPr/>
          <a:lstStyle/>
          <a:p>
            <a:pPr algn="l"/>
            <a:r>
              <a:rPr lang="en-US" altLang="en-US" sz="2800" i="1">
                <a:solidFill>
                  <a:schemeClr val="bg1"/>
                </a:solidFill>
                <a:latin typeface="Arial" panose="020B0604020202020204" pitchFamily="34" charset="0"/>
              </a:rPr>
              <a:t>A typical family with all their possessions in Mexico, a middle income country</a:t>
            </a:r>
          </a:p>
        </p:txBody>
      </p:sp>
      <p:sp>
        <p:nvSpPr>
          <p:cNvPr id="90116" name="Rectangle 4">
            <a:extLst>
              <a:ext uri="{FF2B5EF4-FFF2-40B4-BE49-F238E27FC236}">
                <a16:creationId xmlns:a16="http://schemas.microsoft.com/office/drawing/2014/main" id="{225FA02F-3E94-5DBA-5D4F-AE1DE9BA2B04}"/>
              </a:ext>
            </a:extLst>
          </p:cNvPr>
          <p:cNvSpPr>
            <a:spLocks noGrp="1" noChangeArrowheads="1"/>
          </p:cNvSpPr>
          <p:nvPr>
            <p:ph type="body" idx="1"/>
          </p:nvPr>
        </p:nvSpPr>
        <p:spPr>
          <a:xfrm>
            <a:off x="222250" y="5368925"/>
            <a:ext cx="5475288" cy="1333500"/>
          </a:xfrm>
          <a:effectLst>
            <a:outerShdw dist="35921" dir="2700000" algn="ctr" rotWithShape="0">
              <a:schemeClr val="tx1"/>
            </a:outerShdw>
          </a:effectLst>
        </p:spPr>
        <p:txBody>
          <a:bodyPr/>
          <a:lstStyle/>
          <a:p>
            <a:pPr>
              <a:lnSpc>
                <a:spcPct val="100000"/>
              </a:lnSpc>
              <a:spcBef>
                <a:spcPct val="10000"/>
              </a:spcBef>
              <a:buClr>
                <a:schemeClr val="bg2"/>
              </a:buClr>
              <a:buFontTx/>
              <a:buNone/>
              <a:tabLst>
                <a:tab pos="3490913" algn="l"/>
              </a:tabLst>
            </a:pPr>
            <a:r>
              <a:rPr lang="en-US" altLang="en-US" sz="2500">
                <a:solidFill>
                  <a:schemeClr val="bg1"/>
                </a:solidFill>
              </a:rPr>
              <a:t>Real GDP per capita: 	$9,800</a:t>
            </a:r>
          </a:p>
          <a:p>
            <a:pPr>
              <a:lnSpc>
                <a:spcPct val="100000"/>
              </a:lnSpc>
              <a:spcBef>
                <a:spcPct val="10000"/>
              </a:spcBef>
              <a:buClr>
                <a:schemeClr val="bg2"/>
              </a:buClr>
              <a:buFontTx/>
              <a:buNone/>
              <a:tabLst>
                <a:tab pos="3490913" algn="l"/>
              </a:tabLst>
            </a:pPr>
            <a:r>
              <a:rPr lang="en-US" altLang="en-US" sz="2500">
                <a:solidFill>
                  <a:schemeClr val="bg1"/>
                </a:solidFill>
              </a:rPr>
              <a:t>Life expectancy:  	74 years</a:t>
            </a:r>
          </a:p>
          <a:p>
            <a:pPr>
              <a:lnSpc>
                <a:spcPct val="100000"/>
              </a:lnSpc>
              <a:spcBef>
                <a:spcPct val="10000"/>
              </a:spcBef>
              <a:buClr>
                <a:schemeClr val="bg2"/>
              </a:buClr>
              <a:buFontTx/>
              <a:buNone/>
              <a:tabLst>
                <a:tab pos="3490913" algn="l"/>
              </a:tabLst>
            </a:pPr>
            <a:r>
              <a:rPr lang="en-US" altLang="en-US" sz="2500">
                <a:solidFill>
                  <a:schemeClr val="bg1"/>
                </a:solidFill>
              </a:rPr>
              <a:t>Adult literacy: 	92%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fade">
                                      <p:cBhvr>
                                        <p:cTn id="7" dur="1000"/>
                                        <p:tgtEl>
                                          <p:spTgt spid="90116"/>
                                        </p:tgtEl>
                                      </p:cBhvr>
                                    </p:animEffect>
                                    <p:anim calcmode="lin" valueType="num">
                                      <p:cBhvr>
                                        <p:cTn id="8" dur="1000" fill="hold"/>
                                        <p:tgtEl>
                                          <p:spTgt spid="90116"/>
                                        </p:tgtEl>
                                        <p:attrNameLst>
                                          <p:attrName>ppt_x</p:attrName>
                                        </p:attrNameLst>
                                      </p:cBhvr>
                                      <p:tavLst>
                                        <p:tav tm="0">
                                          <p:val>
                                            <p:strVal val="#ppt_x"/>
                                          </p:val>
                                        </p:tav>
                                        <p:tav tm="100000">
                                          <p:val>
                                            <p:strVal val="#ppt_x"/>
                                          </p:val>
                                        </p:tav>
                                      </p:tavLst>
                                    </p:anim>
                                    <p:anim calcmode="lin" valueType="num">
                                      <p:cBhvr>
                                        <p:cTn id="9" dur="1000" fill="hold"/>
                                        <p:tgtEl>
                                          <p:spTgt spid="90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8F2999-A48C-8BCC-BECC-07E82E53D3BA}"/>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76130" name="Rectangle 2">
            <a:extLst>
              <a:ext uri="{FF2B5EF4-FFF2-40B4-BE49-F238E27FC236}">
                <a16:creationId xmlns:a16="http://schemas.microsoft.com/office/drawing/2014/main" id="{52BE5410-7CDC-079A-CDC8-F1D0BA30E5BB}"/>
              </a:ext>
            </a:extLst>
          </p:cNvPr>
          <p:cNvSpPr>
            <a:spLocks noGrp="1" noChangeArrowheads="1"/>
          </p:cNvSpPr>
          <p:nvPr>
            <p:ph type="title"/>
          </p:nvPr>
        </p:nvSpPr>
        <p:spPr/>
        <p:txBody>
          <a:bodyPr/>
          <a:lstStyle/>
          <a:p>
            <a:r>
              <a:rPr lang="en-US" altLang="en-US"/>
              <a:t>Population Growth</a:t>
            </a:r>
          </a:p>
        </p:txBody>
      </p:sp>
      <p:sp>
        <p:nvSpPr>
          <p:cNvPr id="176131" name="Rectangle 3">
            <a:extLst>
              <a:ext uri="{FF2B5EF4-FFF2-40B4-BE49-F238E27FC236}">
                <a16:creationId xmlns:a16="http://schemas.microsoft.com/office/drawing/2014/main" id="{BE45E97A-6553-C07C-1209-859542F6B63F}"/>
              </a:ext>
            </a:extLst>
          </p:cNvPr>
          <p:cNvSpPr>
            <a:spLocks noGrp="1" noChangeArrowheads="1"/>
          </p:cNvSpPr>
          <p:nvPr>
            <p:ph type="body" idx="1"/>
          </p:nvPr>
        </p:nvSpPr>
        <p:spPr>
          <a:xfrm>
            <a:off x="390525" y="912813"/>
            <a:ext cx="8096250" cy="5570537"/>
          </a:xfrm>
        </p:spPr>
        <p:txBody>
          <a:bodyPr/>
          <a:lstStyle/>
          <a:p>
            <a:pPr>
              <a:buFont typeface="Wingdings" panose="05000000000000000000" pitchFamily="2" charset="2"/>
              <a:buNone/>
            </a:pPr>
            <a:r>
              <a:rPr lang="en-US" altLang="en-US" u="sng">
                <a:solidFill>
                  <a:srgbClr val="996633"/>
                </a:solidFill>
              </a:rPr>
              <a:t>3.  Promoting tech. progress</a:t>
            </a:r>
            <a:endParaRPr lang="en-US" altLang="en-US">
              <a:solidFill>
                <a:srgbClr val="996633"/>
              </a:solidFill>
            </a:endParaRPr>
          </a:p>
          <a:p>
            <a:pPr>
              <a:spcBef>
                <a:spcPct val="35000"/>
              </a:spcBef>
            </a:pPr>
            <a:r>
              <a:rPr lang="en-US" altLang="en-US" sz="2700"/>
              <a:t>More people </a:t>
            </a:r>
          </a:p>
          <a:p>
            <a:pPr lvl="1">
              <a:buFontTx/>
              <a:buNone/>
            </a:pPr>
            <a:r>
              <a:rPr lang="en-US" altLang="en-US"/>
              <a:t>= more scientists, inventors, engineers</a:t>
            </a:r>
          </a:p>
          <a:p>
            <a:pPr lvl="1">
              <a:buFontTx/>
              <a:buNone/>
            </a:pPr>
            <a:r>
              <a:rPr lang="en-US" altLang="en-US"/>
              <a:t>= more frequent discoveries</a:t>
            </a:r>
          </a:p>
          <a:p>
            <a:pPr lvl="1">
              <a:buFontTx/>
              <a:buNone/>
            </a:pPr>
            <a:r>
              <a:rPr lang="en-US" altLang="en-US"/>
              <a:t>= faster tech. progress &amp; economic growth</a:t>
            </a:r>
          </a:p>
          <a:p>
            <a:pPr>
              <a:spcBef>
                <a:spcPct val="35000"/>
              </a:spcBef>
            </a:pPr>
            <a:r>
              <a:rPr lang="en-US" altLang="en-US" sz="2700"/>
              <a:t>Evidence from Michael Kremer:  </a:t>
            </a:r>
            <a:br>
              <a:rPr lang="en-US" altLang="en-US" sz="2700"/>
            </a:br>
            <a:r>
              <a:rPr lang="en-US" altLang="en-US" sz="2700"/>
              <a:t>Over the course of human history,</a:t>
            </a:r>
          </a:p>
          <a:p>
            <a:pPr lvl="1">
              <a:spcBef>
                <a:spcPct val="15000"/>
              </a:spcBef>
            </a:pPr>
            <a:r>
              <a:rPr lang="en-US" altLang="en-US"/>
              <a:t>growth rates increased as the world’s population increased</a:t>
            </a:r>
          </a:p>
          <a:p>
            <a:pPr lvl="1">
              <a:spcBef>
                <a:spcPct val="15000"/>
              </a:spcBef>
            </a:pPr>
            <a:r>
              <a:rPr lang="en-US" altLang="en-US"/>
              <a:t>more populated regions grew faster than </a:t>
            </a:r>
            <a:br>
              <a:rPr lang="en-US" altLang="en-US"/>
            </a:br>
            <a:r>
              <a:rPr lang="en-US" altLang="en-US"/>
              <a:t>less populated ones</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grpSp>
        <p:nvGrpSpPr>
          <p:cNvPr id="231426" name="Group 2">
            <a:extLst>
              <a:ext uri="{FF2B5EF4-FFF2-40B4-BE49-F238E27FC236}">
                <a16:creationId xmlns:a16="http://schemas.microsoft.com/office/drawing/2014/main" id="{34E515C6-9A12-7847-C2B6-E8F4B5217147}"/>
              </a:ext>
            </a:extLst>
          </p:cNvPr>
          <p:cNvGrpSpPr>
            <a:grpSpLocks/>
          </p:cNvGrpSpPr>
          <p:nvPr/>
        </p:nvGrpSpPr>
        <p:grpSpPr bwMode="auto">
          <a:xfrm>
            <a:off x="0" y="0"/>
            <a:ext cx="1550988" cy="6869113"/>
            <a:chOff x="0" y="0"/>
            <a:chExt cx="977" cy="4327"/>
          </a:xfrm>
        </p:grpSpPr>
        <p:sp>
          <p:nvSpPr>
            <p:cNvPr id="231427" name="Rectangle 3">
              <a:extLst>
                <a:ext uri="{FF2B5EF4-FFF2-40B4-BE49-F238E27FC236}">
                  <a16:creationId xmlns:a16="http://schemas.microsoft.com/office/drawing/2014/main" id="{34D9EFD9-0AF3-0D2C-658D-5DF62FF5B587}"/>
                </a:ext>
              </a:extLst>
            </p:cNvPr>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1428" name="Oval 4">
              <a:extLst>
                <a:ext uri="{FF2B5EF4-FFF2-40B4-BE49-F238E27FC236}">
                  <a16:creationId xmlns:a16="http://schemas.microsoft.com/office/drawing/2014/main" id="{E235CAC1-DAC4-812E-2B50-BAD5F0937253}"/>
                </a:ext>
              </a:extLst>
            </p:cNvPr>
            <p:cNvSpPr>
              <a:spLocks noChangeArrowheads="1"/>
            </p:cNvSpPr>
            <p:nvPr/>
          </p:nvSpPr>
          <p:spPr bwMode="auto">
            <a:xfrm rot="5400000">
              <a:off x="86" y="39"/>
              <a:ext cx="930" cy="852"/>
            </a:xfrm>
            <a:prstGeom prst="ellipse">
              <a:avLst/>
            </a:prstGeom>
            <a:pattFill prst="wdUpDiag">
              <a:fgClr>
                <a:srgbClr val="FFFFCC"/>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31429" name="Rectangle 5">
            <a:extLst>
              <a:ext uri="{FF2B5EF4-FFF2-40B4-BE49-F238E27FC236}">
                <a16:creationId xmlns:a16="http://schemas.microsoft.com/office/drawing/2014/main" id="{F9E6FC7C-1812-2B42-69C5-313D95046EE0}"/>
              </a:ext>
            </a:extLst>
          </p:cNvPr>
          <p:cNvSpPr>
            <a:spLocks noGrp="1" noChangeArrowheads="1"/>
          </p:cNvSpPr>
          <p:nvPr>
            <p:ph type="title"/>
          </p:nvPr>
        </p:nvSpPr>
        <p:spPr>
          <a:xfrm>
            <a:off x="387350" y="188913"/>
            <a:ext cx="8229600" cy="1052512"/>
          </a:xfrm>
          <a:noFill/>
          <a:ln/>
        </p:spPr>
        <p:txBody>
          <a:bodyPr anchor="t"/>
          <a:lstStyle/>
          <a:p>
            <a:pPr algn="l"/>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C</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T</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V</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  L</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R</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G  </a:t>
            </a:r>
            <a:r>
              <a:rPr lang="en-US" altLang="en-US" sz="3000">
                <a:solidFill>
                  <a:srgbClr val="FF9966"/>
                </a:solidFill>
                <a:effectLst>
                  <a:outerShdw blurRad="38100" dist="38100" dir="2700000" algn="tl">
                    <a:srgbClr val="C0C0C0"/>
                  </a:outerShdw>
                </a:effectLst>
              </a:rPr>
              <a:t>2</a:t>
            </a:r>
            <a:r>
              <a:rPr lang="en-US" altLang="en-US" sz="2600">
                <a:solidFill>
                  <a:srgbClr val="FF9966"/>
                </a:solidFill>
                <a:effectLst>
                  <a:outerShdw blurRad="38100" dist="38100" dir="2700000" algn="tl">
                    <a:srgbClr val="C0C0C0"/>
                  </a:outerShdw>
                </a:effectLst>
              </a:rPr>
              <a:t>:   </a:t>
            </a:r>
            <a:br>
              <a:rPr lang="en-US" altLang="en-US" sz="2600">
                <a:solidFill>
                  <a:srgbClr val="FF9966"/>
                </a:solidFill>
                <a:effectLst>
                  <a:outerShdw blurRad="38100" dist="38100" dir="2700000" algn="tl">
                    <a:srgbClr val="C0C0C0"/>
                  </a:outerShdw>
                </a:effectLst>
              </a:rPr>
            </a:br>
            <a:r>
              <a:rPr lang="en-US" altLang="en-US" sz="3000">
                <a:solidFill>
                  <a:srgbClr val="996633"/>
                </a:solidFill>
                <a:effectLst>
                  <a:outerShdw blurRad="38100" dist="38100" dir="2700000" algn="tl">
                    <a:srgbClr val="C0C0C0"/>
                  </a:outerShdw>
                </a:effectLst>
              </a:rPr>
              <a:t>Productivity</a:t>
            </a:r>
          </a:p>
        </p:txBody>
      </p:sp>
      <p:sp>
        <p:nvSpPr>
          <p:cNvPr id="231430" name="Rectangle 6">
            <a:extLst>
              <a:ext uri="{FF2B5EF4-FFF2-40B4-BE49-F238E27FC236}">
                <a16:creationId xmlns:a16="http://schemas.microsoft.com/office/drawing/2014/main" id="{6283FB6D-A438-827A-CE5C-C1BA91B80908}"/>
              </a:ext>
            </a:extLst>
          </p:cNvPr>
          <p:cNvSpPr>
            <a:spLocks noGrp="1" noChangeArrowheads="1"/>
          </p:cNvSpPr>
          <p:nvPr>
            <p:ph type="body" idx="1"/>
          </p:nvPr>
        </p:nvSpPr>
        <p:spPr>
          <a:xfrm>
            <a:off x="534988" y="1306513"/>
            <a:ext cx="8229600" cy="4897437"/>
          </a:xfrm>
        </p:spPr>
        <p:txBody>
          <a:bodyPr/>
          <a:lstStyle/>
          <a:p>
            <a:pPr>
              <a:buClr>
                <a:srgbClr val="669900"/>
              </a:buClr>
            </a:pPr>
            <a:r>
              <a:rPr lang="en-US" altLang="en-US"/>
              <a:t>List the determinants of productivity.  </a:t>
            </a:r>
          </a:p>
          <a:p>
            <a:pPr>
              <a:buClr>
                <a:srgbClr val="669900"/>
              </a:buClr>
            </a:pPr>
            <a:r>
              <a:rPr lang="en-US" altLang="en-US"/>
              <a:t>List three policies that attempt to raise living standards by increasing one of the determinants of productivity.</a:t>
            </a:r>
          </a:p>
        </p:txBody>
      </p:sp>
      <p:sp>
        <p:nvSpPr>
          <p:cNvPr id="231431" name="Rectangle 7">
            <a:extLst>
              <a:ext uri="{FF2B5EF4-FFF2-40B4-BE49-F238E27FC236}">
                <a16:creationId xmlns:a16="http://schemas.microsoft.com/office/drawing/2014/main" id="{6A63C951-7DB0-F2BA-C6F8-E5D20AB50380}"/>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fld id="{66B6996D-6144-4582-A67E-0821E07674AD}" type="slidenum">
              <a:rPr lang="en-US" altLang="en-US" sz="1700">
                <a:solidFill>
                  <a:srgbClr val="777777"/>
                </a:solidFill>
              </a:rPr>
              <a:pPr/>
              <a:t>40</a:t>
            </a:fld>
            <a:endParaRPr lang="en-US" altLang="en-US" sz="1700">
              <a:solidFill>
                <a:srgbClr val="777777"/>
              </a:solidFill>
            </a:endParaRPr>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grpSp>
        <p:nvGrpSpPr>
          <p:cNvPr id="232450" name="Group 2">
            <a:extLst>
              <a:ext uri="{FF2B5EF4-FFF2-40B4-BE49-F238E27FC236}">
                <a16:creationId xmlns:a16="http://schemas.microsoft.com/office/drawing/2014/main" id="{DE07DBB0-EB94-B718-9A06-3C8EF0570EA2}"/>
              </a:ext>
            </a:extLst>
          </p:cNvPr>
          <p:cNvGrpSpPr>
            <a:grpSpLocks/>
          </p:cNvGrpSpPr>
          <p:nvPr/>
        </p:nvGrpSpPr>
        <p:grpSpPr bwMode="auto">
          <a:xfrm>
            <a:off x="0" y="0"/>
            <a:ext cx="1550988" cy="6869113"/>
            <a:chOff x="0" y="0"/>
            <a:chExt cx="977" cy="4327"/>
          </a:xfrm>
        </p:grpSpPr>
        <p:sp>
          <p:nvSpPr>
            <p:cNvPr id="232451" name="Rectangle 3">
              <a:extLst>
                <a:ext uri="{FF2B5EF4-FFF2-40B4-BE49-F238E27FC236}">
                  <a16:creationId xmlns:a16="http://schemas.microsoft.com/office/drawing/2014/main" id="{7744034A-BB2F-1CFF-3CCC-0BC9A173B05E}"/>
                </a:ext>
              </a:extLst>
            </p:cNvPr>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2452" name="Oval 4">
              <a:extLst>
                <a:ext uri="{FF2B5EF4-FFF2-40B4-BE49-F238E27FC236}">
                  <a16:creationId xmlns:a16="http://schemas.microsoft.com/office/drawing/2014/main" id="{52EE04DF-1C11-5613-8DFB-AD8A29EB728A}"/>
                </a:ext>
              </a:extLst>
            </p:cNvPr>
            <p:cNvSpPr>
              <a:spLocks noChangeArrowheads="1"/>
            </p:cNvSpPr>
            <p:nvPr/>
          </p:nvSpPr>
          <p:spPr bwMode="auto">
            <a:xfrm rot="5400000">
              <a:off x="86" y="39"/>
              <a:ext cx="930" cy="852"/>
            </a:xfrm>
            <a:prstGeom prst="ellipse">
              <a:avLst/>
            </a:prstGeom>
            <a:pattFill prst="wdUpDiag">
              <a:fgClr>
                <a:srgbClr val="FFFFCC"/>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32453" name="Rectangle 5">
            <a:extLst>
              <a:ext uri="{FF2B5EF4-FFF2-40B4-BE49-F238E27FC236}">
                <a16:creationId xmlns:a16="http://schemas.microsoft.com/office/drawing/2014/main" id="{D9004EF7-7E48-EDB2-4CFF-F2B598408AF1}"/>
              </a:ext>
            </a:extLst>
          </p:cNvPr>
          <p:cNvSpPr>
            <a:spLocks noGrp="1" noChangeArrowheads="1"/>
          </p:cNvSpPr>
          <p:nvPr>
            <p:ph type="title"/>
          </p:nvPr>
        </p:nvSpPr>
        <p:spPr>
          <a:xfrm>
            <a:off x="387350" y="188913"/>
            <a:ext cx="8229600" cy="1052512"/>
          </a:xfrm>
          <a:noFill/>
          <a:ln/>
        </p:spPr>
        <p:txBody>
          <a:bodyPr anchor="t"/>
          <a:lstStyle/>
          <a:p>
            <a:pPr algn="l"/>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C</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T</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V</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  L</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R</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G  </a:t>
            </a:r>
            <a:r>
              <a:rPr lang="en-US" altLang="en-US" sz="3000">
                <a:solidFill>
                  <a:srgbClr val="FF9966"/>
                </a:solidFill>
                <a:effectLst>
                  <a:outerShdw blurRad="38100" dist="38100" dir="2700000" algn="tl">
                    <a:srgbClr val="C0C0C0"/>
                  </a:outerShdw>
                </a:effectLst>
              </a:rPr>
              <a:t>2</a:t>
            </a:r>
            <a:r>
              <a:rPr lang="en-US" altLang="en-US" sz="2600">
                <a:solidFill>
                  <a:srgbClr val="FF9966"/>
                </a:solidFill>
                <a:effectLst>
                  <a:outerShdw blurRad="38100" dist="38100" dir="2700000" algn="tl">
                    <a:srgbClr val="C0C0C0"/>
                  </a:outerShdw>
                </a:effectLst>
              </a:rPr>
              <a:t>:   </a:t>
            </a:r>
            <a:br>
              <a:rPr lang="en-US" altLang="en-US" sz="2600">
                <a:solidFill>
                  <a:srgbClr val="FF9966"/>
                </a:solidFill>
                <a:effectLst>
                  <a:outerShdw blurRad="38100" dist="38100" dir="2700000" algn="tl">
                    <a:srgbClr val="C0C0C0"/>
                  </a:outerShdw>
                </a:effectLst>
              </a:rPr>
            </a:br>
            <a:r>
              <a:rPr lang="en-US" altLang="en-US" sz="3000">
                <a:solidFill>
                  <a:srgbClr val="996633"/>
                </a:solidFill>
                <a:effectLst>
                  <a:outerShdw blurRad="38100" dist="38100" dir="2700000" algn="tl">
                    <a:srgbClr val="C0C0C0"/>
                  </a:outerShdw>
                </a:effectLst>
              </a:rPr>
              <a:t>Answers</a:t>
            </a:r>
          </a:p>
        </p:txBody>
      </p:sp>
      <p:sp>
        <p:nvSpPr>
          <p:cNvPr id="232455" name="Rectangle 7">
            <a:extLst>
              <a:ext uri="{FF2B5EF4-FFF2-40B4-BE49-F238E27FC236}">
                <a16:creationId xmlns:a16="http://schemas.microsoft.com/office/drawing/2014/main" id="{A1FD10C7-83C0-EE49-2D11-F71B131A6B54}"/>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fld id="{B523A7E2-32B8-43A6-945A-5CA2760F49D4}" type="slidenum">
              <a:rPr lang="en-US" altLang="en-US" sz="1700">
                <a:solidFill>
                  <a:srgbClr val="777777"/>
                </a:solidFill>
              </a:rPr>
              <a:pPr/>
              <a:t>41</a:t>
            </a:fld>
            <a:endParaRPr lang="en-US" altLang="en-US" sz="1700">
              <a:solidFill>
                <a:srgbClr val="777777"/>
              </a:solidFill>
            </a:endParaRPr>
          </a:p>
        </p:txBody>
      </p:sp>
      <p:sp>
        <p:nvSpPr>
          <p:cNvPr id="232458" name="Rectangle 10">
            <a:extLst>
              <a:ext uri="{FF2B5EF4-FFF2-40B4-BE49-F238E27FC236}">
                <a16:creationId xmlns:a16="http://schemas.microsoft.com/office/drawing/2014/main" id="{ED1F6815-AB6F-D867-DD49-BED71FEFBC5A}"/>
              </a:ext>
            </a:extLst>
          </p:cNvPr>
          <p:cNvSpPr>
            <a:spLocks noGrp="1" noChangeArrowheads="1"/>
          </p:cNvSpPr>
          <p:nvPr>
            <p:ph type="body" idx="1"/>
          </p:nvPr>
        </p:nvSpPr>
        <p:spPr>
          <a:xfrm>
            <a:off x="512763" y="1268413"/>
            <a:ext cx="8229600" cy="2927350"/>
          </a:xfrm>
          <a:noFill/>
          <a:ln/>
        </p:spPr>
        <p:txBody>
          <a:bodyPr/>
          <a:lstStyle/>
          <a:p>
            <a:pPr>
              <a:buClr>
                <a:srgbClr val="003399"/>
              </a:buClr>
              <a:buFont typeface="Wingdings" panose="05000000000000000000" pitchFamily="2" charset="2"/>
              <a:buNone/>
            </a:pPr>
            <a:r>
              <a:rPr lang="en-US" altLang="en-US" sz="2700" u="sng"/>
              <a:t>Determinants of productivity:</a:t>
            </a:r>
            <a:br>
              <a:rPr lang="en-US" altLang="en-US" sz="2700" u="sng"/>
            </a:br>
            <a:r>
              <a:rPr lang="en-US" altLang="en-US" sz="2700"/>
              <a:t>physical capital per worker (</a:t>
            </a:r>
            <a:r>
              <a:rPr lang="en-US" altLang="en-US" sz="2700" b="1"/>
              <a:t>K</a:t>
            </a:r>
            <a:r>
              <a:rPr lang="en-US" altLang="en-US" sz="2700"/>
              <a:t>/</a:t>
            </a:r>
            <a:r>
              <a:rPr lang="en-US" altLang="en-US" sz="2700" b="1"/>
              <a:t>L</a:t>
            </a:r>
            <a:r>
              <a:rPr lang="en-US" altLang="en-US" sz="2700"/>
              <a:t>) </a:t>
            </a:r>
            <a:br>
              <a:rPr lang="en-US" altLang="en-US" sz="2700"/>
            </a:br>
            <a:r>
              <a:rPr lang="en-US" altLang="en-US" sz="2700"/>
              <a:t>human capital per worker (</a:t>
            </a:r>
            <a:r>
              <a:rPr lang="en-US" altLang="en-US" sz="2700" b="1"/>
              <a:t>H</a:t>
            </a:r>
            <a:r>
              <a:rPr lang="en-US" altLang="en-US" sz="2700"/>
              <a:t>/</a:t>
            </a:r>
            <a:r>
              <a:rPr lang="en-US" altLang="en-US" sz="2700" b="1"/>
              <a:t>L</a:t>
            </a:r>
            <a:r>
              <a:rPr lang="en-US" altLang="en-US" sz="2700"/>
              <a:t>) </a:t>
            </a:r>
            <a:br>
              <a:rPr lang="en-US" altLang="en-US" sz="2700"/>
            </a:br>
            <a:r>
              <a:rPr lang="en-US" altLang="en-US" sz="2700"/>
              <a:t>natural resources per worker (</a:t>
            </a:r>
            <a:r>
              <a:rPr lang="en-US" altLang="en-US" sz="2700" b="1"/>
              <a:t>N</a:t>
            </a:r>
            <a:r>
              <a:rPr lang="en-US" altLang="en-US" sz="2700"/>
              <a:t>/</a:t>
            </a:r>
            <a:r>
              <a:rPr lang="en-US" altLang="en-US" sz="2700" b="1"/>
              <a:t>L</a:t>
            </a:r>
            <a:r>
              <a:rPr lang="en-US" altLang="en-US" sz="2700"/>
              <a:t>) </a:t>
            </a:r>
            <a:br>
              <a:rPr lang="en-US" altLang="en-US" sz="2700"/>
            </a:br>
            <a:r>
              <a:rPr lang="en-US" altLang="en-US" sz="2700"/>
              <a:t>technological knowledge (</a:t>
            </a:r>
            <a:r>
              <a:rPr lang="en-US" altLang="en-US" sz="2700" b="1"/>
              <a:t>A</a:t>
            </a:r>
            <a:r>
              <a:rPr lang="en-US" altLang="en-US" sz="2700"/>
              <a:t>)</a:t>
            </a:r>
          </a:p>
          <a:p>
            <a:pPr>
              <a:buClr>
                <a:srgbClr val="003399"/>
              </a:buClr>
              <a:buFont typeface="Wingdings" panose="05000000000000000000" pitchFamily="2" charset="2"/>
              <a:buNone/>
            </a:pPr>
            <a:r>
              <a:rPr lang="en-US" altLang="en-US" sz="2700" u="sng"/>
              <a:t>Policies to boost productivity:</a:t>
            </a:r>
          </a:p>
        </p:txBody>
      </p:sp>
      <p:sp>
        <p:nvSpPr>
          <p:cNvPr id="232459" name="Rectangle 11">
            <a:extLst>
              <a:ext uri="{FF2B5EF4-FFF2-40B4-BE49-F238E27FC236}">
                <a16:creationId xmlns:a16="http://schemas.microsoft.com/office/drawing/2014/main" id="{49DC97E0-6BA8-3EB7-6547-A04158E18BBB}"/>
              </a:ext>
            </a:extLst>
          </p:cNvPr>
          <p:cNvSpPr>
            <a:spLocks noChangeArrowheads="1"/>
          </p:cNvSpPr>
          <p:nvPr/>
        </p:nvSpPr>
        <p:spPr bwMode="auto">
          <a:xfrm>
            <a:off x="563563" y="4210050"/>
            <a:ext cx="8229600"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Clr>
                <a:srgbClr val="669900"/>
              </a:buClr>
            </a:pPr>
            <a:r>
              <a:rPr lang="en-US" altLang="en-US" sz="2700"/>
              <a:t>Encourage saving and investment, to raise </a:t>
            </a:r>
            <a:r>
              <a:rPr lang="en-US" altLang="en-US" sz="2700" b="1"/>
              <a:t>K</a:t>
            </a:r>
            <a:r>
              <a:rPr lang="en-US" altLang="en-US" sz="2700"/>
              <a:t>/</a:t>
            </a:r>
            <a:r>
              <a:rPr lang="en-US" altLang="en-US" sz="2700" b="1"/>
              <a:t>L</a:t>
            </a:r>
          </a:p>
          <a:p>
            <a:pPr>
              <a:buClr>
                <a:srgbClr val="669900"/>
              </a:buClr>
            </a:pPr>
            <a:r>
              <a:rPr lang="en-US" altLang="en-US" sz="2700"/>
              <a:t>Encourage investment from abroad, to raise </a:t>
            </a:r>
            <a:r>
              <a:rPr lang="en-US" altLang="en-US" sz="2700" b="1"/>
              <a:t>K</a:t>
            </a:r>
            <a:r>
              <a:rPr lang="en-US" altLang="en-US" sz="2700"/>
              <a:t>/</a:t>
            </a:r>
            <a:r>
              <a:rPr lang="en-US" altLang="en-US" sz="2700" b="1"/>
              <a:t>L</a:t>
            </a:r>
          </a:p>
          <a:p>
            <a:pPr>
              <a:buClr>
                <a:srgbClr val="669900"/>
              </a:buClr>
            </a:pPr>
            <a:r>
              <a:rPr lang="en-US" altLang="en-US" sz="2700"/>
              <a:t>Provide public education, to raise </a:t>
            </a:r>
            <a:r>
              <a:rPr lang="en-US" altLang="en-US" sz="2700" b="1"/>
              <a:t>H</a:t>
            </a:r>
            <a:r>
              <a:rPr lang="en-US" altLang="en-US" sz="2700"/>
              <a:t>/</a:t>
            </a:r>
            <a:r>
              <a:rPr lang="en-US" altLang="en-US" sz="2700" b="1"/>
              <a:t>L</a:t>
            </a:r>
            <a:endParaRPr lang="en-US" altLang="en-US" sz="27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9">
                                            <p:txEl>
                                              <p:pRg st="0" end="0"/>
                                            </p:txEl>
                                          </p:spTgt>
                                        </p:tgtEl>
                                        <p:attrNameLst>
                                          <p:attrName>style.visibility</p:attrName>
                                        </p:attrNameLst>
                                      </p:cBhvr>
                                      <p:to>
                                        <p:strVal val="visible"/>
                                      </p:to>
                                    </p:set>
                                    <p:animEffect transition="in" filter="wipe(left)">
                                      <p:cBhvr>
                                        <p:cTn id="7" dur="500"/>
                                        <p:tgtEl>
                                          <p:spTgt spid="232459">
                                            <p:txEl>
                                              <p:pRg st="0" end="0"/>
                                            </p:txEl>
                                          </p:spTgt>
                                        </p:tgtEl>
                                      </p:cBhvr>
                                    </p:animEffect>
                                  </p:childTnLst>
                                  <p:subTnLst>
                                    <p:animClr clrSpc="rgb" dir="cw">
                                      <p:cBhvr override="childStyle">
                                        <p:cTn dur="1" fill="hold" display="0" masterRel="nextClick" afterEffect="1"/>
                                        <p:tgtEl>
                                          <p:spTgt spid="232459">
                                            <p:txEl>
                                              <p:pRg st="0" end="0"/>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9">
                                            <p:txEl>
                                              <p:pRg st="1" end="1"/>
                                            </p:txEl>
                                          </p:spTgt>
                                        </p:tgtEl>
                                        <p:attrNameLst>
                                          <p:attrName>style.visibility</p:attrName>
                                        </p:attrNameLst>
                                      </p:cBhvr>
                                      <p:to>
                                        <p:strVal val="visible"/>
                                      </p:to>
                                    </p:set>
                                    <p:animEffect transition="in" filter="wipe(left)">
                                      <p:cBhvr>
                                        <p:cTn id="12" dur="500"/>
                                        <p:tgtEl>
                                          <p:spTgt spid="232459">
                                            <p:txEl>
                                              <p:pRg st="1" end="1"/>
                                            </p:txEl>
                                          </p:spTgt>
                                        </p:tgtEl>
                                      </p:cBhvr>
                                    </p:animEffect>
                                  </p:childTnLst>
                                  <p:subTnLst>
                                    <p:animClr clrSpc="rgb" dir="cw">
                                      <p:cBhvr override="childStyle">
                                        <p:cTn dur="1" fill="hold" display="0" masterRel="nextClick" afterEffect="1"/>
                                        <p:tgtEl>
                                          <p:spTgt spid="232459">
                                            <p:txEl>
                                              <p:pRg st="1" end="1"/>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9">
                                            <p:txEl>
                                              <p:pRg st="2" end="2"/>
                                            </p:txEl>
                                          </p:spTgt>
                                        </p:tgtEl>
                                        <p:attrNameLst>
                                          <p:attrName>style.visibility</p:attrName>
                                        </p:attrNameLst>
                                      </p:cBhvr>
                                      <p:to>
                                        <p:strVal val="visible"/>
                                      </p:to>
                                    </p:set>
                                    <p:animEffect transition="in" filter="wipe(left)">
                                      <p:cBhvr>
                                        <p:cTn id="17" dur="500"/>
                                        <p:tgtEl>
                                          <p:spTgt spid="232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9"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bg>
      <p:bgPr>
        <a:pattFill prst="wdUpDiag">
          <a:fgClr>
            <a:srgbClr val="FFFFCC"/>
          </a:fgClr>
          <a:bgClr>
            <a:schemeClr val="bg1"/>
          </a:bgClr>
        </a:pattFill>
        <a:effectLst/>
      </p:bgPr>
    </p:bg>
    <p:spTree>
      <p:nvGrpSpPr>
        <p:cNvPr id="1" name=""/>
        <p:cNvGrpSpPr/>
        <p:nvPr/>
      </p:nvGrpSpPr>
      <p:grpSpPr>
        <a:xfrm>
          <a:off x="0" y="0"/>
          <a:ext cx="0" cy="0"/>
          <a:chOff x="0" y="0"/>
          <a:chExt cx="0" cy="0"/>
        </a:xfrm>
      </p:grpSpPr>
      <p:grpSp>
        <p:nvGrpSpPr>
          <p:cNvPr id="236546" name="Group 2">
            <a:extLst>
              <a:ext uri="{FF2B5EF4-FFF2-40B4-BE49-F238E27FC236}">
                <a16:creationId xmlns:a16="http://schemas.microsoft.com/office/drawing/2014/main" id="{5A7C906B-BA6F-47B5-54DA-E8AA3BBD2BE7}"/>
              </a:ext>
            </a:extLst>
          </p:cNvPr>
          <p:cNvGrpSpPr>
            <a:grpSpLocks/>
          </p:cNvGrpSpPr>
          <p:nvPr/>
        </p:nvGrpSpPr>
        <p:grpSpPr bwMode="auto">
          <a:xfrm>
            <a:off x="0" y="0"/>
            <a:ext cx="1550988" cy="6869113"/>
            <a:chOff x="0" y="0"/>
            <a:chExt cx="977" cy="4327"/>
          </a:xfrm>
        </p:grpSpPr>
        <p:sp>
          <p:nvSpPr>
            <p:cNvPr id="236547" name="Rectangle 3">
              <a:extLst>
                <a:ext uri="{FF2B5EF4-FFF2-40B4-BE49-F238E27FC236}">
                  <a16:creationId xmlns:a16="http://schemas.microsoft.com/office/drawing/2014/main" id="{3341CBF6-D249-2A68-8B4F-8AFDB3FF052C}"/>
                </a:ext>
              </a:extLst>
            </p:cNvPr>
            <p:cNvSpPr>
              <a:spLocks noChangeArrowheads="1"/>
            </p:cNvSpPr>
            <p:nvPr/>
          </p:nvSpPr>
          <p:spPr bwMode="auto">
            <a:xfrm rot="5400000">
              <a:off x="-2011" y="2011"/>
              <a:ext cx="4327" cy="306"/>
            </a:xfrm>
            <a:prstGeom prst="rect">
              <a:avLst/>
            </a:prstGeom>
            <a:gradFill rotWithShape="1">
              <a:gsLst>
                <a:gs pos="0">
                  <a:srgbClr val="FFFF66"/>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6548" name="Oval 4">
              <a:extLst>
                <a:ext uri="{FF2B5EF4-FFF2-40B4-BE49-F238E27FC236}">
                  <a16:creationId xmlns:a16="http://schemas.microsoft.com/office/drawing/2014/main" id="{B1220198-D9EE-3F1B-E8CE-5C7852504BE5}"/>
                </a:ext>
              </a:extLst>
            </p:cNvPr>
            <p:cNvSpPr>
              <a:spLocks noChangeArrowheads="1"/>
            </p:cNvSpPr>
            <p:nvPr/>
          </p:nvSpPr>
          <p:spPr bwMode="auto">
            <a:xfrm rot="5400000">
              <a:off x="86" y="39"/>
              <a:ext cx="930" cy="852"/>
            </a:xfrm>
            <a:prstGeom prst="ellipse">
              <a:avLst/>
            </a:prstGeom>
            <a:pattFill prst="wdUpDiag">
              <a:fgClr>
                <a:srgbClr val="FFFFCC"/>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36549" name="Rectangle 5">
            <a:extLst>
              <a:ext uri="{FF2B5EF4-FFF2-40B4-BE49-F238E27FC236}">
                <a16:creationId xmlns:a16="http://schemas.microsoft.com/office/drawing/2014/main" id="{3DD6506D-2974-F466-F449-AF6B1981B95D}"/>
              </a:ext>
            </a:extLst>
          </p:cNvPr>
          <p:cNvSpPr>
            <a:spLocks noGrp="1" noChangeArrowheads="1"/>
          </p:cNvSpPr>
          <p:nvPr>
            <p:ph type="title"/>
          </p:nvPr>
        </p:nvSpPr>
        <p:spPr>
          <a:xfrm>
            <a:off x="387350" y="188913"/>
            <a:ext cx="8229600" cy="1052512"/>
          </a:xfrm>
          <a:noFill/>
          <a:ln/>
        </p:spPr>
        <p:txBody>
          <a:bodyPr anchor="t"/>
          <a:lstStyle/>
          <a:p>
            <a:pPr algn="l"/>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C</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T</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V</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  L</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E</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A</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R</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I</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N</a:t>
            </a:r>
            <a:r>
              <a:rPr lang="en-US" altLang="en-US" sz="2000">
                <a:solidFill>
                  <a:srgbClr val="FF9966"/>
                </a:solidFill>
                <a:effectLst>
                  <a:outerShdw blurRad="38100" dist="38100" dir="2700000" algn="tl">
                    <a:srgbClr val="C0C0C0"/>
                  </a:outerShdw>
                </a:effectLst>
              </a:rPr>
              <a:t> </a:t>
            </a:r>
            <a:r>
              <a:rPr lang="en-US" altLang="en-US" sz="2500">
                <a:solidFill>
                  <a:srgbClr val="FF9966"/>
                </a:solidFill>
                <a:effectLst>
                  <a:outerShdw blurRad="38100" dist="38100" dir="2700000" algn="tl">
                    <a:srgbClr val="C0C0C0"/>
                  </a:outerShdw>
                </a:effectLst>
              </a:rPr>
              <a:t>G  </a:t>
            </a:r>
            <a:r>
              <a:rPr lang="en-US" altLang="en-US" sz="3000">
                <a:solidFill>
                  <a:srgbClr val="FF9966"/>
                </a:solidFill>
                <a:effectLst>
                  <a:outerShdw blurRad="38100" dist="38100" dir="2700000" algn="tl">
                    <a:srgbClr val="C0C0C0"/>
                  </a:outerShdw>
                </a:effectLst>
              </a:rPr>
              <a:t>2</a:t>
            </a:r>
            <a:r>
              <a:rPr lang="en-US" altLang="en-US" sz="2600">
                <a:solidFill>
                  <a:srgbClr val="FF9966"/>
                </a:solidFill>
                <a:effectLst>
                  <a:outerShdw blurRad="38100" dist="38100" dir="2700000" algn="tl">
                    <a:srgbClr val="C0C0C0"/>
                  </a:outerShdw>
                </a:effectLst>
              </a:rPr>
              <a:t>:   </a:t>
            </a:r>
            <a:br>
              <a:rPr lang="en-US" altLang="en-US" sz="2600">
                <a:solidFill>
                  <a:srgbClr val="FF9966"/>
                </a:solidFill>
                <a:effectLst>
                  <a:outerShdw blurRad="38100" dist="38100" dir="2700000" algn="tl">
                    <a:srgbClr val="C0C0C0"/>
                  </a:outerShdw>
                </a:effectLst>
              </a:rPr>
            </a:br>
            <a:r>
              <a:rPr lang="en-US" altLang="en-US" sz="3000">
                <a:solidFill>
                  <a:srgbClr val="996633"/>
                </a:solidFill>
                <a:effectLst>
                  <a:outerShdw blurRad="38100" dist="38100" dir="2700000" algn="tl">
                    <a:srgbClr val="C0C0C0"/>
                  </a:outerShdw>
                </a:effectLst>
              </a:rPr>
              <a:t>Answers</a:t>
            </a:r>
          </a:p>
        </p:txBody>
      </p:sp>
      <p:sp>
        <p:nvSpPr>
          <p:cNvPr id="236550" name="Rectangle 6">
            <a:extLst>
              <a:ext uri="{FF2B5EF4-FFF2-40B4-BE49-F238E27FC236}">
                <a16:creationId xmlns:a16="http://schemas.microsoft.com/office/drawing/2014/main" id="{3B1B504B-4916-BFFC-57EF-E2252EDB86A3}"/>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fld id="{2B16E8CF-4C13-4698-914B-E0309CBA8AB0}" type="slidenum">
              <a:rPr lang="en-US" altLang="en-US" sz="1700">
                <a:solidFill>
                  <a:srgbClr val="777777"/>
                </a:solidFill>
              </a:rPr>
              <a:pPr/>
              <a:t>42</a:t>
            </a:fld>
            <a:endParaRPr lang="en-US" altLang="en-US" sz="1700">
              <a:solidFill>
                <a:srgbClr val="777777"/>
              </a:solidFill>
            </a:endParaRPr>
          </a:p>
        </p:txBody>
      </p:sp>
      <p:sp>
        <p:nvSpPr>
          <p:cNvPr id="236551" name="Rectangle 7">
            <a:extLst>
              <a:ext uri="{FF2B5EF4-FFF2-40B4-BE49-F238E27FC236}">
                <a16:creationId xmlns:a16="http://schemas.microsoft.com/office/drawing/2014/main" id="{0DAAA802-47DA-4C5C-0DB8-224EAED42C6A}"/>
              </a:ext>
            </a:extLst>
          </p:cNvPr>
          <p:cNvSpPr>
            <a:spLocks noGrp="1" noChangeArrowheads="1"/>
          </p:cNvSpPr>
          <p:nvPr>
            <p:ph type="body" idx="1"/>
          </p:nvPr>
        </p:nvSpPr>
        <p:spPr>
          <a:xfrm>
            <a:off x="512763" y="1268413"/>
            <a:ext cx="8229600" cy="2927350"/>
          </a:xfrm>
          <a:noFill/>
          <a:ln/>
        </p:spPr>
        <p:txBody>
          <a:bodyPr/>
          <a:lstStyle/>
          <a:p>
            <a:pPr>
              <a:buClr>
                <a:srgbClr val="003399"/>
              </a:buClr>
              <a:buFont typeface="Wingdings" panose="05000000000000000000" pitchFamily="2" charset="2"/>
              <a:buNone/>
            </a:pPr>
            <a:r>
              <a:rPr lang="en-US" altLang="en-US" sz="2700" u="sng"/>
              <a:t>Determinants of productivity:</a:t>
            </a:r>
            <a:br>
              <a:rPr lang="en-US" altLang="en-US" sz="2700" u="sng"/>
            </a:br>
            <a:r>
              <a:rPr lang="en-US" altLang="en-US" sz="2700"/>
              <a:t>physical capital per worker (</a:t>
            </a:r>
            <a:r>
              <a:rPr lang="en-US" altLang="en-US" sz="2700" b="1"/>
              <a:t>K</a:t>
            </a:r>
            <a:r>
              <a:rPr lang="en-US" altLang="en-US" sz="2700"/>
              <a:t>/</a:t>
            </a:r>
            <a:r>
              <a:rPr lang="en-US" altLang="en-US" sz="2700" b="1"/>
              <a:t>L</a:t>
            </a:r>
            <a:r>
              <a:rPr lang="en-US" altLang="en-US" sz="2700"/>
              <a:t>) </a:t>
            </a:r>
            <a:br>
              <a:rPr lang="en-US" altLang="en-US" sz="2700"/>
            </a:br>
            <a:r>
              <a:rPr lang="en-US" altLang="en-US" sz="2700"/>
              <a:t>human capital per worker (</a:t>
            </a:r>
            <a:r>
              <a:rPr lang="en-US" altLang="en-US" sz="2700" b="1"/>
              <a:t>H</a:t>
            </a:r>
            <a:r>
              <a:rPr lang="en-US" altLang="en-US" sz="2700"/>
              <a:t>/</a:t>
            </a:r>
            <a:r>
              <a:rPr lang="en-US" altLang="en-US" sz="2700" b="1"/>
              <a:t>L</a:t>
            </a:r>
            <a:r>
              <a:rPr lang="en-US" altLang="en-US" sz="2700"/>
              <a:t>) </a:t>
            </a:r>
            <a:br>
              <a:rPr lang="en-US" altLang="en-US" sz="2700"/>
            </a:br>
            <a:r>
              <a:rPr lang="en-US" altLang="en-US" sz="2700"/>
              <a:t>natural resources per worker (</a:t>
            </a:r>
            <a:r>
              <a:rPr lang="en-US" altLang="en-US" sz="2700" b="1"/>
              <a:t>N</a:t>
            </a:r>
            <a:r>
              <a:rPr lang="en-US" altLang="en-US" sz="2700"/>
              <a:t>/</a:t>
            </a:r>
            <a:r>
              <a:rPr lang="en-US" altLang="en-US" sz="2700" b="1"/>
              <a:t>L</a:t>
            </a:r>
            <a:r>
              <a:rPr lang="en-US" altLang="en-US" sz="2700"/>
              <a:t>) </a:t>
            </a:r>
            <a:br>
              <a:rPr lang="en-US" altLang="en-US" sz="2700"/>
            </a:br>
            <a:r>
              <a:rPr lang="en-US" altLang="en-US" sz="2700"/>
              <a:t>technological knowledge (</a:t>
            </a:r>
            <a:r>
              <a:rPr lang="en-US" altLang="en-US" sz="2700" b="1"/>
              <a:t>A</a:t>
            </a:r>
            <a:r>
              <a:rPr lang="en-US" altLang="en-US" sz="2700"/>
              <a:t>)</a:t>
            </a:r>
          </a:p>
          <a:p>
            <a:pPr>
              <a:buClr>
                <a:srgbClr val="003399"/>
              </a:buClr>
              <a:buFont typeface="Wingdings" panose="05000000000000000000" pitchFamily="2" charset="2"/>
              <a:buNone/>
            </a:pPr>
            <a:r>
              <a:rPr lang="en-US" altLang="en-US" sz="2700" u="sng"/>
              <a:t>Policies to boost productivity:</a:t>
            </a:r>
          </a:p>
        </p:txBody>
      </p:sp>
      <p:sp>
        <p:nvSpPr>
          <p:cNvPr id="236553" name="Rectangle 9">
            <a:extLst>
              <a:ext uri="{FF2B5EF4-FFF2-40B4-BE49-F238E27FC236}">
                <a16:creationId xmlns:a16="http://schemas.microsoft.com/office/drawing/2014/main" id="{A8E06B7A-6901-7D8D-DD7A-D0C43E5D974E}"/>
              </a:ext>
            </a:extLst>
          </p:cNvPr>
          <p:cNvSpPr>
            <a:spLocks noChangeArrowheads="1"/>
          </p:cNvSpPr>
          <p:nvPr/>
        </p:nvSpPr>
        <p:spPr bwMode="auto">
          <a:xfrm>
            <a:off x="563563" y="4232275"/>
            <a:ext cx="7445375" cy="172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Clr>
                <a:srgbClr val="669900"/>
              </a:buClr>
            </a:pPr>
            <a:r>
              <a:rPr lang="en-US" altLang="en-US" sz="2700"/>
              <a:t>Patent laws or grants, to increase </a:t>
            </a:r>
            <a:r>
              <a:rPr lang="en-US" altLang="en-US" sz="2700" b="1"/>
              <a:t>A</a:t>
            </a:r>
          </a:p>
          <a:p>
            <a:pPr>
              <a:buClr>
                <a:srgbClr val="669900"/>
              </a:buClr>
            </a:pPr>
            <a:r>
              <a:rPr lang="en-US" altLang="en-US" sz="2700"/>
              <a:t>Control population growth, to increase </a:t>
            </a:r>
            <a:r>
              <a:rPr lang="en-US" altLang="en-US" sz="2700" b="1"/>
              <a:t>K</a:t>
            </a:r>
            <a:r>
              <a:rPr lang="en-US" altLang="en-US" sz="2700"/>
              <a:t>/</a:t>
            </a:r>
            <a:r>
              <a:rPr lang="en-US" altLang="en-US" sz="2700" b="1"/>
              <a:t>L</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53">
                                            <p:txEl>
                                              <p:pRg st="0" end="0"/>
                                            </p:txEl>
                                          </p:spTgt>
                                        </p:tgtEl>
                                        <p:attrNameLst>
                                          <p:attrName>style.visibility</p:attrName>
                                        </p:attrNameLst>
                                      </p:cBhvr>
                                      <p:to>
                                        <p:strVal val="visible"/>
                                      </p:to>
                                    </p:set>
                                    <p:animEffect transition="in" filter="wipe(left)">
                                      <p:cBhvr>
                                        <p:cTn id="7" dur="500"/>
                                        <p:tgtEl>
                                          <p:spTgt spid="236553">
                                            <p:txEl>
                                              <p:pRg st="0" end="0"/>
                                            </p:txEl>
                                          </p:spTgt>
                                        </p:tgtEl>
                                      </p:cBhvr>
                                    </p:animEffect>
                                  </p:childTnLst>
                                  <p:subTnLst>
                                    <p:animClr clrSpc="rgb" dir="cw">
                                      <p:cBhvr override="childStyle">
                                        <p:cTn dur="1" fill="hold" display="0" masterRel="nextClick" afterEffect="1"/>
                                        <p:tgtEl>
                                          <p:spTgt spid="236553">
                                            <p:txEl>
                                              <p:pRg st="0" end="0"/>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53">
                                            <p:txEl>
                                              <p:pRg st="1" end="1"/>
                                            </p:txEl>
                                          </p:spTgt>
                                        </p:tgtEl>
                                        <p:attrNameLst>
                                          <p:attrName>style.visibility</p:attrName>
                                        </p:attrNameLst>
                                      </p:cBhvr>
                                      <p:to>
                                        <p:strVal val="visible"/>
                                      </p:to>
                                    </p:set>
                                    <p:animEffect transition="in" filter="wipe(left)">
                                      <p:cBhvr>
                                        <p:cTn id="12" dur="500"/>
                                        <p:tgtEl>
                                          <p:spTgt spid="2365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C97225E-94B2-82D0-F5D3-E09E074B8D74}"/>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85346" name="Rectangle 2">
            <a:extLst>
              <a:ext uri="{FF2B5EF4-FFF2-40B4-BE49-F238E27FC236}">
                <a16:creationId xmlns:a16="http://schemas.microsoft.com/office/drawing/2014/main" id="{0C9F686A-5D30-EF6C-BFCF-D280BF515BDF}"/>
              </a:ext>
            </a:extLst>
          </p:cNvPr>
          <p:cNvSpPr>
            <a:spLocks noGrp="1" noChangeArrowheads="1"/>
          </p:cNvSpPr>
          <p:nvPr>
            <p:ph type="title"/>
          </p:nvPr>
        </p:nvSpPr>
        <p:spPr/>
        <p:txBody>
          <a:bodyPr/>
          <a:lstStyle/>
          <a:p>
            <a:r>
              <a:rPr lang="en-US" altLang="en-US" sz="3000"/>
              <a:t>Are Natural Resources a Limit to Growth?</a:t>
            </a:r>
          </a:p>
        </p:txBody>
      </p:sp>
      <p:sp>
        <p:nvSpPr>
          <p:cNvPr id="185347" name="Rectangle 3">
            <a:extLst>
              <a:ext uri="{FF2B5EF4-FFF2-40B4-BE49-F238E27FC236}">
                <a16:creationId xmlns:a16="http://schemas.microsoft.com/office/drawing/2014/main" id="{FAC98205-6103-C0B0-66BA-C765B86AED48}"/>
              </a:ext>
            </a:extLst>
          </p:cNvPr>
          <p:cNvSpPr>
            <a:spLocks noGrp="1" noChangeArrowheads="1"/>
          </p:cNvSpPr>
          <p:nvPr>
            <p:ph type="body" idx="1"/>
          </p:nvPr>
        </p:nvSpPr>
        <p:spPr/>
        <p:txBody>
          <a:bodyPr/>
          <a:lstStyle/>
          <a:p>
            <a:r>
              <a:rPr lang="en-US" altLang="en-US" sz="2600"/>
              <a:t>Some argue that population growth is depleting the Earth’s non-renewable resources, and thus will limit growth in living standards. </a:t>
            </a:r>
          </a:p>
          <a:p>
            <a:r>
              <a:rPr lang="en-US" altLang="en-US" sz="2600"/>
              <a:t>But technological progress often yields ways to avoid these limits:</a:t>
            </a:r>
          </a:p>
          <a:p>
            <a:pPr lvl="1"/>
            <a:r>
              <a:rPr lang="en-US" altLang="en-US" sz="2600"/>
              <a:t>Hybrid cars use less gas.</a:t>
            </a:r>
          </a:p>
          <a:p>
            <a:pPr lvl="1"/>
            <a:r>
              <a:rPr lang="en-US" altLang="en-US" sz="2600"/>
              <a:t>Better insulation in homes reduces the energy required to heat or cool them.</a:t>
            </a:r>
          </a:p>
          <a:p>
            <a:r>
              <a:rPr lang="en-US" altLang="en-US" sz="2600"/>
              <a:t>As a resource becomes scarcer, its market price rises, which increases the incentive to conserve it and develop alternatives.</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ED4B32-5881-96DA-3854-809C7F23F197}"/>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222210" name="Rectangle 2">
            <a:extLst>
              <a:ext uri="{FF2B5EF4-FFF2-40B4-BE49-F238E27FC236}">
                <a16:creationId xmlns:a16="http://schemas.microsoft.com/office/drawing/2014/main" id="{B2DCFFA5-4910-9C68-51EA-BDB94F175A4D}"/>
              </a:ext>
            </a:extLst>
          </p:cNvPr>
          <p:cNvSpPr>
            <a:spLocks noGrp="1" noChangeArrowheads="1"/>
          </p:cNvSpPr>
          <p:nvPr>
            <p:ph type="title"/>
          </p:nvPr>
        </p:nvSpPr>
        <p:spPr/>
        <p:txBody>
          <a:bodyPr/>
          <a:lstStyle/>
          <a:p>
            <a:r>
              <a:rPr lang="en-US" altLang="en-US"/>
              <a:t>CONCLUSION</a:t>
            </a:r>
          </a:p>
        </p:txBody>
      </p:sp>
      <p:sp>
        <p:nvSpPr>
          <p:cNvPr id="222211" name="Rectangle 3">
            <a:extLst>
              <a:ext uri="{FF2B5EF4-FFF2-40B4-BE49-F238E27FC236}">
                <a16:creationId xmlns:a16="http://schemas.microsoft.com/office/drawing/2014/main" id="{30BF0F27-E0E3-24B1-54AF-6F70C7263CCF}"/>
              </a:ext>
            </a:extLst>
          </p:cNvPr>
          <p:cNvSpPr>
            <a:spLocks noGrp="1" noChangeArrowheads="1"/>
          </p:cNvSpPr>
          <p:nvPr>
            <p:ph type="body" idx="1"/>
          </p:nvPr>
        </p:nvSpPr>
        <p:spPr>
          <a:xfrm>
            <a:off x="457200" y="1035050"/>
            <a:ext cx="8229600" cy="5226050"/>
          </a:xfrm>
        </p:spPr>
        <p:txBody>
          <a:bodyPr/>
          <a:lstStyle/>
          <a:p>
            <a:r>
              <a:rPr lang="en-US" altLang="en-US" sz="2700"/>
              <a:t>In the long run, living standards are determined by productivity.  </a:t>
            </a:r>
          </a:p>
          <a:p>
            <a:r>
              <a:rPr lang="en-US" altLang="en-US" sz="2700"/>
              <a:t>Policies that affect the determinants of productivity will therefore affect the next generation’s living standards.  </a:t>
            </a:r>
          </a:p>
          <a:p>
            <a:r>
              <a:rPr lang="en-US" altLang="en-US" sz="2700"/>
              <a:t>One of these determinants is saving and investment.  </a:t>
            </a:r>
          </a:p>
          <a:p>
            <a:r>
              <a:rPr lang="en-US" altLang="en-US" sz="2700"/>
              <a:t>In the next chapter, we will learn how saving and investment are determined, and how policies can affect them.  </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8E0695D3-11C0-2859-0701-EC83F8386D1C}"/>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50178" name="Rectangle 2">
            <a:extLst>
              <a:ext uri="{FF2B5EF4-FFF2-40B4-BE49-F238E27FC236}">
                <a16:creationId xmlns:a16="http://schemas.microsoft.com/office/drawing/2014/main" id="{87361B90-41CF-F5E1-ED15-F17BB01F6168}"/>
              </a:ext>
            </a:extLst>
          </p:cNvPr>
          <p:cNvSpPr>
            <a:spLocks noChangeArrowheads="1"/>
          </p:cNvSpPr>
          <p:nvPr/>
        </p:nvSpPr>
        <p:spPr bwMode="auto">
          <a:xfrm>
            <a:off x="0" y="0"/>
            <a:ext cx="9144000" cy="4857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79" name="Oval 3">
            <a:extLst>
              <a:ext uri="{FF2B5EF4-FFF2-40B4-BE49-F238E27FC236}">
                <a16:creationId xmlns:a16="http://schemas.microsoft.com/office/drawing/2014/main" id="{DA5E64F7-AF92-F781-9C65-2411BEAC4FC8}"/>
              </a:ext>
            </a:extLst>
          </p:cNvPr>
          <p:cNvSpPr>
            <a:spLocks noChangeArrowheads="1"/>
          </p:cNvSpPr>
          <p:nvPr/>
        </p:nvSpPr>
        <p:spPr bwMode="auto">
          <a:xfrm>
            <a:off x="504825" y="19050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0180" name="Rectangle 4">
            <a:extLst>
              <a:ext uri="{FF2B5EF4-FFF2-40B4-BE49-F238E27FC236}">
                <a16:creationId xmlns:a16="http://schemas.microsoft.com/office/drawing/2014/main" id="{EBE14F6D-C3C2-30BD-3FFF-84C5822C06C9}"/>
              </a:ext>
            </a:extLst>
          </p:cNvPr>
          <p:cNvSpPr>
            <a:spLocks noGrp="1" noChangeArrowheads="1"/>
          </p:cNvSpPr>
          <p:nvPr>
            <p:ph type="title"/>
          </p:nvPr>
        </p:nvSpPr>
        <p:spPr>
          <a:xfrm>
            <a:off x="257175" y="604838"/>
            <a:ext cx="8496300" cy="592137"/>
          </a:xfrm>
          <a:noFill/>
          <a:ln/>
        </p:spPr>
        <p:txBody>
          <a:bodyPr anchor="t"/>
          <a:lstStyle/>
          <a:p>
            <a:pPr algn="l">
              <a:lnSpc>
                <a:spcPct val="105000"/>
              </a:lnSpc>
            </a:pPr>
            <a:r>
              <a:rPr lang="en-US" altLang="en-US" sz="3300">
                <a:solidFill>
                  <a:schemeClr val="tx1"/>
                </a:solidFill>
                <a:latin typeface="Arial" panose="020B0604020202020204" pitchFamily="34" charset="0"/>
              </a:rPr>
              <a:t>CHAPTER SUMMARY</a:t>
            </a:r>
          </a:p>
        </p:txBody>
      </p:sp>
      <p:sp>
        <p:nvSpPr>
          <p:cNvPr id="50181" name="Rectangle 5">
            <a:extLst>
              <a:ext uri="{FF2B5EF4-FFF2-40B4-BE49-F238E27FC236}">
                <a16:creationId xmlns:a16="http://schemas.microsoft.com/office/drawing/2014/main" id="{DEE95315-0022-D526-43F7-4485BB560A02}"/>
              </a:ext>
            </a:extLst>
          </p:cNvPr>
          <p:cNvSpPr>
            <a:spLocks noGrp="1" noChangeArrowheads="1"/>
          </p:cNvSpPr>
          <p:nvPr>
            <p:ph type="body" idx="1"/>
          </p:nvPr>
        </p:nvSpPr>
        <p:spPr>
          <a:xfrm>
            <a:off x="428625" y="1277938"/>
            <a:ext cx="8229600" cy="4733925"/>
          </a:xfrm>
        </p:spPr>
        <p:txBody>
          <a:bodyPr/>
          <a:lstStyle/>
          <a:p>
            <a:pPr>
              <a:spcBef>
                <a:spcPct val="40000"/>
              </a:spcBef>
              <a:buClr>
                <a:srgbClr val="003399"/>
              </a:buClr>
            </a:pPr>
            <a:r>
              <a:rPr lang="en-US" altLang="en-US" sz="2700"/>
              <a:t>There are great differences across countries in living standards and growth rates.  </a:t>
            </a:r>
          </a:p>
          <a:p>
            <a:pPr>
              <a:spcBef>
                <a:spcPct val="40000"/>
              </a:spcBef>
              <a:buClr>
                <a:srgbClr val="003399"/>
              </a:buClr>
            </a:pPr>
            <a:r>
              <a:rPr lang="en-US" altLang="en-US" sz="2700"/>
              <a:t>Productivity (output per unit of labor) is the main determinant of living standards in the long run. </a:t>
            </a:r>
          </a:p>
          <a:p>
            <a:pPr>
              <a:spcBef>
                <a:spcPct val="40000"/>
              </a:spcBef>
              <a:buClr>
                <a:srgbClr val="003399"/>
              </a:buClr>
            </a:pPr>
            <a:r>
              <a:rPr lang="en-US" altLang="en-US" sz="2700"/>
              <a:t>Productivity depends on physical and human capital per worker, natural resources per worker, and technological knowledge.  </a:t>
            </a:r>
          </a:p>
          <a:p>
            <a:pPr>
              <a:spcBef>
                <a:spcPct val="40000"/>
              </a:spcBef>
              <a:buClr>
                <a:srgbClr val="003399"/>
              </a:buClr>
            </a:pPr>
            <a:r>
              <a:rPr lang="en-US" altLang="en-US" sz="2700"/>
              <a:t>Growth in these factors – especially technological progress – causes growth in living standards over the long run. </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14EDB539-8CBC-938E-7F20-94E6A61415FE}"/>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83298" name="Rectangle 2">
            <a:extLst>
              <a:ext uri="{FF2B5EF4-FFF2-40B4-BE49-F238E27FC236}">
                <a16:creationId xmlns:a16="http://schemas.microsoft.com/office/drawing/2014/main" id="{F429F21F-9120-D7BD-3A36-2785B33D2FA7}"/>
              </a:ext>
            </a:extLst>
          </p:cNvPr>
          <p:cNvSpPr>
            <a:spLocks noChangeArrowheads="1"/>
          </p:cNvSpPr>
          <p:nvPr/>
        </p:nvSpPr>
        <p:spPr bwMode="auto">
          <a:xfrm>
            <a:off x="0" y="0"/>
            <a:ext cx="9144000" cy="4857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299" name="Oval 3">
            <a:extLst>
              <a:ext uri="{FF2B5EF4-FFF2-40B4-BE49-F238E27FC236}">
                <a16:creationId xmlns:a16="http://schemas.microsoft.com/office/drawing/2014/main" id="{67F1E26F-3D34-3A9A-A0C4-DBD4D46CE5C0}"/>
              </a:ext>
            </a:extLst>
          </p:cNvPr>
          <p:cNvSpPr>
            <a:spLocks noChangeArrowheads="1"/>
          </p:cNvSpPr>
          <p:nvPr/>
        </p:nvSpPr>
        <p:spPr bwMode="auto">
          <a:xfrm>
            <a:off x="504825" y="190500"/>
            <a:ext cx="1571625"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3300" name="Rectangle 4">
            <a:extLst>
              <a:ext uri="{FF2B5EF4-FFF2-40B4-BE49-F238E27FC236}">
                <a16:creationId xmlns:a16="http://schemas.microsoft.com/office/drawing/2014/main" id="{B6A32CD0-521D-CFC3-8358-92F322997102}"/>
              </a:ext>
            </a:extLst>
          </p:cNvPr>
          <p:cNvSpPr>
            <a:spLocks noGrp="1" noChangeArrowheads="1"/>
          </p:cNvSpPr>
          <p:nvPr>
            <p:ph type="title"/>
          </p:nvPr>
        </p:nvSpPr>
        <p:spPr>
          <a:xfrm>
            <a:off x="257175" y="604838"/>
            <a:ext cx="8496300" cy="592137"/>
          </a:xfrm>
          <a:noFill/>
          <a:ln/>
        </p:spPr>
        <p:txBody>
          <a:bodyPr anchor="t"/>
          <a:lstStyle/>
          <a:p>
            <a:pPr algn="l">
              <a:lnSpc>
                <a:spcPct val="105000"/>
              </a:lnSpc>
            </a:pPr>
            <a:r>
              <a:rPr lang="en-US" altLang="en-US" sz="3300">
                <a:solidFill>
                  <a:schemeClr val="tx1"/>
                </a:solidFill>
                <a:latin typeface="Arial" panose="020B0604020202020204" pitchFamily="34" charset="0"/>
              </a:rPr>
              <a:t>CHAPTER SUMMARY</a:t>
            </a:r>
          </a:p>
        </p:txBody>
      </p:sp>
      <p:sp>
        <p:nvSpPr>
          <p:cNvPr id="183301" name="Rectangle 5">
            <a:extLst>
              <a:ext uri="{FF2B5EF4-FFF2-40B4-BE49-F238E27FC236}">
                <a16:creationId xmlns:a16="http://schemas.microsoft.com/office/drawing/2014/main" id="{E4F58574-4BD7-DC3D-F4E0-B850988741D5}"/>
              </a:ext>
            </a:extLst>
          </p:cNvPr>
          <p:cNvSpPr>
            <a:spLocks noGrp="1" noChangeArrowheads="1"/>
          </p:cNvSpPr>
          <p:nvPr>
            <p:ph type="body" idx="1"/>
          </p:nvPr>
        </p:nvSpPr>
        <p:spPr>
          <a:xfrm>
            <a:off x="428625" y="1131888"/>
            <a:ext cx="8251825" cy="5103812"/>
          </a:xfrm>
        </p:spPr>
        <p:txBody>
          <a:bodyPr/>
          <a:lstStyle/>
          <a:p>
            <a:pPr>
              <a:spcBef>
                <a:spcPct val="40000"/>
              </a:spcBef>
              <a:buClr>
                <a:srgbClr val="003399"/>
              </a:buClr>
            </a:pPr>
            <a:r>
              <a:rPr lang="en-US" altLang="en-US" sz="2700"/>
              <a:t>Policies can affect the following, each of which has important effects on growth:</a:t>
            </a:r>
          </a:p>
          <a:p>
            <a:pPr marL="909638" lvl="1">
              <a:spcBef>
                <a:spcPct val="10000"/>
              </a:spcBef>
              <a:buClr>
                <a:srgbClr val="CC0000"/>
              </a:buClr>
            </a:pPr>
            <a:r>
              <a:rPr lang="en-US" altLang="en-US"/>
              <a:t>saving and investment</a:t>
            </a:r>
          </a:p>
          <a:p>
            <a:pPr marL="909638" lvl="1">
              <a:spcBef>
                <a:spcPct val="10000"/>
              </a:spcBef>
              <a:buClr>
                <a:srgbClr val="CC0000"/>
              </a:buClr>
            </a:pPr>
            <a:r>
              <a:rPr lang="en-US" altLang="en-US"/>
              <a:t>international trade</a:t>
            </a:r>
          </a:p>
          <a:p>
            <a:pPr marL="909638" lvl="1">
              <a:spcBef>
                <a:spcPct val="10000"/>
              </a:spcBef>
              <a:buClr>
                <a:srgbClr val="CC0000"/>
              </a:buClr>
            </a:pPr>
            <a:r>
              <a:rPr lang="en-US" altLang="en-US"/>
              <a:t>education, health &amp; nutrition</a:t>
            </a:r>
          </a:p>
          <a:p>
            <a:pPr marL="909638" lvl="1">
              <a:spcBef>
                <a:spcPct val="10000"/>
              </a:spcBef>
              <a:buClr>
                <a:srgbClr val="CC0000"/>
              </a:buClr>
            </a:pPr>
            <a:r>
              <a:rPr lang="en-US" altLang="en-US"/>
              <a:t>property rights and political stability</a:t>
            </a:r>
          </a:p>
          <a:p>
            <a:pPr marL="909638" lvl="1">
              <a:spcBef>
                <a:spcPct val="10000"/>
              </a:spcBef>
              <a:buClr>
                <a:srgbClr val="CC0000"/>
              </a:buClr>
            </a:pPr>
            <a:r>
              <a:rPr lang="en-US" altLang="en-US"/>
              <a:t>research and development</a:t>
            </a:r>
          </a:p>
          <a:p>
            <a:pPr marL="909638" lvl="1">
              <a:spcBef>
                <a:spcPct val="10000"/>
              </a:spcBef>
              <a:buClr>
                <a:srgbClr val="CC0000"/>
              </a:buClr>
            </a:pPr>
            <a:r>
              <a:rPr lang="en-US" altLang="en-US"/>
              <a:t>population growth</a:t>
            </a:r>
          </a:p>
          <a:p>
            <a:pPr>
              <a:spcBef>
                <a:spcPct val="30000"/>
              </a:spcBef>
              <a:buClr>
                <a:srgbClr val="003399"/>
              </a:buClr>
            </a:pPr>
            <a:r>
              <a:rPr lang="en-US" altLang="en-US" sz="2700"/>
              <a:t>Because of diminishing returns to capital, </a:t>
            </a:r>
            <a:br>
              <a:rPr lang="en-US" altLang="en-US" sz="2700"/>
            </a:br>
            <a:r>
              <a:rPr lang="en-US" altLang="en-US" sz="2700"/>
              <a:t>growth from investment eventually slows down, </a:t>
            </a:r>
            <a:br>
              <a:rPr lang="en-US" altLang="en-US" sz="2700"/>
            </a:br>
            <a:r>
              <a:rPr lang="en-US" altLang="en-US" sz="2700"/>
              <a:t>and poor countries may “catch up” to rich ones.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663300"/>
            </a:gs>
            <a:gs pos="100000">
              <a:schemeClr val="tx1"/>
            </a:gs>
          </a:gsLst>
          <a:lin ang="2700000" scaled="1"/>
        </a:gradFill>
        <a:effectLst/>
      </p:bgPr>
    </p:bg>
    <p:spTree>
      <p:nvGrpSpPr>
        <p:cNvPr id="1" name=""/>
        <p:cNvGrpSpPr/>
        <p:nvPr/>
      </p:nvGrpSpPr>
      <p:grpSpPr>
        <a:xfrm>
          <a:off x="0" y="0"/>
          <a:ext cx="0" cy="0"/>
          <a:chOff x="0" y="0"/>
          <a:chExt cx="0" cy="0"/>
        </a:xfrm>
      </p:grpSpPr>
      <p:pic>
        <p:nvPicPr>
          <p:cNvPr id="88069" name="Picture 5">
            <a:extLst>
              <a:ext uri="{FF2B5EF4-FFF2-40B4-BE49-F238E27FC236}">
                <a16:creationId xmlns:a16="http://schemas.microsoft.com/office/drawing/2014/main" id="{8A27F5B1-3684-A6C9-9087-8D1090948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737" t="1237" r="4210" b="2475"/>
          <a:stretch>
            <a:fillRect/>
          </a:stretch>
        </p:blipFill>
        <p:spPr bwMode="auto">
          <a:xfrm>
            <a:off x="1314450" y="203200"/>
            <a:ext cx="7629525"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Rectangle 3">
            <a:extLst>
              <a:ext uri="{FF2B5EF4-FFF2-40B4-BE49-F238E27FC236}">
                <a16:creationId xmlns:a16="http://schemas.microsoft.com/office/drawing/2014/main" id="{60E044AF-55F7-54C0-96E7-B87FB6E93D8E}"/>
              </a:ext>
            </a:extLst>
          </p:cNvPr>
          <p:cNvSpPr>
            <a:spLocks noGrp="1" noChangeArrowheads="1"/>
          </p:cNvSpPr>
          <p:nvPr>
            <p:ph type="title"/>
          </p:nvPr>
        </p:nvSpPr>
        <p:spPr>
          <a:xfrm>
            <a:off x="222250" y="144463"/>
            <a:ext cx="7940675" cy="884237"/>
          </a:xfrm>
          <a:effectLst>
            <a:outerShdw dist="35921" dir="2700000" algn="ctr" rotWithShape="0">
              <a:schemeClr val="tx1"/>
            </a:outerShdw>
          </a:effectLst>
        </p:spPr>
        <p:txBody>
          <a:bodyPr/>
          <a:lstStyle/>
          <a:p>
            <a:pPr algn="l"/>
            <a:r>
              <a:rPr lang="en-US" altLang="en-US" sz="2800" i="1">
                <a:solidFill>
                  <a:schemeClr val="bg1"/>
                </a:solidFill>
                <a:latin typeface="Arial" panose="020B0604020202020204" pitchFamily="34" charset="0"/>
              </a:rPr>
              <a:t>A typical family with all their possessions in Mali, a poor country</a:t>
            </a:r>
          </a:p>
        </p:txBody>
      </p:sp>
      <p:sp>
        <p:nvSpPr>
          <p:cNvPr id="88070" name="Rectangle 6">
            <a:extLst>
              <a:ext uri="{FF2B5EF4-FFF2-40B4-BE49-F238E27FC236}">
                <a16:creationId xmlns:a16="http://schemas.microsoft.com/office/drawing/2014/main" id="{8C94F344-59C7-004A-7195-DE5D5DE78637}"/>
              </a:ext>
            </a:extLst>
          </p:cNvPr>
          <p:cNvSpPr>
            <a:spLocks noChangeArrowheads="1"/>
          </p:cNvSpPr>
          <p:nvPr/>
        </p:nvSpPr>
        <p:spPr bwMode="auto">
          <a:xfrm>
            <a:off x="222250" y="5368925"/>
            <a:ext cx="5475288" cy="1333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tabLst>
                <a:tab pos="3490913" algn="l"/>
              </a:tabLst>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tabLst>
                <a:tab pos="3490913" algn="l"/>
              </a:tabLst>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tabLst>
                <a:tab pos="349091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349091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3490913" algn="l"/>
              </a:tabLst>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tabLst>
                <a:tab pos="3490913" algn="l"/>
              </a:tabLst>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10000"/>
              </a:spcBef>
              <a:buClr>
                <a:schemeClr val="bg2"/>
              </a:buClr>
              <a:buFontTx/>
              <a:buNone/>
            </a:pPr>
            <a:r>
              <a:rPr lang="en-US" altLang="en-US" sz="2500">
                <a:solidFill>
                  <a:schemeClr val="bg1"/>
                </a:solidFill>
              </a:rPr>
              <a:t>Real GDP per capita: 	$1,000</a:t>
            </a:r>
          </a:p>
          <a:p>
            <a:pPr>
              <a:lnSpc>
                <a:spcPct val="100000"/>
              </a:lnSpc>
              <a:spcBef>
                <a:spcPct val="10000"/>
              </a:spcBef>
              <a:buClr>
                <a:schemeClr val="bg2"/>
              </a:buClr>
              <a:buFontTx/>
              <a:buNone/>
            </a:pPr>
            <a:r>
              <a:rPr lang="en-US" altLang="en-US" sz="2500">
                <a:solidFill>
                  <a:schemeClr val="bg1"/>
                </a:solidFill>
              </a:rPr>
              <a:t>Life expectancy:  	41 years</a:t>
            </a:r>
          </a:p>
          <a:p>
            <a:pPr>
              <a:lnSpc>
                <a:spcPct val="100000"/>
              </a:lnSpc>
              <a:spcBef>
                <a:spcPct val="10000"/>
              </a:spcBef>
              <a:buClr>
                <a:schemeClr val="bg2"/>
              </a:buClr>
              <a:buFontTx/>
              <a:buNone/>
            </a:pPr>
            <a:r>
              <a:rPr lang="en-US" altLang="en-US" sz="2500">
                <a:solidFill>
                  <a:schemeClr val="bg1"/>
                </a:solidFill>
              </a:rPr>
              <a:t>Adult literacy: 	46%</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fade">
                                      <p:cBhvr>
                                        <p:cTn id="7" dur="1000"/>
                                        <p:tgtEl>
                                          <p:spTgt spid="88070"/>
                                        </p:tgtEl>
                                      </p:cBhvr>
                                    </p:animEffect>
                                    <p:anim calcmode="lin" valueType="num">
                                      <p:cBhvr>
                                        <p:cTn id="8" dur="1000" fill="hold"/>
                                        <p:tgtEl>
                                          <p:spTgt spid="88070"/>
                                        </p:tgtEl>
                                        <p:attrNameLst>
                                          <p:attrName>ppt_x</p:attrName>
                                        </p:attrNameLst>
                                      </p:cBhvr>
                                      <p:tavLst>
                                        <p:tav tm="0">
                                          <p:val>
                                            <p:strVal val="#ppt_x"/>
                                          </p:val>
                                        </p:tav>
                                        <p:tav tm="100000">
                                          <p:val>
                                            <p:strVal val="#ppt_x"/>
                                          </p:val>
                                        </p:tav>
                                      </p:tavLst>
                                    </p:anim>
                                    <p:anim calcmode="lin" valueType="num">
                                      <p:cBhvr>
                                        <p:cTn id="9" dur="1000" fill="hold"/>
                                        <p:tgtEl>
                                          <p:spTgt spid="880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106570" name="Rectangle 74">
            <a:extLst>
              <a:ext uri="{FF2B5EF4-FFF2-40B4-BE49-F238E27FC236}">
                <a16:creationId xmlns:a16="http://schemas.microsoft.com/office/drawing/2014/main" id="{6BF50B34-5AEC-4818-30E1-03137947333D}"/>
              </a:ext>
            </a:extLst>
          </p:cNvPr>
          <p:cNvSpPr>
            <a:spLocks noChangeArrowheads="1"/>
          </p:cNvSpPr>
          <p:nvPr/>
        </p:nvSpPr>
        <p:spPr bwMode="auto">
          <a:xfrm>
            <a:off x="5462588" y="1103313"/>
            <a:ext cx="1282700" cy="5522912"/>
          </a:xfrm>
          <a:prstGeom prst="rect">
            <a:avLst/>
          </a:prstGeom>
          <a:solidFill>
            <a:srgbClr val="FFCCCC"/>
          </a:soli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106500" name="Group 4">
            <a:extLst>
              <a:ext uri="{FF2B5EF4-FFF2-40B4-BE49-F238E27FC236}">
                <a16:creationId xmlns:a16="http://schemas.microsoft.com/office/drawing/2014/main" id="{A1C36D8D-0177-9384-F76A-85CC78E905D2}"/>
              </a:ext>
            </a:extLst>
          </p:cNvPr>
          <p:cNvGraphicFramePr>
            <a:graphicFrameLocks noGrp="1"/>
          </p:cNvGraphicFramePr>
          <p:nvPr/>
        </p:nvGraphicFramePr>
        <p:xfrm>
          <a:off x="2963863" y="247650"/>
          <a:ext cx="5929312" cy="6389695"/>
        </p:xfrm>
        <a:graphic>
          <a:graphicData uri="http://schemas.openxmlformats.org/drawingml/2006/table">
            <a:tbl>
              <a:tblPr/>
              <a:tblGrid>
                <a:gridCol w="2187575">
                  <a:extLst>
                    <a:ext uri="{9D8B030D-6E8A-4147-A177-3AD203B41FA5}">
                      <a16:colId xmlns:a16="http://schemas.microsoft.com/office/drawing/2014/main" val="2687783795"/>
                    </a:ext>
                  </a:extLst>
                </a:gridCol>
                <a:gridCol w="1828800">
                  <a:extLst>
                    <a:ext uri="{9D8B030D-6E8A-4147-A177-3AD203B41FA5}">
                      <a16:colId xmlns:a16="http://schemas.microsoft.com/office/drawing/2014/main" val="1626121593"/>
                    </a:ext>
                  </a:extLst>
                </a:gridCol>
                <a:gridCol w="1912937">
                  <a:extLst>
                    <a:ext uri="{9D8B030D-6E8A-4147-A177-3AD203B41FA5}">
                      <a16:colId xmlns:a16="http://schemas.microsoft.com/office/drawing/2014/main" val="1133489960"/>
                    </a:ext>
                  </a:extLst>
                </a:gridCol>
              </a:tblGrid>
              <a:tr h="8397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1" i="1" u="none" strike="noStrike" cap="none" normalizeH="0" baseline="0">
                          <a:ln>
                            <a:noFill/>
                          </a:ln>
                          <a:solidFill>
                            <a:srgbClr val="800000"/>
                          </a:solidFill>
                          <a:effectLst/>
                          <a:latin typeface="Arial" panose="020B0604020202020204" pitchFamily="34" charset="0"/>
                          <a:cs typeface="Arial" panose="020B0604020202020204" pitchFamily="34" charset="0"/>
                        </a:rPr>
                        <a:t>GDP per capita, 2004</a:t>
                      </a: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1" i="1" u="none" strike="noStrike" cap="none" normalizeH="0" baseline="0">
                          <a:ln>
                            <a:noFill/>
                          </a:ln>
                          <a:solidFill>
                            <a:srgbClr val="800000"/>
                          </a:solidFill>
                          <a:effectLst/>
                          <a:latin typeface="Arial" panose="020B0604020202020204" pitchFamily="34" charset="0"/>
                          <a:cs typeface="Arial" panose="020B0604020202020204" pitchFamily="34" charset="0"/>
                        </a:rPr>
                        <a:t>Growth rate, 1960-2004</a:t>
                      </a: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0948629"/>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China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$5,495</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5.6%</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0512830"/>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Singapore</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27,273</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5.4%</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8797394"/>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Japan</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29,539</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3.9%</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2288295"/>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Spain</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25,341</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3.2%</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2930732"/>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Israel</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24,082</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2.6%</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4534694"/>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India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3,115</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7137130"/>
                  </a:ext>
                </a:extLst>
              </a:tr>
              <a:tr h="371475">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United States</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39,618</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2.2%</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7684339"/>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Canada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31,129</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2.1%</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5579098"/>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Colombia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7,121</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1.8%</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660835"/>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New Zealand</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22,912</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1.4%</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394682"/>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Philippines</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4,558</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1.3%</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6988876"/>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Argentina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12,723</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0.8%</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9950497"/>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Saudi Arabia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14,022</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0.8%</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6556887"/>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Rwanda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1,326</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0.2%</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218295"/>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Haiti</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1,685</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–1.3%</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909120"/>
                  </a:ext>
                </a:extLst>
              </a:tr>
            </a:tbl>
          </a:graphicData>
        </a:graphic>
      </p:graphicFrame>
      <p:sp>
        <p:nvSpPr>
          <p:cNvPr id="106498" name="Rectangle 2">
            <a:extLst>
              <a:ext uri="{FF2B5EF4-FFF2-40B4-BE49-F238E27FC236}">
                <a16:creationId xmlns:a16="http://schemas.microsoft.com/office/drawing/2014/main" id="{C7627D5A-CED1-30BB-79C4-DC88E977921F}"/>
              </a:ext>
            </a:extLst>
          </p:cNvPr>
          <p:cNvSpPr>
            <a:spLocks noGrp="1" noChangeArrowheads="1"/>
          </p:cNvSpPr>
          <p:nvPr>
            <p:ph type="title"/>
          </p:nvPr>
        </p:nvSpPr>
        <p:spPr>
          <a:xfrm>
            <a:off x="344488" y="239713"/>
            <a:ext cx="2351087" cy="1838325"/>
          </a:xfrm>
          <a:noFill/>
        </p:spPr>
        <p:txBody>
          <a:bodyPr anchor="t"/>
          <a:lstStyle/>
          <a:p>
            <a:pPr algn="r"/>
            <a:r>
              <a:rPr lang="en-US" altLang="en-US" sz="2800" i="1"/>
              <a:t>Incomes </a:t>
            </a:r>
            <a:br>
              <a:rPr lang="en-US" altLang="en-US" sz="2800" i="1"/>
            </a:br>
            <a:r>
              <a:rPr lang="en-US" altLang="en-US" sz="2800" i="1"/>
              <a:t>and Growth Around the World</a:t>
            </a:r>
          </a:p>
        </p:txBody>
      </p:sp>
      <p:sp>
        <p:nvSpPr>
          <p:cNvPr id="106499" name="Rectangle 3">
            <a:extLst>
              <a:ext uri="{FF2B5EF4-FFF2-40B4-BE49-F238E27FC236}">
                <a16:creationId xmlns:a16="http://schemas.microsoft.com/office/drawing/2014/main" id="{6227742E-5490-C018-762A-62627C8B6AA1}"/>
              </a:ext>
            </a:extLst>
          </p:cNvPr>
          <p:cNvSpPr>
            <a:spLocks noGrp="1" noChangeArrowheads="1"/>
          </p:cNvSpPr>
          <p:nvPr>
            <p:ph type="body" idx="1"/>
          </p:nvPr>
        </p:nvSpPr>
        <p:spPr>
          <a:xfrm>
            <a:off x="444500" y="2381250"/>
            <a:ext cx="2068513" cy="3757613"/>
          </a:xfrm>
        </p:spPr>
        <p:txBody>
          <a:bodyPr/>
          <a:lstStyle/>
          <a:p>
            <a:pPr marL="0" indent="0">
              <a:spcBef>
                <a:spcPct val="20000"/>
              </a:spcBef>
              <a:buFont typeface="Wingdings" panose="05000000000000000000" pitchFamily="2" charset="2"/>
              <a:buNone/>
            </a:pPr>
            <a:r>
              <a:rPr lang="en-US" altLang="en-US" sz="2700" b="1"/>
              <a:t>FACT 1:</a:t>
            </a:r>
          </a:p>
          <a:p>
            <a:pPr marL="0" indent="0">
              <a:spcBef>
                <a:spcPct val="20000"/>
              </a:spcBef>
              <a:buFont typeface="Wingdings" panose="05000000000000000000" pitchFamily="2" charset="2"/>
              <a:buNone/>
            </a:pPr>
            <a:r>
              <a:rPr lang="en-US" altLang="en-US" sz="2700"/>
              <a:t>There are vast differences </a:t>
            </a:r>
            <a:br>
              <a:rPr lang="en-US" altLang="en-US" sz="2700"/>
            </a:br>
            <a:r>
              <a:rPr lang="en-US" altLang="en-US" sz="2700"/>
              <a:t>in living standards around the world.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dissolve">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6570"/>
                                        </p:tgtEl>
                                        <p:attrNameLst>
                                          <p:attrName>style.visibility</p:attrName>
                                        </p:attrNameLst>
                                      </p:cBhvr>
                                      <p:to>
                                        <p:strVal val="visible"/>
                                      </p:to>
                                    </p:set>
                                    <p:animEffect transition="in" filter="fade">
                                      <p:cBhvr>
                                        <p:cTn id="12" dur="1000"/>
                                        <p:tgtEl>
                                          <p:spTgt spid="10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ldLvl="5"/>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F254540-F26F-EC61-CD46-796F519E8B66}"/>
              </a:ext>
            </a:extLst>
          </p:cNvPr>
          <p:cNvSpPr>
            <a:spLocks noChangeArrowheads="1"/>
          </p:cNvSpPr>
          <p:nvPr/>
        </p:nvSpPr>
        <p:spPr bwMode="auto">
          <a:xfrm>
            <a:off x="7329488" y="1103313"/>
            <a:ext cx="1282700" cy="5522912"/>
          </a:xfrm>
          <a:prstGeom prst="rect">
            <a:avLst/>
          </a:prstGeom>
          <a:solidFill>
            <a:srgbClr val="FFFFCC"/>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114691" name="Group 3">
            <a:extLst>
              <a:ext uri="{FF2B5EF4-FFF2-40B4-BE49-F238E27FC236}">
                <a16:creationId xmlns:a16="http://schemas.microsoft.com/office/drawing/2014/main" id="{75DCD6CA-E2D2-DDE1-C6AF-685C345C7D02}"/>
              </a:ext>
            </a:extLst>
          </p:cNvPr>
          <p:cNvGraphicFramePr>
            <a:graphicFrameLocks noGrp="1"/>
          </p:cNvGraphicFramePr>
          <p:nvPr/>
        </p:nvGraphicFramePr>
        <p:xfrm>
          <a:off x="2963863" y="247650"/>
          <a:ext cx="5929312" cy="6389695"/>
        </p:xfrm>
        <a:graphic>
          <a:graphicData uri="http://schemas.openxmlformats.org/drawingml/2006/table">
            <a:tbl>
              <a:tblPr/>
              <a:tblGrid>
                <a:gridCol w="2187575">
                  <a:extLst>
                    <a:ext uri="{9D8B030D-6E8A-4147-A177-3AD203B41FA5}">
                      <a16:colId xmlns:a16="http://schemas.microsoft.com/office/drawing/2014/main" val="3722037106"/>
                    </a:ext>
                  </a:extLst>
                </a:gridCol>
                <a:gridCol w="1828800">
                  <a:extLst>
                    <a:ext uri="{9D8B030D-6E8A-4147-A177-3AD203B41FA5}">
                      <a16:colId xmlns:a16="http://schemas.microsoft.com/office/drawing/2014/main" val="3845667487"/>
                    </a:ext>
                  </a:extLst>
                </a:gridCol>
                <a:gridCol w="1912937">
                  <a:extLst>
                    <a:ext uri="{9D8B030D-6E8A-4147-A177-3AD203B41FA5}">
                      <a16:colId xmlns:a16="http://schemas.microsoft.com/office/drawing/2014/main" val="1848255918"/>
                    </a:ext>
                  </a:extLst>
                </a:gridCol>
              </a:tblGrid>
              <a:tr h="8397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1" i="1" u="none" strike="noStrike" cap="none" normalizeH="0" baseline="0">
                          <a:ln>
                            <a:noFill/>
                          </a:ln>
                          <a:solidFill>
                            <a:srgbClr val="800000"/>
                          </a:solidFill>
                          <a:effectLst/>
                          <a:latin typeface="Arial" panose="020B0604020202020204" pitchFamily="34" charset="0"/>
                          <a:cs typeface="Arial" panose="020B0604020202020204" pitchFamily="34" charset="0"/>
                        </a:rPr>
                        <a:t>GDP per capita, 2004</a:t>
                      </a: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1" i="1" u="none" strike="noStrike" cap="none" normalizeH="0" baseline="0">
                          <a:ln>
                            <a:noFill/>
                          </a:ln>
                          <a:solidFill>
                            <a:srgbClr val="800000"/>
                          </a:solidFill>
                          <a:effectLst/>
                          <a:latin typeface="Arial" panose="020B0604020202020204" pitchFamily="34" charset="0"/>
                          <a:cs typeface="Arial" panose="020B0604020202020204" pitchFamily="34" charset="0"/>
                        </a:rPr>
                        <a:t>Growth rate, 1960-2004</a:t>
                      </a:r>
                      <a:endPar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4779136"/>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China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$5,495</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5.6%</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8480852"/>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Singapore</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27,273</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5.4%</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67798"/>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Japan</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29,539</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3.9%</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9058251"/>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Spain</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25,341</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3.2%</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0087349"/>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Israel</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24,082</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2.6%</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3186597"/>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India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3,115</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4576311"/>
                  </a:ext>
                </a:extLst>
              </a:tr>
              <a:tr h="371475">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United States</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39,618</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2.2%</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5828802"/>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Canada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31,129</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2.1%</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8824943"/>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Colombia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7,121</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1.8%</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0494104"/>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New Zealand</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22,912</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1.4%</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8014764"/>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Philippines</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4,558</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1.3%</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7351643"/>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Argentina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12,723</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0.8%</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3903130"/>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Saudi Arabia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14,022</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0.8%</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266609"/>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Rwanda</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1,326</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0.2%</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4654367"/>
                  </a:ext>
                </a:extLst>
              </a:tr>
              <a:tr h="369888">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Haiti</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1,685</a:t>
                      </a:r>
                    </a:p>
                  </a:txBody>
                  <a:tcPr marR="4572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–1.3%</a:t>
                      </a:r>
                    </a:p>
                  </a:txBody>
                  <a:tcPr marR="54864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6622261"/>
                  </a:ext>
                </a:extLst>
              </a:tr>
            </a:tbl>
          </a:graphicData>
        </a:graphic>
      </p:graphicFrame>
      <p:sp>
        <p:nvSpPr>
          <p:cNvPr id="114761" name="Rectangle 73">
            <a:extLst>
              <a:ext uri="{FF2B5EF4-FFF2-40B4-BE49-F238E27FC236}">
                <a16:creationId xmlns:a16="http://schemas.microsoft.com/office/drawing/2014/main" id="{821B3006-FDA9-92BC-E38A-D6C5A8F4EDB3}"/>
              </a:ext>
            </a:extLst>
          </p:cNvPr>
          <p:cNvSpPr>
            <a:spLocks noGrp="1" noChangeArrowheads="1"/>
          </p:cNvSpPr>
          <p:nvPr>
            <p:ph type="title"/>
          </p:nvPr>
        </p:nvSpPr>
        <p:spPr>
          <a:xfrm>
            <a:off x="344488" y="239713"/>
            <a:ext cx="2351087" cy="1838325"/>
          </a:xfrm>
          <a:noFill/>
        </p:spPr>
        <p:txBody>
          <a:bodyPr anchor="t"/>
          <a:lstStyle/>
          <a:p>
            <a:pPr algn="r"/>
            <a:r>
              <a:rPr lang="en-US" altLang="en-US" sz="2800" i="1"/>
              <a:t>Incomes </a:t>
            </a:r>
            <a:br>
              <a:rPr lang="en-US" altLang="en-US" sz="2800" i="1"/>
            </a:br>
            <a:r>
              <a:rPr lang="en-US" altLang="en-US" sz="2800" i="1"/>
              <a:t>and Growth Around the World</a:t>
            </a:r>
          </a:p>
        </p:txBody>
      </p:sp>
      <p:sp>
        <p:nvSpPr>
          <p:cNvPr id="114762" name="Rectangle 74">
            <a:extLst>
              <a:ext uri="{FF2B5EF4-FFF2-40B4-BE49-F238E27FC236}">
                <a16:creationId xmlns:a16="http://schemas.microsoft.com/office/drawing/2014/main" id="{28B5E1F0-8246-3831-0815-AF3856AEA531}"/>
              </a:ext>
            </a:extLst>
          </p:cNvPr>
          <p:cNvSpPr>
            <a:spLocks noGrp="1" noChangeArrowheads="1"/>
          </p:cNvSpPr>
          <p:nvPr>
            <p:ph type="body" idx="1"/>
          </p:nvPr>
        </p:nvSpPr>
        <p:spPr>
          <a:xfrm>
            <a:off x="444500" y="2381250"/>
            <a:ext cx="2068513" cy="3317875"/>
          </a:xfrm>
        </p:spPr>
        <p:txBody>
          <a:bodyPr/>
          <a:lstStyle/>
          <a:p>
            <a:pPr marL="0" indent="0">
              <a:spcBef>
                <a:spcPct val="20000"/>
              </a:spcBef>
              <a:buFont typeface="Wingdings" panose="05000000000000000000" pitchFamily="2" charset="2"/>
              <a:buNone/>
            </a:pPr>
            <a:r>
              <a:rPr lang="en-US" altLang="en-US" sz="2700" b="1"/>
              <a:t>FACT 2:</a:t>
            </a:r>
          </a:p>
          <a:p>
            <a:pPr marL="0" indent="0">
              <a:spcBef>
                <a:spcPct val="20000"/>
              </a:spcBef>
              <a:buFont typeface="Wingdings" panose="05000000000000000000" pitchFamily="2" charset="2"/>
              <a:buNone/>
            </a:pPr>
            <a:r>
              <a:rPr lang="en-US" altLang="en-US" sz="2700"/>
              <a:t>There is also great variation </a:t>
            </a:r>
            <a:br>
              <a:rPr lang="en-US" altLang="en-US" sz="2700"/>
            </a:br>
            <a:r>
              <a:rPr lang="en-US" altLang="en-US" sz="2700"/>
              <a:t>in growth rates across countries.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762"/>
                                        </p:tgtEl>
                                        <p:attrNameLst>
                                          <p:attrName>style.visibility</p:attrName>
                                        </p:attrNameLst>
                                      </p:cBhvr>
                                      <p:to>
                                        <p:strVal val="visible"/>
                                      </p:to>
                                    </p:set>
                                    <p:animEffect transition="in" filter="dissolve">
                                      <p:cBhvr>
                                        <p:cTn id="7" dur="500"/>
                                        <p:tgtEl>
                                          <p:spTgt spid="114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dissolve">
                                      <p:cBhvr>
                                        <p:cTn id="12"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62" grpId="0"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AD30EC-59CC-BD39-B6EB-3526B0E65B4D}"/>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16738" name="Rectangle 2">
            <a:extLst>
              <a:ext uri="{FF2B5EF4-FFF2-40B4-BE49-F238E27FC236}">
                <a16:creationId xmlns:a16="http://schemas.microsoft.com/office/drawing/2014/main" id="{73A7ED41-77A8-23CA-ADD3-AD2E7A7B4CEC}"/>
              </a:ext>
            </a:extLst>
          </p:cNvPr>
          <p:cNvSpPr>
            <a:spLocks noGrp="1" noChangeArrowheads="1"/>
          </p:cNvSpPr>
          <p:nvPr>
            <p:ph type="title"/>
          </p:nvPr>
        </p:nvSpPr>
        <p:spPr>
          <a:xfrm>
            <a:off x="0" y="252413"/>
            <a:ext cx="9144000" cy="649287"/>
          </a:xfrm>
        </p:spPr>
        <p:txBody>
          <a:bodyPr/>
          <a:lstStyle/>
          <a:p>
            <a:r>
              <a:rPr lang="en-US" altLang="en-US" sz="3200"/>
              <a:t>Incomes and Growth Around the World</a:t>
            </a:r>
          </a:p>
        </p:txBody>
      </p:sp>
      <p:sp>
        <p:nvSpPr>
          <p:cNvPr id="116739" name="Rectangle 3">
            <a:extLst>
              <a:ext uri="{FF2B5EF4-FFF2-40B4-BE49-F238E27FC236}">
                <a16:creationId xmlns:a16="http://schemas.microsoft.com/office/drawing/2014/main" id="{0F72E2E1-FD8F-EACF-9CF3-7B59DD154457}"/>
              </a:ext>
            </a:extLst>
          </p:cNvPr>
          <p:cNvSpPr>
            <a:spLocks noGrp="1" noChangeArrowheads="1"/>
          </p:cNvSpPr>
          <p:nvPr>
            <p:ph type="body" idx="1"/>
          </p:nvPr>
        </p:nvSpPr>
        <p:spPr/>
        <p:txBody>
          <a:bodyPr/>
          <a:lstStyle/>
          <a:p>
            <a:pPr marL="0" indent="0">
              <a:spcBef>
                <a:spcPct val="30000"/>
              </a:spcBef>
              <a:buFont typeface="Wingdings" panose="05000000000000000000" pitchFamily="2" charset="2"/>
              <a:buNone/>
            </a:pPr>
            <a:r>
              <a:rPr lang="en-US" altLang="en-US"/>
              <a:t>Since growth rates vary, the country rankings can change over time:</a:t>
            </a:r>
          </a:p>
          <a:p>
            <a:pPr marL="463550" lvl="1" indent="-349250">
              <a:lnSpc>
                <a:spcPct val="105000"/>
              </a:lnSpc>
              <a:spcBef>
                <a:spcPct val="30000"/>
              </a:spcBef>
              <a:buClr>
                <a:srgbClr val="FF9900"/>
              </a:buClr>
              <a:buSzPct val="150000"/>
            </a:pPr>
            <a:r>
              <a:rPr lang="en-US" altLang="en-US" sz="2800"/>
              <a:t>Poor countries are not necessarily doomed to poverty forever – </a:t>
            </a:r>
            <a:r>
              <a:rPr lang="en-US" altLang="en-US" sz="2800" i="1"/>
              <a:t>e.g.</a:t>
            </a:r>
            <a:r>
              <a:rPr lang="en-US" altLang="en-US" sz="2800"/>
              <a:t>, Singapore, incomes were low in 1960 and are quite high now. </a:t>
            </a:r>
          </a:p>
          <a:p>
            <a:pPr marL="463550" lvl="1" indent="-349250">
              <a:lnSpc>
                <a:spcPct val="105000"/>
              </a:lnSpc>
              <a:spcBef>
                <a:spcPct val="30000"/>
              </a:spcBef>
              <a:buClr>
                <a:srgbClr val="FF9900"/>
              </a:buClr>
              <a:buSzPct val="150000"/>
            </a:pPr>
            <a:r>
              <a:rPr lang="en-US" altLang="en-US" sz="2800"/>
              <a:t>Rich countries can’t take their status for granted:  They may be overtaken by poorer </a:t>
            </a:r>
            <a:br>
              <a:rPr lang="en-US" altLang="en-US" sz="2800"/>
            </a:br>
            <a:r>
              <a:rPr lang="en-US" altLang="en-US" sz="2800"/>
              <a:t>but faster-growing countries.  </a:t>
            </a:r>
          </a:p>
          <a:p>
            <a:pPr marL="0" indent="0">
              <a:spcBef>
                <a:spcPct val="30000"/>
              </a:spcBef>
              <a:buFont typeface="Wingdings" panose="05000000000000000000" pitchFamily="2" charset="2"/>
              <a:buNone/>
            </a:pPr>
            <a:endParaRPr lang="en-US" altLang="en-US"/>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6F895D-A3BE-B28F-58C3-36479E8D8DDB}"/>
              </a:ext>
            </a:extLst>
          </p:cNvPr>
          <p:cNvSpPr>
            <a:spLocks noGrp="1"/>
          </p:cNvSpPr>
          <p:nvPr>
            <p:ph type="ftr" sz="quarter" idx="10"/>
          </p:nvPr>
        </p:nvSpPr>
        <p:spPr/>
        <p:txBody>
          <a:bodyPr/>
          <a:lstStyle/>
          <a:p>
            <a:r>
              <a:rPr lang="en-US" altLang="en-US"/>
              <a:t>CHAPTER 25</a:t>
            </a:r>
            <a:r>
              <a:rPr lang="en-US" altLang="en-US" b="0"/>
              <a:t>    PRODUCTION AND GROWTH</a:t>
            </a:r>
          </a:p>
        </p:txBody>
      </p:sp>
      <p:sp>
        <p:nvSpPr>
          <p:cNvPr id="118786" name="Rectangle 2">
            <a:extLst>
              <a:ext uri="{FF2B5EF4-FFF2-40B4-BE49-F238E27FC236}">
                <a16:creationId xmlns:a16="http://schemas.microsoft.com/office/drawing/2014/main" id="{39A3B93A-DDF4-BE33-B0A3-A3588476289E}"/>
              </a:ext>
            </a:extLst>
          </p:cNvPr>
          <p:cNvSpPr>
            <a:spLocks noGrp="1" noChangeArrowheads="1"/>
          </p:cNvSpPr>
          <p:nvPr>
            <p:ph type="title"/>
          </p:nvPr>
        </p:nvSpPr>
        <p:spPr/>
        <p:txBody>
          <a:bodyPr/>
          <a:lstStyle/>
          <a:p>
            <a:r>
              <a:rPr lang="en-US" altLang="en-US" sz="3200"/>
              <a:t>Incomes and Growth Around the World</a:t>
            </a:r>
          </a:p>
        </p:txBody>
      </p:sp>
      <p:sp>
        <p:nvSpPr>
          <p:cNvPr id="118787" name="Rectangle 3">
            <a:extLst>
              <a:ext uri="{FF2B5EF4-FFF2-40B4-BE49-F238E27FC236}">
                <a16:creationId xmlns:a16="http://schemas.microsoft.com/office/drawing/2014/main" id="{2AC849EC-6DAB-0802-5E59-B1C7709280F6}"/>
              </a:ext>
            </a:extLst>
          </p:cNvPr>
          <p:cNvSpPr>
            <a:spLocks noGrp="1" noChangeArrowheads="1"/>
          </p:cNvSpPr>
          <p:nvPr>
            <p:ph type="body" idx="1"/>
          </p:nvPr>
        </p:nvSpPr>
        <p:spPr/>
        <p:txBody>
          <a:bodyPr/>
          <a:lstStyle/>
          <a:p>
            <a:pPr>
              <a:buFont typeface="Wingdings" panose="05000000000000000000" pitchFamily="2" charset="2"/>
              <a:buNone/>
            </a:pPr>
            <a:r>
              <a:rPr lang="en-US" altLang="en-US"/>
              <a:t>Questions:</a:t>
            </a:r>
          </a:p>
          <a:p>
            <a:r>
              <a:rPr lang="en-US" altLang="en-US"/>
              <a:t>Why are some countries richer than others?</a:t>
            </a:r>
          </a:p>
          <a:p>
            <a:r>
              <a:rPr lang="en-US" altLang="en-US"/>
              <a:t>Why do some countries grow quickly while others seem stuck in a poverty trap?</a:t>
            </a:r>
          </a:p>
          <a:p>
            <a:r>
              <a:rPr lang="en-US" altLang="en-US"/>
              <a:t>What policies may help raise growth rates and long-run living standards?</a:t>
            </a:r>
          </a:p>
          <a:p>
            <a:pPr>
              <a:buFont typeface="Wingdings" panose="05000000000000000000" pitchFamily="2" charset="2"/>
              <a:buNone/>
            </a:pPr>
            <a:endParaRPr lang="en-US" altLang="en-US"/>
          </a:p>
        </p:txBody>
      </p:sp>
    </p:spTree>
  </p:cSld>
  <p:clrMapOvr>
    <a:masterClrMapping/>
  </p:clrMapOvr>
  <p:transition>
    <p:wipe dir="r"/>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029EE05F520A49BC1D06A98F5DED53" ma:contentTypeVersion="7" ma:contentTypeDescription="Create a new document." ma:contentTypeScope="" ma:versionID="60b354e8abf4616ad9205fe0eab2b2f1">
  <xsd:schema xmlns:xsd="http://www.w3.org/2001/XMLSchema" xmlns:xs="http://www.w3.org/2001/XMLSchema" xmlns:p="http://schemas.microsoft.com/office/2006/metadata/properties" xmlns:ns2="29e0ff12-0b34-46dd-b4b4-a7eb21e2297a" xmlns:ns3="5894de71-cc64-4fe6-a299-3b27350ef29b" targetNamespace="http://schemas.microsoft.com/office/2006/metadata/properties" ma:root="true" ma:fieldsID="c6812e67035e3da4a538bcd4a2c1b7b0" ns2:_="" ns3:_="">
    <xsd:import namespace="29e0ff12-0b34-46dd-b4b4-a7eb21e2297a"/>
    <xsd:import namespace="5894de71-cc64-4fe6-a299-3b27350ef29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0ff12-0b34-46dd-b4b4-a7eb21e22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894de71-cc64-4fe6-a299-3b27350ef29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5735B3-0F2B-4306-AF11-787D5A0527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0ff12-0b34-46dd-b4b4-a7eb21e2297a"/>
    <ds:schemaRef ds:uri="5894de71-cc64-4fe6-a299-3b27350ef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EEF17-E532-440B-8777-8264263EC1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2296</TotalTime>
  <Words>5302</Words>
  <Application>Microsoft Office PowerPoint</Application>
  <PresentationFormat>On-screen Show (4:3)</PresentationFormat>
  <Paragraphs>483</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1_Default Design</vt:lpstr>
      <vt:lpstr>PowerPoint Presentation</vt:lpstr>
      <vt:lpstr>In this chapter, look for the answers to these questions:</vt:lpstr>
      <vt:lpstr>A typical family with all their possessions in the U.K., an advanced economy</vt:lpstr>
      <vt:lpstr>A typical family with all their possessions in Mexico, a middle income country</vt:lpstr>
      <vt:lpstr>A typical family with all their possessions in Mali, a poor country</vt:lpstr>
      <vt:lpstr>Incomes  and Growth Around the World</vt:lpstr>
      <vt:lpstr>Incomes  and Growth Around the World</vt:lpstr>
      <vt:lpstr>Incomes and Growth Around the World</vt:lpstr>
      <vt:lpstr>Incomes and Growth Around the World</vt:lpstr>
      <vt:lpstr>Productivity</vt:lpstr>
      <vt:lpstr>Why Productivity Is So Important</vt:lpstr>
      <vt:lpstr>Physical Capital Per Worker</vt:lpstr>
      <vt:lpstr>Human Capital Per Worker</vt:lpstr>
      <vt:lpstr>Natural Resources Per Worker</vt:lpstr>
      <vt:lpstr>Technological Knowledge</vt:lpstr>
      <vt:lpstr>Tech. Knowledge vs. Human Capital</vt:lpstr>
      <vt:lpstr>The Production Function</vt:lpstr>
      <vt:lpstr>The Production Function</vt:lpstr>
      <vt:lpstr>The Production Function</vt:lpstr>
      <vt:lpstr>A C T I V E  L E A R N I N G  1:    Discussion question</vt:lpstr>
      <vt:lpstr>ECONOMIC GROWTH AND PUBLIC POLICY</vt:lpstr>
      <vt:lpstr>Saving and Investment</vt:lpstr>
      <vt:lpstr>Diminishing Returns and the Catch-Up Effect</vt:lpstr>
      <vt:lpstr>The Production Function &amp; Diminishing Returns</vt:lpstr>
      <vt:lpstr>The catch-up effect:</vt:lpstr>
      <vt:lpstr>Example of the Catch-Up Effect</vt:lpstr>
      <vt:lpstr>Investment from Abroad</vt:lpstr>
      <vt:lpstr>Investment from Abroad</vt:lpstr>
      <vt:lpstr>Education</vt:lpstr>
      <vt:lpstr>Health and Nutrition</vt:lpstr>
      <vt:lpstr>Property Rights and Political Stability</vt:lpstr>
      <vt:lpstr>Property Rights and Political Stability</vt:lpstr>
      <vt:lpstr>Property Rights and Political Stability</vt:lpstr>
      <vt:lpstr>Free Trade</vt:lpstr>
      <vt:lpstr>Free Trade</vt:lpstr>
      <vt:lpstr>Research and Development</vt:lpstr>
      <vt:lpstr>Population Growth</vt:lpstr>
      <vt:lpstr>Population Growth</vt:lpstr>
      <vt:lpstr>Population Growth</vt:lpstr>
      <vt:lpstr>Population Growth</vt:lpstr>
      <vt:lpstr>A C T I V E  L E A R N I N G  2:    Productivity</vt:lpstr>
      <vt:lpstr>A C T I V E  L E A R N I N G  2:    Answers</vt:lpstr>
      <vt:lpstr>A C T I V E  L E A R N I N G  2:    Answers</vt:lpstr>
      <vt:lpstr>Are Natural Resources a Limit to Growth?</vt:lpstr>
      <vt:lpstr>CONCLUSION</vt:lpstr>
      <vt:lpstr>CHAPTER SUMMARY</vt:lpstr>
      <vt:lpstr>CHAPTER 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Ron Cronovich</cp:lastModifiedBy>
  <cp:revision>137</cp:revision>
  <dcterms:created xsi:type="dcterms:W3CDTF">2004-09-20T14:52:58Z</dcterms:created>
  <dcterms:modified xsi:type="dcterms:W3CDTF">2022-04-16T06:23:15Z</dcterms:modified>
</cp:coreProperties>
</file>