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59"/>
  </p:notesMasterIdLst>
  <p:handoutMasterIdLst>
    <p:handoutMasterId r:id="rId60"/>
  </p:handoutMasterIdLst>
  <p:sldIdLst>
    <p:sldId id="335" r:id="rId2"/>
    <p:sldId id="465" r:id="rId3"/>
    <p:sldId id="466" r:id="rId4"/>
    <p:sldId id="467" r:id="rId5"/>
    <p:sldId id="463" r:id="rId6"/>
    <p:sldId id="468" r:id="rId7"/>
    <p:sldId id="464" r:id="rId8"/>
    <p:sldId id="469" r:id="rId9"/>
    <p:sldId id="443" r:id="rId10"/>
    <p:sldId id="445" r:id="rId11"/>
    <p:sldId id="471" r:id="rId12"/>
    <p:sldId id="456" r:id="rId13"/>
    <p:sldId id="470" r:id="rId14"/>
    <p:sldId id="472" r:id="rId15"/>
    <p:sldId id="450" r:id="rId16"/>
    <p:sldId id="473" r:id="rId17"/>
    <p:sldId id="462" r:id="rId18"/>
    <p:sldId id="459" r:id="rId19"/>
    <p:sldId id="429" r:id="rId20"/>
    <p:sldId id="460" r:id="rId21"/>
    <p:sldId id="461" r:id="rId22"/>
    <p:sldId id="426" r:id="rId23"/>
    <p:sldId id="427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58" r:id="rId32"/>
    <p:sldId id="439" r:id="rId33"/>
    <p:sldId id="440" r:id="rId34"/>
    <p:sldId id="478" r:id="rId35"/>
    <p:sldId id="480" r:id="rId36"/>
    <p:sldId id="481" r:id="rId37"/>
    <p:sldId id="482" r:id="rId38"/>
    <p:sldId id="483" r:id="rId39"/>
    <p:sldId id="484" r:id="rId40"/>
    <p:sldId id="476" r:id="rId41"/>
    <p:sldId id="485" r:id="rId42"/>
    <p:sldId id="486" r:id="rId43"/>
    <p:sldId id="487" r:id="rId44"/>
    <p:sldId id="488" r:id="rId45"/>
    <p:sldId id="489" r:id="rId46"/>
    <p:sldId id="498" r:id="rId47"/>
    <p:sldId id="491" r:id="rId48"/>
    <p:sldId id="492" r:id="rId49"/>
    <p:sldId id="477" r:id="rId50"/>
    <p:sldId id="493" r:id="rId51"/>
    <p:sldId id="494" r:id="rId52"/>
    <p:sldId id="495" r:id="rId53"/>
    <p:sldId id="496" r:id="rId54"/>
    <p:sldId id="497" r:id="rId55"/>
    <p:sldId id="479" r:id="rId56"/>
    <p:sldId id="474" r:id="rId57"/>
    <p:sldId id="475" r:id="rId5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9967" autoAdjust="0"/>
  </p:normalViewPr>
  <p:slideViewPr>
    <p:cSldViewPr snapToGrid="0">
      <p:cViewPr varScale="1">
        <p:scale>
          <a:sx n="52" d="100"/>
          <a:sy n="52" d="100"/>
        </p:scale>
        <p:origin x="1094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2CA2315C-69FF-4E53-AA47-8DBB97511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2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>
            <a:extLst>
              <a:ext uri="{FF2B5EF4-FFF2-40B4-BE49-F238E27FC236}">
                <a16:creationId xmlns:a16="http://schemas.microsoft.com/office/drawing/2014/main" id="{50EA20A4-E349-4502-9306-52BDD2ADAD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6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</a:p>
          <a:p>
            <a:r>
              <a:rPr lang="en-US" altLang="en-US" dirty="0"/>
              <a:t>Queries are routed by the system to appropriate machine</a:t>
            </a:r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5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r>
              <a:rPr lang="en-US" altLang="en-US" dirty="0"/>
              <a:t>Some key-value stores support multiple versions of data, with timestamps/version numbers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31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</a:p>
          <a:p>
            <a:r>
              <a:rPr lang="en-US" altLang="en-US" dirty="0"/>
              <a:t>Document stores also support queries on non-key attributes</a:t>
            </a:r>
          </a:p>
          <a:p>
            <a:pPr lvl="1"/>
            <a:r>
              <a:rPr lang="en-US" altLang="en-US" dirty="0"/>
              <a:t>See book for MongoDB queries</a:t>
            </a:r>
          </a:p>
          <a:p>
            <a:r>
              <a:rPr lang="en-US" altLang="en-US" dirty="0"/>
              <a:t>Key value stores are not full database systems</a:t>
            </a:r>
          </a:p>
          <a:p>
            <a:pPr lvl="1"/>
            <a:r>
              <a:rPr lang="en-US" altLang="en-US" dirty="0"/>
              <a:t>Have no/limited support for transactional updates</a:t>
            </a:r>
          </a:p>
          <a:p>
            <a:pPr lvl="1"/>
            <a:r>
              <a:rPr lang="en-US" altLang="en-US" dirty="0"/>
              <a:t>Applications must manage query processing on their own</a:t>
            </a:r>
          </a:p>
          <a:p>
            <a:r>
              <a:rPr lang="en-US" altLang="en-US" dirty="0"/>
              <a:t>Not supporting above features makes it easier to build scalable data storage systems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7F0-4F5D-469C-843C-E12A747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E5A-0F70-423C-92E3-B4866EB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Developed in 1980s, well before Big Data</a:t>
            </a:r>
          </a:p>
          <a:p>
            <a:r>
              <a:rPr lang="en-IN" dirty="0"/>
              <a:t>Parallel databases were designed for smaller scale (10s to 100s of machines)</a:t>
            </a:r>
          </a:p>
          <a:p>
            <a:pPr lvl="1"/>
            <a:r>
              <a:rPr lang="en-IN" dirty="0"/>
              <a:t>Did not provide easy 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</a:p>
          <a:p>
            <a:pPr lvl="1"/>
            <a:r>
              <a:rPr lang="en-IN" dirty="0"/>
              <a:t>But typically restart query in event of failure</a:t>
            </a:r>
          </a:p>
          <a:p>
            <a:pPr lvl="2"/>
            <a:r>
              <a:rPr lang="en-IN" dirty="0"/>
              <a:t>Restarts may be frequent at very large scale</a:t>
            </a:r>
          </a:p>
          <a:p>
            <a:pPr lvl="2"/>
            <a:r>
              <a:rPr lang="en-IN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3764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39660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</a:p>
          <a:p>
            <a:pPr lvl="1"/>
            <a:r>
              <a:rPr lang="en-US" altLang="en-US" dirty="0"/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</a:p>
          <a:p>
            <a:pPr lvl="1"/>
            <a:r>
              <a:rPr lang="en-US" altLang="en-US" dirty="0"/>
              <a:t>All live replicas have same value, and each read sees latest version</a:t>
            </a:r>
          </a:p>
          <a:p>
            <a:pPr lvl="1"/>
            <a:r>
              <a:rPr lang="en-US" altLang="en-US" dirty="0"/>
              <a:t>Often implemented using majority protocols</a:t>
            </a:r>
          </a:p>
          <a:p>
            <a:pPr lvl="2"/>
            <a:r>
              <a:rPr lang="en-US" altLang="en-US" dirty="0"/>
              <a:t>E.g., have 3 replicas, reads/writes must access 2 replicas</a:t>
            </a:r>
          </a:p>
          <a:p>
            <a:pPr lvl="3"/>
            <a:r>
              <a:rPr lang="en-US" altLang="en-US" dirty="0"/>
              <a:t>Details in chapter 23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</a:p>
          <a:p>
            <a:r>
              <a:rPr lang="en-US" altLang="en-US" dirty="0"/>
              <a:t>In presence of partitions, cannot guarantee both availability and consistency</a:t>
            </a:r>
          </a:p>
          <a:p>
            <a:pPr lvl="1"/>
            <a:r>
              <a:rPr lang="en-US" altLang="en-US" dirty="0"/>
              <a:t>Brewer’s CAP “Theorem”</a:t>
            </a:r>
          </a:p>
        </p:txBody>
      </p:sp>
    </p:spTree>
    <p:extLst>
      <p:ext uri="{BB962C8B-B14F-4D97-AF65-F5344CB8AC3E}">
        <p14:creationId xmlns:p14="http://schemas.microsoft.com/office/powerpoint/2010/main" val="242936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</a:p>
          <a:p>
            <a:pPr lvl="1"/>
            <a:r>
              <a:rPr lang="en-US" altLang="en-US" dirty="0"/>
              <a:t>Choose one of consistency or availability</a:t>
            </a:r>
          </a:p>
          <a:p>
            <a:r>
              <a:rPr lang="en-US" altLang="en-US" dirty="0"/>
              <a:t>Traditional database choose consistency</a:t>
            </a:r>
          </a:p>
          <a:p>
            <a:r>
              <a:rPr lang="en-US" altLang="en-US" dirty="0"/>
              <a:t>Most Web applications choose availability</a:t>
            </a:r>
          </a:p>
          <a:p>
            <a:pPr lvl="1"/>
            <a:r>
              <a:rPr lang="en-US" altLang="en-US" dirty="0"/>
              <a:t>Except for specific parts such as order processing</a:t>
            </a:r>
          </a:p>
          <a:p>
            <a:r>
              <a:rPr lang="en-US" altLang="en-US" dirty="0"/>
              <a:t>More details later, in Chapter 23</a:t>
            </a:r>
          </a:p>
        </p:txBody>
      </p:sp>
    </p:spTree>
    <p:extLst>
      <p:ext uri="{BB962C8B-B14F-4D97-AF65-F5344CB8AC3E}">
        <p14:creationId xmlns:p14="http://schemas.microsoft.com/office/powerpoint/2010/main" val="211729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dirty="0"/>
              <a:t>Abstracts issues of distributed and parallel environment from programmer</a:t>
            </a:r>
          </a:p>
          <a:p>
            <a:pPr marL="665163" lvl="1" indent="-265113"/>
            <a:r>
              <a:rPr lang="en-US" altLang="en-US" dirty="0"/>
              <a:t>Programmer provides core logic (via map() and reduce() functions)</a:t>
            </a:r>
          </a:p>
          <a:p>
            <a:pPr marL="665163" lvl="1" indent="-265113"/>
            <a:r>
              <a:rPr lang="en-US" altLang="en-US" dirty="0"/>
              <a:t>System takes care of parallelization of computation, coordination, etc.</a:t>
            </a:r>
          </a:p>
          <a:p>
            <a:pPr marL="265113" indent="-265113" eaLnBrk="1" hangingPunct="1"/>
            <a:r>
              <a:rPr lang="en-US" altLang="en-US" dirty="0"/>
              <a:t>Paradigm dates back many decades </a:t>
            </a:r>
          </a:p>
          <a:p>
            <a:pPr marL="592138" lvl="1" indent="-265113" eaLnBrk="1" hangingPunct="1"/>
            <a:r>
              <a:rPr lang="en-US" altLang="en-US" dirty="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dirty="0"/>
              <a:t>Google Map Reduce, Hadoop, ..</a:t>
            </a:r>
          </a:p>
          <a:p>
            <a:pPr marL="265113" indent="-265113" eaLnBrk="1" hangingPunct="1"/>
            <a:r>
              <a:rPr lang="en-US" altLang="en-US" dirty="0"/>
              <a:t>Data storage/access typically done using distributed file systems or key-value stores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word in record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</a:p>
          <a:p>
            <a:pPr marL="265113" indent="-26511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r>
              <a:rPr lang="en-US" altLang="en-US" dirty="0">
                <a:solidFill>
                  <a:srgbClr val="002060"/>
                </a:solidFill>
              </a:rPr>
              <a:t/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String word = key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int count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count = count + value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Output(word, count);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709-6504-4DC1-97DC-128E2F0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EC8-FCF8-4F26-9684-E89BFAB4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</a:p>
          <a:p>
            <a:pPr lvl="1"/>
            <a:r>
              <a:rPr lang="en-IN" dirty="0"/>
              <a:t>Driven by growth of web, social media, and more recently internet-of-things</a:t>
            </a:r>
          </a:p>
          <a:p>
            <a:pPr lvl="1"/>
            <a:r>
              <a:rPr lang="en-IN" dirty="0"/>
              <a:t>Web logs were an early source of data</a:t>
            </a:r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</a:p>
          <a:p>
            <a:r>
              <a:rPr lang="en-IN" dirty="0"/>
              <a:t>Big Data:  differentiated from data handled by earlier generation databases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60909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</a:p>
          <a:p>
            <a:r>
              <a:rPr lang="en-US" altLang="en-US" dirty="0"/>
              <a:t>Input: a set of key/value pairs</a:t>
            </a:r>
          </a:p>
          <a:p>
            <a:r>
              <a:rPr lang="en-US" altLang="en-US" dirty="0"/>
              <a:t>User supplies two functions: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dirty="0"/>
              <a:t>(k1,v1) is an intermediate key/value pair</a:t>
            </a:r>
          </a:p>
          <a:p>
            <a:r>
              <a:rPr lang="en-US" altLang="en-US" dirty="0"/>
              <a:t>Output is the set of (k1,v2) pairs </a:t>
            </a:r>
          </a:p>
          <a:p>
            <a:r>
              <a:rPr lang="en-US" altLang="en-US" dirty="0"/>
              <a:t>For our example, assume that system </a:t>
            </a:r>
          </a:p>
          <a:p>
            <a:pPr lvl="1"/>
            <a:r>
              <a:rPr lang="en-US" altLang="en-US" dirty="0"/>
              <a:t>Breaks up files into lines, and </a:t>
            </a:r>
          </a:p>
          <a:p>
            <a:pPr lvl="1"/>
            <a:r>
              <a:rPr lang="en-US" altLang="en-US" dirty="0"/>
              <a:t>Calls map function with value of each line</a:t>
            </a:r>
          </a:p>
          <a:p>
            <a:pPr lvl="2"/>
            <a:r>
              <a:rPr lang="en-US" altLang="en-US" dirty="0"/>
              <a:t>Key is the line number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113" indent="-265113">
              <a:buFont typeface="Monotype Sorts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/11.ppt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5"/>
              </a:rPr>
              <a:t>/</a:t>
            </a:r>
            <a:r>
              <a:rPr lang="fr-FR" altLang="en-US" dirty="0" err="1">
                <a:hlinkClick r:id="rId5"/>
              </a:rPr>
              <a:t>slide</a:t>
            </a:r>
            <a:r>
              <a:rPr lang="fr-FR" altLang="en-US" dirty="0">
                <a:hlinkClick r:id="rId5"/>
              </a:rPr>
              <a:t>-</a:t>
            </a:r>
            <a:r>
              <a:rPr lang="fr-FR" altLang="en-US" dirty="0" err="1">
                <a:hlinkClick r:id="rId5"/>
              </a:rPr>
              <a:t>dir</a:t>
            </a:r>
            <a:r>
              <a:rPr lang="fr-FR" altLang="en-US" dirty="0">
                <a:hlinkClick r:id="rId5"/>
              </a:rPr>
              <a:t>/13.ppt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113" indent="-265113"/>
            <a:r>
              <a:rPr lang="en-US" altLang="en-US" dirty="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Sequential program too slow on massive datasets</a:t>
            </a:r>
          </a:p>
          <a:p>
            <a:pPr lvl="1"/>
            <a:r>
              <a:rPr lang="en-US" altLang="en-US" dirty="0"/>
              <a:t>Load into database expensive, direct operation on log files cheaper</a:t>
            </a:r>
          </a:p>
          <a:p>
            <a:pPr lvl="1"/>
            <a:r>
              <a:rPr lang="en-US" altLang="en-US" dirty="0"/>
              <a:t>Custom built parallel program for this task possible, but very laborious</a:t>
            </a:r>
          </a:p>
          <a:p>
            <a:pPr lvl="1"/>
            <a:r>
              <a:rPr lang="en-US" altLang="en-US" dirty="0"/>
              <a:t>Map-reduce paradigm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>
              <a:extLst>
                <a:ext uri="{FF2B5EF4-FFF2-40B4-BE49-F238E27FC236}">
                  <a16:creationId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</a:p>
          <a:p>
            <a:pPr lvl="1"/>
            <a:r>
              <a:rPr lang="en-US" altLang="en-US" dirty="0"/>
              <a:t>input key, input value, output key and output value</a:t>
            </a:r>
          </a:p>
          <a:p>
            <a:r>
              <a:rPr lang="en-US" altLang="en-US" dirty="0"/>
              <a:t>Map class in next slide implements the Mapper interface</a:t>
            </a:r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</a:p>
          <a:p>
            <a:pPr lvl="1"/>
            <a:r>
              <a:rPr lang="en-US" altLang="en-US" dirty="0"/>
              <a:t>Map input value which is (all or part of) a document, is of type Text.</a:t>
            </a:r>
          </a:p>
          <a:p>
            <a:pPr lvl="1"/>
            <a:r>
              <a:rPr lang="en-US" altLang="en-US" dirty="0"/>
              <a:t>Map output key is of type Text, since the key is a word,</a:t>
            </a:r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input format of the job</a:t>
            </a:r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</a:p>
          <a:p>
            <a:pPr lvl="3"/>
            <a:r>
              <a:rPr lang="en-US" altLang="en-US" dirty="0"/>
              <a:t>Map key whose value is a byte offset into the file, and </a:t>
            </a:r>
          </a:p>
          <a:p>
            <a:pPr lvl="3"/>
            <a:r>
              <a:rPr lang="en-US" altLang="en-US" dirty="0"/>
              <a:t>Map value is the contents of one line of the file</a:t>
            </a:r>
          </a:p>
          <a:p>
            <a:r>
              <a:rPr lang="en-US" altLang="en-US" dirty="0"/>
              <a:t>The directories where the input files are stored, and where the output files must be created</a:t>
            </a:r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D692-B020-4DC6-8988-D1BA143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DFB-B4D0-466F-960C-1BD3941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</a:p>
          <a:p>
            <a:r>
              <a:rPr lang="en-IN" dirty="0"/>
              <a:t>Query processing systems that</a:t>
            </a:r>
          </a:p>
          <a:p>
            <a:pPr lvl="1"/>
            <a:r>
              <a:rPr lang="en-IN" dirty="0"/>
              <a:t>Need very high scalability, and </a:t>
            </a:r>
          </a:p>
          <a:p>
            <a:pPr lvl="1"/>
            <a:r>
              <a:rPr lang="en-IN" dirty="0"/>
              <a:t>Need to support non-relation data</a:t>
            </a:r>
          </a:p>
        </p:txBody>
      </p:sp>
    </p:spTree>
    <p:extLst>
      <p:ext uri="{BB962C8B-B14F-4D97-AF65-F5344CB8AC3E}">
        <p14:creationId xmlns:p14="http://schemas.microsoft.com/office/powerpoint/2010/main" val="230835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</a:p>
          <a:p>
            <a:pPr marL="669925" lvl="1" indent="-325438"/>
            <a:r>
              <a:rPr lang="en-US" altLang="en-US" dirty="0"/>
              <a:t>E.g., within machine</a:t>
            </a:r>
          </a:p>
          <a:p>
            <a:pPr marL="669925" lvl="1" indent="-325438"/>
            <a:r>
              <a:rPr lang="en-US" altLang="en-US" dirty="0"/>
              <a:t>And/or at rack level</a:t>
            </a:r>
          </a:p>
          <a:p>
            <a:r>
              <a:rPr lang="en-US" altLang="en-US" dirty="0"/>
              <a:t>In Hadoop, reduce function is used by default if combiners are enabled</a:t>
            </a:r>
          </a:p>
          <a:p>
            <a:pPr marL="669925" lvl="1" indent="-325438"/>
            <a:r>
              <a:rPr lang="en-US" altLang="en-US" dirty="0"/>
              <a:t>But alternative implementation of combiner can be specified if input and output types of reducers are different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</a:p>
          <a:p>
            <a:pPr lvl="1"/>
            <a:r>
              <a:rPr lang="en-US" altLang="en-US" dirty="0"/>
              <a:t>Allows data of any type</a:t>
            </a:r>
          </a:p>
          <a:p>
            <a:r>
              <a:rPr lang="en-US" altLang="en-US" dirty="0"/>
              <a:t>Many real-world uses of MapReduce cannot be expressed in SQL</a:t>
            </a:r>
          </a:p>
          <a:p>
            <a:r>
              <a:rPr lang="en-US" altLang="en-US" dirty="0"/>
              <a:t>But many computations are much easier to express in SQL</a:t>
            </a:r>
          </a:p>
          <a:p>
            <a:pPr lvl="1"/>
            <a:r>
              <a:rPr lang="en-US" altLang="en-US" dirty="0"/>
              <a:t>Map Reduce is cumbersome for writing simple queries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</a:p>
          <a:p>
            <a:r>
              <a:rPr lang="en-US" altLang="en-US" dirty="0"/>
              <a:t>SQL queries can be translated into Map Reduce infrastructure for execution</a:t>
            </a:r>
          </a:p>
          <a:p>
            <a:pPr lvl="1"/>
            <a:r>
              <a:rPr lang="en-US" altLang="en-US" dirty="0"/>
              <a:t>Apache Hive SQL, Apache Pig Latin, Microsoft SCOPE</a:t>
            </a:r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</a:p>
        </p:txBody>
      </p:sp>
    </p:spTree>
    <p:extLst>
      <p:ext uri="{BB962C8B-B14F-4D97-AF65-F5344CB8AC3E}">
        <p14:creationId xmlns:p14="http://schemas.microsoft.com/office/powerpoint/2010/main" val="8531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2B2BB-32B3-4233-9101-8F5F71E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CF109-81A1-4B52-838F-6FCF135B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</a:p>
          <a:p>
            <a:pPr lvl="1"/>
            <a:r>
              <a:rPr lang="en-US" altLang="en-US" dirty="0"/>
              <a:t>natively support algebraic operations such as joins, aggregation, etc. natively.</a:t>
            </a:r>
          </a:p>
          <a:p>
            <a:pPr lvl="1"/>
            <a:r>
              <a:rPr lang="en-US" altLang="en-US" dirty="0"/>
              <a:t>Allow users to create their own algebraic operators</a:t>
            </a:r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</a:p>
          <a:p>
            <a:pPr lvl="1"/>
            <a:r>
              <a:rPr lang="en-US" altLang="en-US" dirty="0" err="1"/>
              <a:t>Tex</a:t>
            </a:r>
            <a:r>
              <a:rPr lang="en-US" altLang="en-US" dirty="0"/>
              <a:t> 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</a:p>
        </p:txBody>
      </p:sp>
    </p:spTree>
    <p:extLst>
      <p:ext uri="{BB962C8B-B14F-4D97-AF65-F5344CB8AC3E}">
        <p14:creationId xmlns:p14="http://schemas.microsoft.com/office/powerpoint/2010/main" val="1752481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408-5713-4F82-BE0B-89FEFEF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118-77FB-40EF-B954-76BA83B0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</a:p>
          <a:p>
            <a:pPr lvl="1"/>
            <a:r>
              <a:rPr lang="en-IN" dirty="0"/>
              <a:t>Collection of records that can be stored across multiple machines</a:t>
            </a:r>
          </a:p>
          <a:p>
            <a:r>
              <a:rPr lang="en-IN" dirty="0"/>
              <a:t>RDDs can be created by applying algebraic operations on other RDDs</a:t>
            </a:r>
          </a:p>
          <a:p>
            <a:r>
              <a:rPr lang="en-IN" dirty="0"/>
              <a:t>RDDs can be lazily computed when needed</a:t>
            </a:r>
          </a:p>
          <a:p>
            <a:r>
              <a:rPr lang="en-IN" dirty="0"/>
              <a:t>Spark programs can be written in Java/Scala/R</a:t>
            </a:r>
          </a:p>
          <a:p>
            <a:pPr lvl="1"/>
            <a:r>
              <a:rPr lang="en-IN" dirty="0"/>
              <a:t>Our examples are in Java</a:t>
            </a:r>
          </a:p>
          <a:p>
            <a:r>
              <a:rPr lang="en-IN" dirty="0"/>
              <a:t>Spark makes use of Java 8 Lambda expressions; the code</a:t>
            </a:r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</a:p>
          <a:p>
            <a:pPr marL="514350" lvl="1" indent="0">
              <a:buNone/>
            </a:pPr>
            <a:r>
              <a:rPr lang="en-US" dirty="0"/>
              <a:t>defines unnamed function that takes argument s 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2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0A8-C08B-4002-90A9-F124FA1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86936-DDAC-4EF3-80BF-23F6D3D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1617" t="45153"/>
          <a:stretch/>
        </p:blipFill>
        <p:spPr>
          <a:xfrm>
            <a:off x="768350" y="1326996"/>
            <a:ext cx="7451919" cy="3968904"/>
          </a:xfrm>
        </p:spPr>
      </p:pic>
    </p:spTree>
    <p:extLst>
      <p:ext uri="{BB962C8B-B14F-4D97-AF65-F5344CB8AC3E}">
        <p14:creationId xmlns:p14="http://schemas.microsoft.com/office/powerpoint/2010/main" val="388251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F37-FADF-4FA8-AEEB-99E6F0E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CDC9-81BD-4DD3-A054-CEBF146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</a:p>
          <a:p>
            <a:pPr lvl="1"/>
            <a:r>
              <a:rPr lang="en-IN" dirty="0"/>
              <a:t>With data partitioned across the machines</a:t>
            </a:r>
          </a:p>
          <a:p>
            <a:r>
              <a:rPr lang="en-IN" dirty="0"/>
              <a:t>Algebraic operations are executed lazily, not immediately</a:t>
            </a:r>
          </a:p>
          <a:p>
            <a:pPr lvl="1"/>
            <a:r>
              <a:rPr lang="en-IN" dirty="0"/>
              <a:t>Our preceding program creates an operator tree</a:t>
            </a:r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</a:p>
          <a:p>
            <a:pPr lvl="1"/>
            <a:r>
              <a:rPr lang="en-IN" dirty="0"/>
              <a:t>Query optimization can be performed on tree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932890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1894-A92C-4756-9EB3-9E24718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3201-3B37-4318-9478-BBA433A4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</a:p>
          <a:p>
            <a:r>
              <a:rPr lang="en-IN" dirty="0"/>
              <a:t>Row is a row type, with attribute names </a:t>
            </a:r>
          </a:p>
          <a:p>
            <a:pPr lvl="1"/>
            <a:r>
              <a:rPr lang="en-IN" dirty="0"/>
              <a:t>In code below, attribute names/types of instructor and department are inferred from files read </a:t>
            </a:r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DA9-4F83-4317-8E37-25A16BD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1A78-258B-46CA-BED1-F17A22C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</a:p>
          <a:p>
            <a:r>
              <a:rPr lang="en-IN" dirty="0" err="1"/>
              <a:t>Shardring</a:t>
            </a:r>
            <a:r>
              <a:rPr lang="en-IN" dirty="0"/>
              <a:t> across multiple databases</a:t>
            </a:r>
          </a:p>
          <a:p>
            <a:r>
              <a:rPr lang="en-IN" dirty="0"/>
              <a:t>Key-value storage systems</a:t>
            </a:r>
          </a:p>
          <a:p>
            <a:r>
              <a:rPr lang="en-IN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82245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0987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0B58-8F94-4ACF-8F12-5F54EA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954C7-FA83-4F08-9941-DEC0FED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</a:p>
          <a:p>
            <a:r>
              <a:rPr lang="en-IN" dirty="0"/>
              <a:t>Applications include:</a:t>
            </a:r>
          </a:p>
          <a:p>
            <a:pPr lvl="1"/>
            <a:r>
              <a:rPr lang="en-IN" dirty="0"/>
              <a:t>Stock market: stream of trades</a:t>
            </a:r>
          </a:p>
          <a:p>
            <a:pPr lvl="1"/>
            <a:r>
              <a:rPr lang="en-IN" dirty="0"/>
              <a:t>e-commerce site: purchases, searches</a:t>
            </a:r>
          </a:p>
          <a:p>
            <a:pPr lvl="1"/>
            <a:r>
              <a:rPr lang="en-IN" dirty="0"/>
              <a:t>Sensors: sensor readings</a:t>
            </a:r>
          </a:p>
          <a:p>
            <a:pPr lvl="2"/>
            <a:r>
              <a:rPr lang="en-IN" dirty="0"/>
              <a:t>Internet of things</a:t>
            </a:r>
          </a:p>
          <a:p>
            <a:pPr lvl="1"/>
            <a:r>
              <a:rPr lang="en-IN" dirty="0"/>
              <a:t>Network monitoring data</a:t>
            </a:r>
          </a:p>
          <a:p>
            <a:pPr lvl="1"/>
            <a:r>
              <a:rPr lang="en-IN" dirty="0"/>
              <a:t>Social media: tweets and posts can be viewed as a stream</a:t>
            </a:r>
          </a:p>
          <a:p>
            <a:r>
              <a:rPr lang="en-IN" dirty="0"/>
              <a:t>Queries on streams can be very useful</a:t>
            </a:r>
          </a:p>
          <a:p>
            <a:pPr lvl="1"/>
            <a:r>
              <a:rPr lang="en-IN" dirty="0"/>
              <a:t>Monitoring, alerts, automated triggering of actions</a:t>
            </a:r>
          </a:p>
        </p:txBody>
      </p:sp>
    </p:spTree>
    <p:extLst>
      <p:ext uri="{BB962C8B-B14F-4D97-AF65-F5344CB8AC3E}">
        <p14:creationId xmlns:p14="http://schemas.microsoft.com/office/powerpoint/2010/main" val="282233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</a:p>
          <a:p>
            <a:pPr lvl="1"/>
            <a:r>
              <a:rPr lang="en-IN" dirty="0"/>
              <a:t>Stream query languages support window operations</a:t>
            </a:r>
          </a:p>
          <a:p>
            <a:pPr lvl="1"/>
            <a:r>
              <a:rPr lang="en-IN" dirty="0"/>
              <a:t>Windows may be based on time or tuples</a:t>
            </a:r>
          </a:p>
          <a:p>
            <a:pPr lvl="1"/>
            <a:r>
              <a:rPr lang="en-IN" dirty="0"/>
              <a:t>Must figure out when all tuples in a window have been seen</a:t>
            </a:r>
          </a:p>
          <a:p>
            <a:pPr lvl="2"/>
            <a:r>
              <a:rPr lang="en-IN" dirty="0"/>
              <a:t>Easy if stream totally ordered by timestamp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that some value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</a:p>
          <a:p>
            <a:pPr lvl="1"/>
            <a:r>
              <a:rPr lang="en-IN" dirty="0"/>
              <a:t>Have some applications, but can lead to flood of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</a:p>
        </p:txBody>
      </p:sp>
    </p:spTree>
    <p:extLst>
      <p:ext uri="{BB962C8B-B14F-4D97-AF65-F5344CB8AC3E}">
        <p14:creationId xmlns:p14="http://schemas.microsoft.com/office/powerpoint/2010/main" val="2648131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Each operator consumes tuples from a stream and outputs tuples</a:t>
            </a:r>
          </a:p>
          <a:p>
            <a:pPr lvl="1"/>
            <a:r>
              <a:rPr lang="en-IN" dirty="0"/>
              <a:t>Operators can be written e.g., in an imperative language</a:t>
            </a:r>
          </a:p>
          <a:p>
            <a:pPr lvl="1"/>
            <a:r>
              <a:rPr lang="en-IN" dirty="0"/>
              <a:t>Operator may maintain state</a:t>
            </a:r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Queries specify patterns, system detects occurrences of patterns and triggers actions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</a:p>
        </p:txBody>
      </p:sp>
    </p:spTree>
    <p:extLst>
      <p:ext uri="{BB962C8B-B14F-4D97-AF65-F5344CB8AC3E}">
        <p14:creationId xmlns:p14="http://schemas.microsoft.com/office/powerpoint/2010/main" val="74371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A9F-70C5-490F-8F05-9CEBB08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B0C3-5F9E-45FB-B05D-A124CC57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</a:p>
          <a:p>
            <a:pPr lvl="1"/>
            <a:r>
              <a:rPr lang="en-IN" dirty="0"/>
              <a:t>Easy to implement and widely used</a:t>
            </a:r>
          </a:p>
          <a:p>
            <a:pPr lvl="1"/>
            <a:r>
              <a:rPr lang="en-IN" dirty="0"/>
              <a:t>But often leads to duplication of querying effort, once on streaming system and once in database</a:t>
            </a:r>
          </a:p>
        </p:txBody>
      </p:sp>
    </p:spTree>
    <p:extLst>
      <p:ext uri="{BB962C8B-B14F-4D97-AF65-F5344CB8AC3E}">
        <p14:creationId xmlns:p14="http://schemas.microsoft.com/office/powerpoint/2010/main" val="132552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DF1F-FA9C-437F-B8FF-75ACD55E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EE6E-B8E5-4205-A5D9-87C6B86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</a:p>
          <a:p>
            <a:r>
              <a:rPr lang="en-IN" dirty="0"/>
              <a:t>Streaming systems often support more window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</a:p>
          <a:p>
            <a:pPr lvl="2"/>
            <a:r>
              <a:rPr lang="en-IN" dirty="0"/>
              <a:t>E.g., hourly windows, windows don’t </a:t>
            </a:r>
            <a:r>
              <a:rPr lang="en-IN" dirty="0" err="1"/>
              <a:t>overlab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</a:p>
          <a:p>
            <a:pPr lvl="2"/>
            <a:r>
              <a:rPr lang="en-IN" dirty="0"/>
              <a:t>E.g., hourly window computed every 20 minutes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</a:p>
          <a:p>
            <a:pPr lvl="2"/>
            <a:r>
              <a:rPr lang="en-IN" dirty="0"/>
              <a:t>Groups tuples based on user sessions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6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684-D851-49C6-BBC4-C93F400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3104-2DEB-4DC2-B978-2823A89C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r>
              <a:rPr lang="en-IN" sz="800" dirty="0"/>
              <a:t/>
            </a: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dirty="0"/>
              <a:t>Aggregates are applied on windows</a:t>
            </a:r>
          </a:p>
          <a:p>
            <a:r>
              <a:rPr lang="en-US" dirty="0"/>
              <a:t>Result of windowing operation on a stream is a relation</a:t>
            </a:r>
          </a:p>
          <a:p>
            <a:r>
              <a:rPr lang="en-US" dirty="0"/>
              <a:t>Many systems support stream-relation joins</a:t>
            </a:r>
          </a:p>
          <a:p>
            <a:r>
              <a:rPr lang="en-US" dirty="0"/>
              <a:t>Stream-stream joins often require join conditions to specify bound on timestamp gap between matching tuples</a:t>
            </a:r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8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032-CE91-48F8-BE8E-67A23B7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AF0B-B2CE-425D-A14B-7C87D10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</a:p>
          <a:p>
            <a:r>
              <a:rPr lang="en-IN" dirty="0"/>
              <a:t>Routing of streams using DAG and publish-subscribe representations</a:t>
            </a:r>
          </a:p>
          <a:p>
            <a:pPr lvl="1"/>
            <a:r>
              <a:rPr lang="en-IN" dirty="0"/>
              <a:t>Used in Apache Storm and Apache Kafka respective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02DA21B-E7D0-45A7-A7FE-81E95511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16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A904-0DC1-41EB-A53A-78E963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86F1-2308-4F5D-9CBF-E7474B5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</a:p>
          <a:p>
            <a:pPr lvl="1"/>
            <a:r>
              <a:rPr lang="en-IN" dirty="0"/>
              <a:t>Tuples in a stream are published to a topic</a:t>
            </a:r>
          </a:p>
          <a:p>
            <a:pPr lvl="1"/>
            <a:r>
              <a:rPr lang="en-IN" dirty="0"/>
              <a:t>Consumers subscribe to topic</a:t>
            </a:r>
          </a:p>
          <a:p>
            <a:r>
              <a:rPr lang="en-IN" dirty="0"/>
              <a:t>Parallel pub-sub systems allow tuples in a topic to be partitioned across multiple machines</a:t>
            </a:r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</a:p>
          <a:p>
            <a:r>
              <a:rPr lang="en-IN" dirty="0"/>
              <a:t>More details in book</a:t>
            </a:r>
          </a:p>
        </p:txBody>
      </p:sp>
    </p:spTree>
    <p:extLst>
      <p:ext uri="{BB962C8B-B14F-4D97-AF65-F5344CB8AC3E}">
        <p14:creationId xmlns:p14="http://schemas.microsoft.com/office/powerpoint/2010/main" val="3294739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748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</a:p>
          <a:p>
            <a:pPr lvl="1" eaLnBrk="1" hangingPunct="1"/>
            <a:r>
              <a:rPr lang="en-US" altLang="en-US" dirty="0"/>
              <a:t>Google File System (GFS)</a:t>
            </a:r>
          </a:p>
          <a:p>
            <a:pPr lvl="1" eaLnBrk="1" hangingPunct="1"/>
            <a:r>
              <a:rPr lang="en-US" altLang="en-US" dirty="0"/>
              <a:t>Hadoop File System (HDFS)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A0E8D-634D-46FB-AA60-8B28A00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91B23-DDD0-4ABF-8539-6EFE5AB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</a:p>
          <a:p>
            <a:r>
              <a:rPr lang="en-IN" dirty="0"/>
              <a:t>ER model of an enterprise can be viewed as a graph</a:t>
            </a:r>
          </a:p>
          <a:p>
            <a:pPr lvl="1"/>
            <a:r>
              <a:rPr lang="en-IN" dirty="0"/>
              <a:t>Every entity is a node</a:t>
            </a:r>
          </a:p>
          <a:p>
            <a:pPr lvl="1"/>
            <a:r>
              <a:rPr lang="en-IN" dirty="0"/>
              <a:t>Every binary relationship is an edge</a:t>
            </a:r>
          </a:p>
          <a:p>
            <a:pPr lvl="1"/>
            <a:r>
              <a:rPr lang="en-IN" dirty="0"/>
              <a:t>Ternary and higher degree relationships can be modelled as binary relationships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8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</a:p>
          <a:p>
            <a:r>
              <a:rPr lang="en-IN" dirty="0"/>
              <a:t>Above representation too simplistic</a:t>
            </a:r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</a:p>
          <a:p>
            <a:pPr lvl="1"/>
            <a:r>
              <a:rPr lang="en-IN" dirty="0"/>
              <a:t>Relations can be identified as representing either nodes or edges</a:t>
            </a:r>
          </a:p>
          <a:p>
            <a:r>
              <a:rPr lang="en-IN" dirty="0"/>
              <a:t>Query languages for graph databases make it </a:t>
            </a:r>
          </a:p>
          <a:p>
            <a:pPr lvl="1"/>
            <a:r>
              <a:rPr lang="en-IN" dirty="0"/>
              <a:t>easy to express queries requiring edge traversal</a:t>
            </a:r>
          </a:p>
          <a:p>
            <a:pPr lvl="1"/>
            <a:r>
              <a:rPr lang="en-IN" dirty="0"/>
              <a:t>allow efficient algorithms to be used for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33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</a:p>
          <a:p>
            <a:r>
              <a:rPr lang="en-US" dirty="0"/>
              <a:t>Recursive traversal of edges is also possible</a:t>
            </a:r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77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</a:p>
          <a:p>
            <a:pPr lvl="1"/>
            <a:r>
              <a:rPr lang="en-IN" dirty="0"/>
              <a:t>Web graph:  web pages are nodes, hyper links are edges</a:t>
            </a:r>
          </a:p>
          <a:p>
            <a:pPr lvl="1"/>
            <a:r>
              <a:rPr lang="en-IN" dirty="0"/>
              <a:t>Social network graph: people are nodes, friend/follow links are edges</a:t>
            </a:r>
          </a:p>
          <a:p>
            <a:r>
              <a:rPr lang="en-IN" dirty="0"/>
              <a:t>Two popular approaches for parallel processing on such graphs</a:t>
            </a:r>
          </a:p>
          <a:p>
            <a:pPr lvl="1"/>
            <a:r>
              <a:rPr lang="en-IN" dirty="0"/>
              <a:t>Map-reduce and algebraic frameworks</a:t>
            </a:r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</a:p>
          <a:p>
            <a:r>
              <a:rPr lang="en-IN" dirty="0"/>
              <a:t>Multiple iterations are required for any computations on graphs</a:t>
            </a:r>
          </a:p>
          <a:p>
            <a:pPr lvl="1"/>
            <a:r>
              <a:rPr lang="en-IN" dirty="0"/>
              <a:t>Map-reduce/algebraic frameworks often have high overheads per iteration</a:t>
            </a:r>
          </a:p>
          <a:p>
            <a:pPr lvl="1"/>
            <a:r>
              <a:rPr lang="en-IN" dirty="0"/>
              <a:t>BSP frameworks have much lower per-iteration overheads</a:t>
            </a:r>
          </a:p>
          <a:p>
            <a:r>
              <a:rPr lang="en-IN" dirty="0"/>
              <a:t>Google’s Pregel system popularized the BSP framework</a:t>
            </a:r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</a:p>
        </p:txBody>
      </p:sp>
    </p:spTree>
    <p:extLst>
      <p:ext uri="{BB962C8B-B14F-4D97-AF65-F5344CB8AC3E}">
        <p14:creationId xmlns:p14="http://schemas.microsoft.com/office/powerpoint/2010/main" val="738705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</a:p>
          <a:p>
            <a:pPr lvl="1"/>
            <a:r>
              <a:rPr lang="en-IN" dirty="0"/>
              <a:t>Vertices are partitioned across multiple machines, and state of node kept in-memory</a:t>
            </a:r>
          </a:p>
          <a:p>
            <a:r>
              <a:rPr lang="en-IN" dirty="0"/>
              <a:t>Analogous to map() and reduce() functions, programmers provide methods to be executed for each node</a:t>
            </a:r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</a:p>
          <a:p>
            <a:pPr lvl="1"/>
            <a:r>
              <a:rPr lang="en-IN" dirty="0"/>
              <a:t>Update their state, and </a:t>
            </a:r>
          </a:p>
          <a:p>
            <a:pPr lvl="1"/>
            <a:r>
              <a:rPr lang="en-IN" dirty="0"/>
              <a:t>Send further messages or vote to halt</a:t>
            </a:r>
          </a:p>
          <a:p>
            <a:pPr lvl="1"/>
            <a:r>
              <a:rPr lang="en-IN" dirty="0"/>
              <a:t>Computation ends when all nodes vote to halt, and there are no pending messages;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2743200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End of Chapter 10</a:t>
            </a:r>
          </a:p>
        </p:txBody>
      </p:sp>
    </p:spTree>
    <p:extLst>
      <p:ext uri="{BB962C8B-B14F-4D97-AF65-F5344CB8AC3E}">
        <p14:creationId xmlns:p14="http://schemas.microsoft.com/office/powerpoint/2010/main" val="1551594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81D6-F419-4096-9969-94214A1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28A14-5049-415F-BFE6-B6DF0018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7940" y="1371600"/>
            <a:ext cx="6655092" cy="4128293"/>
          </a:xfrm>
        </p:spPr>
      </p:pic>
    </p:spTree>
    <p:extLst>
      <p:ext uri="{BB962C8B-B14F-4D97-AF65-F5344CB8AC3E}">
        <p14:creationId xmlns:p14="http://schemas.microsoft.com/office/powerpoint/2010/main" val="2769216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74E-F5E5-4E1B-A6F8-D75CB53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935D-FD9A-438F-BEF6-09D69CE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0" y="1287818"/>
            <a:ext cx="5654070" cy="4402518"/>
          </a:xfrm>
        </p:spPr>
      </p:pic>
    </p:spTree>
    <p:extLst>
      <p:ext uri="{BB962C8B-B14F-4D97-AF65-F5344CB8AC3E}">
        <p14:creationId xmlns:p14="http://schemas.microsoft.com/office/powerpoint/2010/main" val="4566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AEE-ACBB-4781-AFF7-9049EAF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559B6-F023-46F3-BAD9-3099BBF4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5A9CA3-17D4-4C5E-A867-8228041D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365760"/>
            <a:r>
              <a:rPr lang="en-US" sz="1700" kern="0" dirty="0">
                <a:ea typeface="ＭＳ Ｐゴシック" charset="0"/>
              </a:rPr>
              <a:t>Single Namespace for entire cluster</a:t>
            </a:r>
          </a:p>
          <a:p>
            <a:pPr indent="-365760"/>
            <a:r>
              <a:rPr lang="en-US" sz="1700" kern="0" dirty="0">
                <a:ea typeface="ＭＳ Ｐゴシック" charset="0"/>
              </a:rPr>
              <a:t>Files are broken up into blocks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Typically 64 MB block size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Each block replicated on multiple </a:t>
            </a:r>
            <a:r>
              <a:rPr lang="en-US" sz="1700" kern="0" dirty="0" err="1">
                <a:ea typeface="ＭＳ Ｐゴシック" charset="-128"/>
              </a:rPr>
              <a:t>DataNodes</a:t>
            </a:r>
            <a:endParaRPr lang="en-US" sz="1700" kern="0" dirty="0">
              <a:ea typeface="ＭＳ Ｐゴシック" charset="-128"/>
            </a:endParaRPr>
          </a:p>
          <a:p>
            <a:pPr indent="-365760"/>
            <a:r>
              <a:rPr lang="en-US" sz="1700" kern="0" dirty="0">
                <a:ea typeface="ＭＳ Ｐゴシック" charset="0"/>
              </a:rPr>
              <a:t>Client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Finds location of blocks from </a:t>
            </a:r>
            <a:r>
              <a:rPr lang="en-US" sz="1700" kern="0" dirty="0" err="1">
                <a:ea typeface="ＭＳ Ｐゴシック" charset="-128"/>
              </a:rPr>
              <a:t>NameNode</a:t>
            </a:r>
            <a:endParaRPr lang="en-US" sz="1700" kern="0" dirty="0">
              <a:ea typeface="ＭＳ Ｐゴシック" charset="-128"/>
            </a:endParaRPr>
          </a:p>
          <a:p>
            <a:pPr lvl="1" indent="-365760"/>
            <a:r>
              <a:rPr lang="en-US" sz="1700" kern="0" dirty="0">
                <a:ea typeface="ＭＳ Ｐゴシック" charset="-128"/>
              </a:rPr>
              <a:t>Accesses data directly from </a:t>
            </a:r>
            <a:r>
              <a:rPr lang="en-US" sz="1700" kern="0" dirty="0" err="1">
                <a:ea typeface="ＭＳ Ｐゴシック" charset="-128"/>
              </a:rPr>
              <a:t>DataNode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18054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</a:p>
          <a:p>
            <a:pPr indent="-365760"/>
            <a:r>
              <a:rPr lang="en-US" dirty="0">
                <a:ea typeface="ＭＳ Ｐゴシック" charset="0"/>
              </a:rPr>
              <a:t>Data Coherency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Write-once-read-many access model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Client can only append to existing files</a:t>
            </a:r>
          </a:p>
          <a:p>
            <a:pPr indent="-365760"/>
            <a:r>
              <a:rPr lang="en-US" dirty="0">
                <a:ea typeface="ＭＳ Ｐゴシック" charset="-128"/>
              </a:rPr>
              <a:t>Distributed file systems good for millions of large files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But have very high overheads and poor performance with billions of smaller tuples</a:t>
            </a:r>
          </a:p>
          <a:p>
            <a:pPr indent="-365760"/>
            <a:endParaRPr lang="en-US" dirty="0">
              <a:ea typeface="ＭＳ Ｐゴシック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B85D-2740-498F-94D2-D31ECC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6DA2-2244-43FB-9259-D7CC69A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</a:p>
          <a:p>
            <a:r>
              <a:rPr lang="en-IN" dirty="0"/>
              <a:t>Application must track which records are on which database and send queries/updates to that database</a:t>
            </a:r>
          </a:p>
          <a:p>
            <a:r>
              <a:rPr lang="en-IN" dirty="0"/>
              <a:t>Positives: scales well, easy to implement</a:t>
            </a:r>
          </a:p>
          <a:p>
            <a:r>
              <a:rPr lang="en-IN" dirty="0"/>
              <a:t>Drawbacks:</a:t>
            </a:r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</a:p>
          <a:p>
            <a:pPr lvl="1"/>
            <a:r>
              <a:rPr lang="en-IN" dirty="0"/>
              <a:t>When a database is overloaded, moving part of its load out is not easy</a:t>
            </a:r>
          </a:p>
          <a:p>
            <a:pPr lvl="1"/>
            <a:r>
              <a:rPr lang="en-IN" dirty="0"/>
              <a:t>Chance of failure more with more databases</a:t>
            </a:r>
          </a:p>
          <a:p>
            <a:pPr lvl="2"/>
            <a:r>
              <a:rPr lang="en-IN" dirty="0"/>
              <a:t>need to keep replicas to ensure availability, which is more work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6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</a:p>
          <a:p>
            <a:pPr lvl="2"/>
            <a:r>
              <a:rPr lang="en-US" altLang="en-US" dirty="0"/>
              <a:t>Limited in scalability</a:t>
            </a:r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</a:p>
          <a:p>
            <a:pPr lvl="1"/>
            <a:r>
              <a:rPr lang="en-US" altLang="en-US" dirty="0"/>
              <a:t>Approach 3: Use existing parallel databases </a:t>
            </a:r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dirty="0"/>
              <a:t>Approach 4: Massively Parallel Key-Value Data Store</a:t>
            </a:r>
          </a:p>
          <a:p>
            <a:pPr lvl="2"/>
            <a:r>
              <a:rPr lang="en-US" altLang="en-US" dirty="0"/>
              <a:t>Partitioning, high availability etc. completely transparent to application</a:t>
            </a:r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</a:p>
        </p:txBody>
      </p:sp>
    </p:spTree>
    <p:extLst>
      <p:ext uri="{BB962C8B-B14F-4D97-AF65-F5344CB8AC3E}">
        <p14:creationId xmlns:p14="http://schemas.microsoft.com/office/powerpoint/2010/main" val="3887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95807</TotalTime>
  <Words>3549</Words>
  <Application>Microsoft Office PowerPoint</Application>
  <PresentationFormat>On-screen Show (4:3)</PresentationFormat>
  <Paragraphs>545</Paragraphs>
  <Slides>57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MS PGothic</vt:lpstr>
      <vt:lpstr>MS PGothic</vt:lpstr>
      <vt:lpstr>Arial</vt:lpstr>
      <vt:lpstr>Calibri</vt:lpstr>
      <vt:lpstr>Helvetica</vt:lpstr>
      <vt:lpstr>Monotype Sorts</vt:lpstr>
      <vt:lpstr>Times New Roman</vt:lpstr>
      <vt:lpstr>Verdana</vt:lpstr>
      <vt:lpstr>Webdings</vt:lpstr>
      <vt:lpstr>Wingdings</vt:lpstr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497</cp:revision>
  <cp:lastPrinted>1999-06-28T19:27:31Z</cp:lastPrinted>
  <dcterms:created xsi:type="dcterms:W3CDTF">2009-12-21T15:40:22Z</dcterms:created>
  <dcterms:modified xsi:type="dcterms:W3CDTF">2019-07-30T14:42:25Z</dcterms:modified>
</cp:coreProperties>
</file>