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CE0E071-49AA-4A4C-8548-7305CB92AC05}">
          <p14:sldIdLst>
            <p14:sldId id="256"/>
            <p14:sldId id="257"/>
            <p14:sldId id="258"/>
          </p14:sldIdLst>
        </p14:section>
        <p14:section name="タイトルなしのセクション" id="{FFBA70D4-2848-48F0-9F0E-957316A210FA}">
          <p14:sldIdLst>
            <p14:sldId id="259"/>
            <p14:sldId id="260"/>
            <p14:sldId id="261"/>
          </p14:sldIdLst>
        </p14:section>
        <p14:section name="タイトルなしのセクション" id="{D32E5A38-2311-42EC-A23D-73C11388B145}">
          <p14:sldIdLst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9FCF147-7F61-425F-8980-DEE6841CD5A8}" type="datetime">
              <a:rPr lang="en-US" sz="1200" b="0" strike="noStrike" spc="-1">
                <a:solidFill>
                  <a:srgbClr val="8B8B8B"/>
                </a:solidFill>
                <a:latin typeface="游ゴシック"/>
              </a:rPr>
              <a:t>7/30/2021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257DC71-DF8D-4F2B-8AA4-05B6B8C70DA8}" type="slidenum">
              <a:rPr lang="en-US" sz="1200" b="0" strike="noStrike" spc="-1">
                <a:solidFill>
                  <a:srgbClr val="8B8B8B"/>
                </a:solidFill>
                <a:latin typeface="游ゴシック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ja-JP" sz="1800" b="0" strike="noStrike" spc="-1">
                <a:solidFill>
                  <a:srgbClr val="000000"/>
                </a:solidFill>
                <a:latin typeface="游ゴシック"/>
              </a:rPr>
              <a:t>クリックしてタイトルテキストを編集</a:t>
            </a:r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800" b="0" strike="noStrike" spc="-1">
                <a:solidFill>
                  <a:srgbClr val="000000"/>
                </a:solidFill>
                <a:latin typeface="游ゴシック"/>
              </a:rPr>
              <a:t>クリックしてアウトラインのテキストを編集</a:t>
            </a:r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游ゴシック"/>
              </a:rPr>
              <a:t>2</a:t>
            </a:r>
            <a:r>
              <a:rPr lang="ja-JP" sz="2000" b="0" strike="noStrike" spc="-1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游ゴシック"/>
              </a:rPr>
              <a:t>3</a:t>
            </a:r>
            <a:r>
              <a:rPr lang="ja-JP" sz="1800" b="0" strike="noStrike" spc="-1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游ゴシック"/>
              </a:rPr>
              <a:t>4</a:t>
            </a:r>
            <a:r>
              <a:rPr lang="ja-JP" sz="1800" b="0" strike="noStrike" spc="-1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游ゴシック"/>
              </a:rPr>
              <a:t>5</a:t>
            </a:r>
            <a:r>
              <a:rPr lang="ja-JP" sz="2000" b="0" strike="noStrike" spc="-1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游ゴシック"/>
              </a:rPr>
              <a:t>6</a:t>
            </a:r>
            <a:r>
              <a:rPr lang="ja-JP" sz="2000" b="0" strike="noStrike" spc="-1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游ゴシック"/>
              </a:rPr>
              <a:t>7</a:t>
            </a:r>
            <a:r>
              <a:rPr lang="ja-JP" sz="2000" b="0" strike="noStrike" spc="-1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図 4"/>
          <p:cNvPicPr/>
          <p:nvPr/>
        </p:nvPicPr>
        <p:blipFill>
          <a:blip r:embed="rId2"/>
          <a:stretch/>
        </p:blipFill>
        <p:spPr>
          <a:xfrm>
            <a:off x="1096920" y="0"/>
            <a:ext cx="99975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図 1"/>
          <p:cNvPicPr/>
          <p:nvPr/>
        </p:nvPicPr>
        <p:blipFill>
          <a:blip r:embed="rId2"/>
          <a:stretch/>
        </p:blipFill>
        <p:spPr>
          <a:xfrm>
            <a:off x="2681640" y="1524960"/>
            <a:ext cx="6828120" cy="4683600"/>
          </a:xfrm>
          <a:prstGeom prst="rect">
            <a:avLst/>
          </a:prstGeom>
          <a:ln w="0">
            <a:noFill/>
          </a:ln>
        </p:spPr>
      </p:pic>
      <p:sp>
        <p:nvSpPr>
          <p:cNvPr id="43" name="直線矢印コネクタ 3"/>
          <p:cNvSpPr/>
          <p:nvPr/>
        </p:nvSpPr>
        <p:spPr>
          <a:xfrm flipV="1">
            <a:off x="8055720" y="5923800"/>
            <a:ext cx="483480" cy="438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直線矢印コネクタ 4"/>
          <p:cNvSpPr/>
          <p:nvPr/>
        </p:nvSpPr>
        <p:spPr>
          <a:xfrm flipV="1">
            <a:off x="2211120" y="2822760"/>
            <a:ext cx="571320" cy="263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テキスト ボックス 5"/>
          <p:cNvSpPr/>
          <p:nvPr/>
        </p:nvSpPr>
        <p:spPr>
          <a:xfrm>
            <a:off x="1583640" y="3087360"/>
            <a:ext cx="1254600" cy="309600"/>
          </a:xfrm>
          <a:prstGeom prst="rect">
            <a:avLst/>
          </a:prstGeom>
          <a:solidFill>
            <a:srgbClr val="00B0F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Change in elevator angle; input</a:t>
            </a:r>
            <a:endParaRPr lang="en-US" sz="730" b="0" strike="noStrike" spc="-1">
              <a:latin typeface="Arial"/>
            </a:endParaRPr>
          </a:p>
        </p:txBody>
      </p:sp>
      <p:sp>
        <p:nvSpPr>
          <p:cNvPr id="46" name="テキスト ボックス 6"/>
          <p:cNvSpPr/>
          <p:nvPr/>
        </p:nvSpPr>
        <p:spPr>
          <a:xfrm>
            <a:off x="9877680" y="2567160"/>
            <a:ext cx="1542600" cy="680040"/>
          </a:xfrm>
          <a:prstGeom prst="rect">
            <a:avLst/>
          </a:prstGeom>
          <a:solidFill>
            <a:srgbClr val="FFFF0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Dynamic states; output.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-. Velocity along body-x-axis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-. Angle of attack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-. Pitch angular velocity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-. Pitch angle.</a:t>
            </a:r>
            <a:endParaRPr lang="en-US" sz="730" b="0" strike="noStrike" spc="-1">
              <a:latin typeface="Arial"/>
            </a:endParaRPr>
          </a:p>
        </p:txBody>
      </p:sp>
      <p:sp>
        <p:nvSpPr>
          <p:cNvPr id="47" name="直線矢印コネクタ 7"/>
          <p:cNvSpPr/>
          <p:nvPr/>
        </p:nvSpPr>
        <p:spPr>
          <a:xfrm flipH="1">
            <a:off x="9474480" y="2907360"/>
            <a:ext cx="402120" cy="162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テキスト ボックス 10"/>
          <p:cNvSpPr/>
          <p:nvPr/>
        </p:nvSpPr>
        <p:spPr>
          <a:xfrm>
            <a:off x="1645920" y="4398120"/>
            <a:ext cx="973080" cy="314280"/>
          </a:xfrm>
          <a:prstGeom prst="rect">
            <a:avLst/>
          </a:prstGeom>
          <a:solidFill>
            <a:srgbClr val="00B0F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Change in Thrust; input</a:t>
            </a:r>
            <a:endParaRPr lang="en-US" sz="730" b="0" strike="noStrike" spc="-1">
              <a:latin typeface="Arial"/>
            </a:endParaRPr>
          </a:p>
        </p:txBody>
      </p:sp>
      <p:sp>
        <p:nvSpPr>
          <p:cNvPr id="49" name="直線矢印コネクタ 11"/>
          <p:cNvSpPr/>
          <p:nvPr/>
        </p:nvSpPr>
        <p:spPr>
          <a:xfrm>
            <a:off x="2132640" y="4712760"/>
            <a:ext cx="649800" cy="423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テキスト ボックス 20"/>
          <p:cNvSpPr/>
          <p:nvPr/>
        </p:nvSpPr>
        <p:spPr>
          <a:xfrm>
            <a:off x="2849400" y="800280"/>
            <a:ext cx="2190600" cy="570960"/>
          </a:xfrm>
          <a:prstGeom prst="rect">
            <a:avLst/>
          </a:prstGeom>
          <a:solidFill>
            <a:srgbClr val="00B0F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Steady state flight condition; input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*optional, valid only if use_u_***==true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-. Flight velocity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-. Dynamic pressure</a:t>
            </a:r>
            <a:endParaRPr lang="en-US" sz="730" b="0" strike="noStrike" spc="-1">
              <a:latin typeface="Arial"/>
            </a:endParaRPr>
          </a:p>
        </p:txBody>
      </p:sp>
      <p:sp>
        <p:nvSpPr>
          <p:cNvPr id="51" name="直線矢印コネクタ 21"/>
          <p:cNvSpPr/>
          <p:nvPr/>
        </p:nvSpPr>
        <p:spPr>
          <a:xfrm>
            <a:off x="3944880" y="1371600"/>
            <a:ext cx="7560" cy="16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テキスト ボックス 29"/>
          <p:cNvSpPr/>
          <p:nvPr/>
        </p:nvSpPr>
        <p:spPr>
          <a:xfrm>
            <a:off x="6313320" y="495000"/>
            <a:ext cx="2232720" cy="801000"/>
          </a:xfrm>
          <a:prstGeom prst="rect">
            <a:avLst/>
          </a:prstGeom>
          <a:solidFill>
            <a:srgbClr val="00B0F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Aircraft  characteristics; input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*optional, valid only if use_u_***==true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-. Representative (wing) area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-. Representative length (mean aero. chord)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-. Aircraft mass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-. Moment of inertia about y-axis</a:t>
            </a:r>
            <a:endParaRPr lang="en-US" sz="730" b="0" strike="noStrike" spc="-1">
              <a:latin typeface="Arial"/>
            </a:endParaRPr>
          </a:p>
        </p:txBody>
      </p:sp>
      <p:sp>
        <p:nvSpPr>
          <p:cNvPr id="53" name="右大かっこ 31"/>
          <p:cNvSpPr/>
          <p:nvPr/>
        </p:nvSpPr>
        <p:spPr>
          <a:xfrm rot="16200000">
            <a:off x="3858480" y="957960"/>
            <a:ext cx="188640" cy="1338480"/>
          </a:xfrm>
          <a:prstGeom prst="rightBracket">
            <a:avLst>
              <a:gd name="adj" fmla="val 44904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4" name="右大かっこ 34"/>
          <p:cNvSpPr/>
          <p:nvPr/>
        </p:nvSpPr>
        <p:spPr>
          <a:xfrm rot="16200000">
            <a:off x="7354440" y="209520"/>
            <a:ext cx="228240" cy="2869560"/>
          </a:xfrm>
          <a:prstGeom prst="rightBracket">
            <a:avLst>
              <a:gd name="adj" fmla="val 44904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5" name="直線矢印コネクタ 35"/>
          <p:cNvSpPr/>
          <p:nvPr/>
        </p:nvSpPr>
        <p:spPr>
          <a:xfrm>
            <a:off x="7430040" y="1296360"/>
            <a:ext cx="38160" cy="2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右大かっこ 39"/>
          <p:cNvSpPr/>
          <p:nvPr/>
        </p:nvSpPr>
        <p:spPr>
          <a:xfrm>
            <a:off x="9223560" y="1991880"/>
            <a:ext cx="251280" cy="2155680"/>
          </a:xfrm>
          <a:prstGeom prst="rightBracket">
            <a:avLst>
              <a:gd name="adj" fmla="val 44904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7" name="右大かっこ 40"/>
          <p:cNvSpPr/>
          <p:nvPr/>
        </p:nvSpPr>
        <p:spPr>
          <a:xfrm>
            <a:off x="9215640" y="4677120"/>
            <a:ext cx="251280" cy="1105920"/>
          </a:xfrm>
          <a:prstGeom prst="rightBracket">
            <a:avLst>
              <a:gd name="adj" fmla="val 44904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8" name="テキスト ボックス 54"/>
          <p:cNvSpPr/>
          <p:nvPr/>
        </p:nvSpPr>
        <p:spPr>
          <a:xfrm>
            <a:off x="9782640" y="4903920"/>
            <a:ext cx="1904040" cy="464400"/>
          </a:xfrm>
          <a:prstGeom prst="rect">
            <a:avLst/>
          </a:prstGeom>
          <a:solidFill>
            <a:srgbClr val="FFFF0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Translational Accelerations; output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-. Acceleration in direction of body-z-axis.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-. Acceleration in direction of body-x-axis.</a:t>
            </a:r>
            <a:endParaRPr lang="en-US" sz="730" b="0" strike="noStrike" spc="-1">
              <a:latin typeface="Arial"/>
            </a:endParaRPr>
          </a:p>
        </p:txBody>
      </p:sp>
      <p:sp>
        <p:nvSpPr>
          <p:cNvPr id="59" name="直線矢印コネクタ 55"/>
          <p:cNvSpPr/>
          <p:nvPr/>
        </p:nvSpPr>
        <p:spPr>
          <a:xfrm flipH="1">
            <a:off x="9466560" y="5136480"/>
            <a:ext cx="315000" cy="9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テキスト ボックス 58"/>
          <p:cNvSpPr/>
          <p:nvPr/>
        </p:nvSpPr>
        <p:spPr>
          <a:xfrm>
            <a:off x="6264720" y="6016320"/>
            <a:ext cx="1790640" cy="692640"/>
          </a:xfrm>
          <a:prstGeom prst="rect">
            <a:avLst/>
          </a:prstGeom>
          <a:solidFill>
            <a:srgbClr val="92D05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Expandable connector prepared for communication with internal variables which cannot be accessed by other ports, 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input&amp;output  (use “connect” operator)</a:t>
            </a:r>
            <a:endParaRPr lang="en-US" sz="73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図 2"/>
          <p:cNvPicPr/>
          <p:nvPr/>
        </p:nvPicPr>
        <p:blipFill>
          <a:blip r:embed="rId2"/>
          <a:stretch/>
        </p:blipFill>
        <p:spPr>
          <a:xfrm>
            <a:off x="2113920" y="0"/>
            <a:ext cx="7963920" cy="6857640"/>
          </a:xfrm>
          <a:prstGeom prst="rect">
            <a:avLst/>
          </a:prstGeom>
          <a:ln w="0">
            <a:noFill/>
          </a:ln>
        </p:spPr>
      </p:pic>
      <p:sp>
        <p:nvSpPr>
          <p:cNvPr id="62" name="直線矢印コネクタ 3"/>
          <p:cNvSpPr/>
          <p:nvPr/>
        </p:nvSpPr>
        <p:spPr>
          <a:xfrm flipH="1" flipV="1">
            <a:off x="5601240" y="3768840"/>
            <a:ext cx="11160" cy="78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テキスト ボックス 4"/>
          <p:cNvSpPr/>
          <p:nvPr/>
        </p:nvSpPr>
        <p:spPr>
          <a:xfrm>
            <a:off x="4706280" y="4553280"/>
            <a:ext cx="1813320" cy="757800"/>
          </a:xfrm>
          <a:prstGeom prst="rect">
            <a:avLst/>
          </a:prstGeom>
          <a:solidFill>
            <a:srgbClr val="92D05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Component of calculation between non-dimensional derivatives &lt;-&gt; dimensional derivatives.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This internal component is discrete and calculation is executed only at the initial of simulation.</a:t>
            </a:r>
            <a:endParaRPr lang="en-US" sz="730" b="0" strike="noStrike" spc="-1">
              <a:latin typeface="Arial"/>
            </a:endParaRPr>
          </a:p>
        </p:txBody>
      </p:sp>
      <p:sp>
        <p:nvSpPr>
          <p:cNvPr id="64" name="テキスト ボックス 9"/>
          <p:cNvSpPr/>
          <p:nvPr/>
        </p:nvSpPr>
        <p:spPr>
          <a:xfrm>
            <a:off x="6519960" y="1787400"/>
            <a:ext cx="1813320" cy="757800"/>
          </a:xfrm>
          <a:prstGeom prst="rect">
            <a:avLst/>
          </a:prstGeom>
          <a:solidFill>
            <a:srgbClr val="92D05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Inner-outer component necessary for simulation.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Same component (with same instance name) must be instantiated outside this component. 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Refer to “system” in fluid library of MSL.</a:t>
            </a:r>
            <a:endParaRPr lang="en-US" sz="730" b="0" strike="noStrike" spc="-1">
              <a:latin typeface="Arial"/>
            </a:endParaRPr>
          </a:p>
        </p:txBody>
      </p:sp>
      <p:sp>
        <p:nvSpPr>
          <p:cNvPr id="65" name="直線矢印コネクタ 10"/>
          <p:cNvSpPr/>
          <p:nvPr/>
        </p:nvSpPr>
        <p:spPr>
          <a:xfrm flipH="1">
            <a:off x="5542200" y="2166480"/>
            <a:ext cx="977760" cy="13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図 2"/>
          <p:cNvPicPr/>
          <p:nvPr/>
        </p:nvPicPr>
        <p:blipFill>
          <a:blip r:embed="rId2"/>
          <a:stretch/>
        </p:blipFill>
        <p:spPr>
          <a:xfrm>
            <a:off x="2566440" y="0"/>
            <a:ext cx="705888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図 1"/>
          <p:cNvPicPr/>
          <p:nvPr/>
        </p:nvPicPr>
        <p:blipFill>
          <a:blip r:embed="rId2"/>
          <a:stretch/>
        </p:blipFill>
        <p:spPr>
          <a:xfrm>
            <a:off x="3526200" y="1055160"/>
            <a:ext cx="4821120" cy="4683600"/>
          </a:xfrm>
          <a:prstGeom prst="rect">
            <a:avLst/>
          </a:prstGeom>
          <a:ln w="0">
            <a:noFill/>
          </a:ln>
        </p:spPr>
      </p:pic>
      <p:sp>
        <p:nvSpPr>
          <p:cNvPr id="68" name="直線矢印コネクタ 2"/>
          <p:cNvSpPr/>
          <p:nvPr/>
        </p:nvSpPr>
        <p:spPr>
          <a:xfrm>
            <a:off x="2907720" y="3584160"/>
            <a:ext cx="723240" cy="5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テキスト ボックス 3"/>
          <p:cNvSpPr/>
          <p:nvPr/>
        </p:nvSpPr>
        <p:spPr>
          <a:xfrm>
            <a:off x="1652760" y="3429000"/>
            <a:ext cx="1254600" cy="309600"/>
          </a:xfrm>
          <a:prstGeom prst="rect">
            <a:avLst/>
          </a:prstGeom>
          <a:solidFill>
            <a:srgbClr val="00B0F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Change in aileron angle; input</a:t>
            </a:r>
            <a:endParaRPr lang="en-US" sz="730" b="0" strike="noStrike" spc="-1">
              <a:latin typeface="Arial"/>
            </a:endParaRPr>
          </a:p>
        </p:txBody>
      </p:sp>
      <p:sp>
        <p:nvSpPr>
          <p:cNvPr id="70" name="直線矢印コネクタ 6"/>
          <p:cNvSpPr/>
          <p:nvPr/>
        </p:nvSpPr>
        <p:spPr>
          <a:xfrm>
            <a:off x="2939400" y="4506840"/>
            <a:ext cx="723240" cy="5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テキスト ボックス 7"/>
          <p:cNvSpPr/>
          <p:nvPr/>
        </p:nvSpPr>
        <p:spPr>
          <a:xfrm>
            <a:off x="1684440" y="4352040"/>
            <a:ext cx="1254600" cy="309600"/>
          </a:xfrm>
          <a:prstGeom prst="rect">
            <a:avLst/>
          </a:prstGeom>
          <a:solidFill>
            <a:srgbClr val="00B0F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Change in rudder angle; input</a:t>
            </a:r>
            <a:endParaRPr lang="en-US" sz="730" b="0" strike="noStrike" spc="-1">
              <a:latin typeface="Arial"/>
            </a:endParaRPr>
          </a:p>
        </p:txBody>
      </p:sp>
      <p:sp>
        <p:nvSpPr>
          <p:cNvPr id="72" name="テキスト ボックス 8"/>
          <p:cNvSpPr/>
          <p:nvPr/>
        </p:nvSpPr>
        <p:spPr>
          <a:xfrm>
            <a:off x="1337040" y="2077920"/>
            <a:ext cx="1810440" cy="570960"/>
          </a:xfrm>
          <a:prstGeom prst="rect">
            <a:avLst/>
          </a:prstGeom>
          <a:solidFill>
            <a:srgbClr val="00B0F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Steady state flight condition; input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*optional, valid only if use_u_***==true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-. Flight velocity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-. Dynamic pressure</a:t>
            </a:r>
            <a:endParaRPr lang="en-US" sz="730" b="0" strike="noStrike" spc="-1">
              <a:latin typeface="Arial"/>
            </a:endParaRPr>
          </a:p>
        </p:txBody>
      </p:sp>
      <p:sp>
        <p:nvSpPr>
          <p:cNvPr id="73" name="直線矢印コネクタ 9"/>
          <p:cNvSpPr/>
          <p:nvPr/>
        </p:nvSpPr>
        <p:spPr>
          <a:xfrm flipV="1">
            <a:off x="3147840" y="2190600"/>
            <a:ext cx="325800" cy="17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右大かっこ 10"/>
          <p:cNvSpPr/>
          <p:nvPr/>
        </p:nvSpPr>
        <p:spPr>
          <a:xfrm rot="10800000">
            <a:off x="3474360" y="1583280"/>
            <a:ext cx="188640" cy="1216800"/>
          </a:xfrm>
          <a:prstGeom prst="rightBracket">
            <a:avLst>
              <a:gd name="adj" fmla="val 44904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5" name="テキスト ボックス 16"/>
          <p:cNvSpPr/>
          <p:nvPr/>
        </p:nvSpPr>
        <p:spPr>
          <a:xfrm>
            <a:off x="7590960" y="84960"/>
            <a:ext cx="1974240" cy="868680"/>
          </a:xfrm>
          <a:prstGeom prst="rect">
            <a:avLst/>
          </a:prstGeom>
          <a:solidFill>
            <a:srgbClr val="00B0F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Aircraft  characteristics; input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*optional, valid only if use_u_***==true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-. Representative (wing) area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-. Aircraft mass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-. Moment of inertia; Ixx, Izz, Ixz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-. Representative length (wing span)</a:t>
            </a:r>
            <a:endParaRPr lang="en-US" sz="730" b="0" strike="noStrike" spc="-1">
              <a:latin typeface="Arial"/>
            </a:endParaRPr>
          </a:p>
        </p:txBody>
      </p:sp>
      <p:sp>
        <p:nvSpPr>
          <p:cNvPr id="76" name="右大かっこ 17"/>
          <p:cNvSpPr/>
          <p:nvPr/>
        </p:nvSpPr>
        <p:spPr>
          <a:xfrm rot="16200000">
            <a:off x="5561640" y="-566280"/>
            <a:ext cx="251280" cy="3472200"/>
          </a:xfrm>
          <a:prstGeom prst="rightBracket">
            <a:avLst>
              <a:gd name="adj" fmla="val 44904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7" name="直線矢印コネクタ 18"/>
          <p:cNvSpPr/>
          <p:nvPr/>
        </p:nvSpPr>
        <p:spPr>
          <a:xfrm flipH="1">
            <a:off x="5687640" y="519480"/>
            <a:ext cx="1902960" cy="52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直線矢印コネクタ 30"/>
          <p:cNvSpPr/>
          <p:nvPr/>
        </p:nvSpPr>
        <p:spPr>
          <a:xfrm flipV="1">
            <a:off x="7107120" y="5552640"/>
            <a:ext cx="483480" cy="438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テキスト ボックス 31"/>
          <p:cNvSpPr/>
          <p:nvPr/>
        </p:nvSpPr>
        <p:spPr>
          <a:xfrm>
            <a:off x="5316120" y="5645160"/>
            <a:ext cx="1790640" cy="692640"/>
          </a:xfrm>
          <a:prstGeom prst="rect">
            <a:avLst/>
          </a:prstGeom>
          <a:solidFill>
            <a:srgbClr val="92D05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Expandable connector prepared for communication with internal variables which cannot be accessed by other connectors, 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input&amp;output  (use “connect” operator)</a:t>
            </a:r>
            <a:endParaRPr lang="en-US" sz="730" b="0" strike="noStrike" spc="-1">
              <a:latin typeface="Arial"/>
            </a:endParaRPr>
          </a:p>
        </p:txBody>
      </p:sp>
      <p:sp>
        <p:nvSpPr>
          <p:cNvPr id="80" name="テキスト ボックス 32"/>
          <p:cNvSpPr/>
          <p:nvPr/>
        </p:nvSpPr>
        <p:spPr>
          <a:xfrm>
            <a:off x="8875800" y="2146320"/>
            <a:ext cx="1542600" cy="868680"/>
          </a:xfrm>
          <a:prstGeom prst="rect">
            <a:avLst/>
          </a:prstGeom>
          <a:solidFill>
            <a:srgbClr val="FFFF0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Dynamic states; output.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-. Side slip angle.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-. Roll angular velocity.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-. Yaw angular velocity.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-. Roll (bank) angle.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-. Yaw angle (heading).</a:t>
            </a:r>
            <a:endParaRPr lang="en-US" sz="730" b="0" strike="noStrike" spc="-1">
              <a:latin typeface="Arial"/>
            </a:endParaRPr>
          </a:p>
        </p:txBody>
      </p:sp>
      <p:sp>
        <p:nvSpPr>
          <p:cNvPr id="81" name="直線矢印コネクタ 33"/>
          <p:cNvSpPr/>
          <p:nvPr/>
        </p:nvSpPr>
        <p:spPr>
          <a:xfrm flipH="1">
            <a:off x="8472960" y="2580840"/>
            <a:ext cx="402120" cy="311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右大かっこ 34"/>
          <p:cNvSpPr/>
          <p:nvPr/>
        </p:nvSpPr>
        <p:spPr>
          <a:xfrm>
            <a:off x="8222040" y="1571040"/>
            <a:ext cx="251280" cy="2642760"/>
          </a:xfrm>
          <a:prstGeom prst="rightBracket">
            <a:avLst>
              <a:gd name="adj" fmla="val 44904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3" name="右大かっこ 35"/>
          <p:cNvSpPr/>
          <p:nvPr/>
        </p:nvSpPr>
        <p:spPr>
          <a:xfrm>
            <a:off x="8198280" y="4598640"/>
            <a:ext cx="251280" cy="468720"/>
          </a:xfrm>
          <a:prstGeom prst="rightBracket">
            <a:avLst>
              <a:gd name="adj" fmla="val 44904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4" name="テキスト ボックス 36"/>
          <p:cNvSpPr/>
          <p:nvPr/>
        </p:nvSpPr>
        <p:spPr>
          <a:xfrm>
            <a:off x="8780760" y="4556880"/>
            <a:ext cx="1904040" cy="317160"/>
          </a:xfrm>
          <a:prstGeom prst="rect">
            <a:avLst/>
          </a:prstGeom>
          <a:solidFill>
            <a:srgbClr val="FFFF0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Translational Accelerations; output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-. Acceleration in direction of body-y-axis.</a:t>
            </a:r>
            <a:endParaRPr lang="en-US" sz="730" b="0" strike="noStrike" spc="-1">
              <a:latin typeface="Arial"/>
            </a:endParaRPr>
          </a:p>
        </p:txBody>
      </p:sp>
      <p:sp>
        <p:nvSpPr>
          <p:cNvPr id="85" name="直線矢印コネクタ 37"/>
          <p:cNvSpPr/>
          <p:nvPr/>
        </p:nvSpPr>
        <p:spPr>
          <a:xfrm flipH="1">
            <a:off x="8449200" y="4715640"/>
            <a:ext cx="330840" cy="117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図 2"/>
          <p:cNvPicPr/>
          <p:nvPr/>
        </p:nvPicPr>
        <p:blipFill>
          <a:blip r:embed="rId2"/>
          <a:stretch/>
        </p:blipFill>
        <p:spPr>
          <a:xfrm>
            <a:off x="2086200" y="0"/>
            <a:ext cx="8019000" cy="6857640"/>
          </a:xfrm>
          <a:prstGeom prst="rect">
            <a:avLst/>
          </a:prstGeom>
          <a:ln w="0">
            <a:noFill/>
          </a:ln>
        </p:spPr>
      </p:pic>
      <p:sp>
        <p:nvSpPr>
          <p:cNvPr id="87" name="テキスト ボックス 3"/>
          <p:cNvSpPr/>
          <p:nvPr/>
        </p:nvSpPr>
        <p:spPr>
          <a:xfrm>
            <a:off x="6019200" y="1684080"/>
            <a:ext cx="1813320" cy="757800"/>
          </a:xfrm>
          <a:prstGeom prst="rect">
            <a:avLst/>
          </a:prstGeom>
          <a:solidFill>
            <a:srgbClr val="92D05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30" b="0" strike="noStrike" spc="-1" dirty="0">
                <a:solidFill>
                  <a:srgbClr val="000000"/>
                </a:solidFill>
                <a:latin typeface="Arial"/>
              </a:rPr>
              <a:t>Inner-outer component necessary for simulation.</a:t>
            </a:r>
            <a:endParaRPr lang="en-US" sz="7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 dirty="0">
                <a:solidFill>
                  <a:srgbClr val="000000"/>
                </a:solidFill>
                <a:latin typeface="Arial"/>
              </a:rPr>
              <a:t>Same component (with same instance name) must be instantiated outside this component. </a:t>
            </a:r>
            <a:endParaRPr lang="en-US" sz="7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 dirty="0">
                <a:solidFill>
                  <a:srgbClr val="000000"/>
                </a:solidFill>
                <a:latin typeface="Arial"/>
              </a:rPr>
              <a:t>Refer to “system” in fluid library of MSL.</a:t>
            </a:r>
            <a:endParaRPr lang="en-US" sz="730" b="0" strike="noStrike" spc="-1" dirty="0">
              <a:latin typeface="Arial"/>
            </a:endParaRPr>
          </a:p>
        </p:txBody>
      </p:sp>
      <p:sp>
        <p:nvSpPr>
          <p:cNvPr id="88" name="直線矢印コネクタ 4"/>
          <p:cNvSpPr/>
          <p:nvPr/>
        </p:nvSpPr>
        <p:spPr>
          <a:xfrm flipH="1">
            <a:off x="5041080" y="2063160"/>
            <a:ext cx="977760" cy="13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直線矢印コネクタ 5"/>
          <p:cNvSpPr/>
          <p:nvPr/>
        </p:nvSpPr>
        <p:spPr>
          <a:xfrm flipH="1" flipV="1">
            <a:off x="5601240" y="3768840"/>
            <a:ext cx="11160" cy="78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テキスト ボックス 6"/>
          <p:cNvSpPr/>
          <p:nvPr/>
        </p:nvSpPr>
        <p:spPr>
          <a:xfrm>
            <a:off x="4706280" y="4553280"/>
            <a:ext cx="1813320" cy="757800"/>
          </a:xfrm>
          <a:prstGeom prst="rect">
            <a:avLst/>
          </a:prstGeom>
          <a:solidFill>
            <a:srgbClr val="92D05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Component of calculation between non-dimensional derivatives &lt;-&gt; dimensional derivatives.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This internal component is discrete and calculation is executed only at the initial of simulation.</a:t>
            </a:r>
            <a:endParaRPr lang="en-US" sz="73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図 90"/>
          <p:cNvPicPr/>
          <p:nvPr/>
        </p:nvPicPr>
        <p:blipFill>
          <a:blip r:embed="rId2"/>
          <a:stretch/>
        </p:blipFill>
        <p:spPr>
          <a:xfrm>
            <a:off x="2753280" y="488520"/>
            <a:ext cx="6748920" cy="5905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図 91"/>
          <p:cNvPicPr/>
          <p:nvPr/>
        </p:nvPicPr>
        <p:blipFill>
          <a:blip r:embed="rId2"/>
          <a:stretch/>
        </p:blipFill>
        <p:spPr>
          <a:xfrm>
            <a:off x="2753280" y="488520"/>
            <a:ext cx="6748920" cy="5905080"/>
          </a:xfrm>
          <a:prstGeom prst="rect">
            <a:avLst/>
          </a:prstGeom>
          <a:ln w="0">
            <a:noFill/>
          </a:ln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A96548D-E71A-46D0-B22B-37DE3DE0CA7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04461" y="1240250"/>
            <a:ext cx="697765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E2A3718-DDA5-479F-ACD7-E31A7E3EE335}"/>
              </a:ext>
            </a:extLst>
          </p:cNvPr>
          <p:cNvSpPr txBox="1"/>
          <p:nvPr/>
        </p:nvSpPr>
        <p:spPr>
          <a:xfrm>
            <a:off x="413442" y="1061204"/>
            <a:ext cx="1791019" cy="358092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Change in elevator angle;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input (use “connect” operator),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44D5FA8-FE1C-4294-AE23-1981315E4250}"/>
              </a:ext>
            </a:extLst>
          </p:cNvPr>
          <p:cNvSpPr txBox="1"/>
          <p:nvPr/>
        </p:nvSpPr>
        <p:spPr>
          <a:xfrm>
            <a:off x="9784815" y="2711241"/>
            <a:ext cx="1917143" cy="69308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Expandable connector prepared for communication with internal variables which cannot be accessed by other ports, </a:t>
            </a:r>
          </a:p>
          <a:p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E4775D9-C8C2-446F-826A-FB4E89335C82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146881" y="3057782"/>
            <a:ext cx="637934" cy="3465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B0F80B9-6DE3-4143-8EBD-11E18C2539E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204461" y="2350072"/>
            <a:ext cx="697765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A74CC4D-301C-4DAE-81CC-5139CE4EF0D1}"/>
              </a:ext>
            </a:extLst>
          </p:cNvPr>
          <p:cNvSpPr txBox="1"/>
          <p:nvPr/>
        </p:nvSpPr>
        <p:spPr>
          <a:xfrm>
            <a:off x="413442" y="2171026"/>
            <a:ext cx="1791019" cy="358092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Change in thrust;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input (use “connect” operator),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DFDB273-6F19-469B-A491-444756F53C2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204461" y="4021542"/>
            <a:ext cx="697765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519E062-D8C6-48A1-82A0-5D1D1B9F2450}"/>
              </a:ext>
            </a:extLst>
          </p:cNvPr>
          <p:cNvSpPr txBox="1"/>
          <p:nvPr/>
        </p:nvSpPr>
        <p:spPr>
          <a:xfrm>
            <a:off x="413442" y="3842496"/>
            <a:ext cx="1791019" cy="358092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Change in aileron angle;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input (use “connect” operator),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898B170-A9A4-4DC3-8581-04627D64E4A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204461" y="5028525"/>
            <a:ext cx="697765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A3420CE-B76F-41BD-9A29-C0A9D71BF7FA}"/>
              </a:ext>
            </a:extLst>
          </p:cNvPr>
          <p:cNvSpPr txBox="1"/>
          <p:nvPr/>
        </p:nvSpPr>
        <p:spPr>
          <a:xfrm>
            <a:off x="413442" y="4849479"/>
            <a:ext cx="1791019" cy="358092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Change in rudder angle;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input (use “connect” operator),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E65DF86-4780-4AD5-A845-A0315041E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01" y="0"/>
            <a:ext cx="10164198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575ED2-BC48-49E8-81C4-AD0CD2D2D30F}"/>
              </a:ext>
            </a:extLst>
          </p:cNvPr>
          <p:cNvSpPr txBox="1"/>
          <p:nvPr/>
        </p:nvSpPr>
        <p:spPr>
          <a:xfrm>
            <a:off x="6162261" y="1248353"/>
            <a:ext cx="1962632" cy="80296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nner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-outer component necessary for simulation.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Same component (with same instance name) must be instantiated outside this component.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Refer to “system” in fluid library of MSL.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3B6AB9C-374E-4415-8226-E5099F8F1CE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6877878" y="882595"/>
            <a:ext cx="265699" cy="36575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0F2A0F8-1707-4438-AF3E-3D5121E60C65}"/>
              </a:ext>
            </a:extLst>
          </p:cNvPr>
          <p:cNvSpPr txBox="1"/>
          <p:nvPr/>
        </p:nvSpPr>
        <p:spPr>
          <a:xfrm>
            <a:off x="7074011" y="3983588"/>
            <a:ext cx="1533276" cy="3577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Longitudinal dynamics. Linear-Time-Invariant model.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57A65E4-624F-4924-89C4-B64C6D25632E}"/>
              </a:ext>
            </a:extLst>
          </p:cNvPr>
          <p:cNvSpPr txBox="1"/>
          <p:nvPr/>
        </p:nvSpPr>
        <p:spPr>
          <a:xfrm>
            <a:off x="7626604" y="5609647"/>
            <a:ext cx="1533276" cy="35778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Lateral-directional dynamics. Linear-Time-Invariant model.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030D1C-3559-40FE-8EBE-249E6ED33647}"/>
              </a:ext>
            </a:extLst>
          </p:cNvPr>
          <p:cNvSpPr txBox="1"/>
          <p:nvPr/>
        </p:nvSpPr>
        <p:spPr>
          <a:xfrm>
            <a:off x="8607287" y="663989"/>
            <a:ext cx="1962632" cy="80296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nner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-outer component necessary for simulation.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Same component (with same instance name) must be instantiated outside this component.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Refer to “system” in fluid library of MSL.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8848C0D-91E5-4F1D-A05D-14F5BE7A7391}"/>
              </a:ext>
            </a:extLst>
          </p:cNvPr>
          <p:cNvSpPr txBox="1"/>
          <p:nvPr/>
        </p:nvSpPr>
        <p:spPr>
          <a:xfrm>
            <a:off x="2621280" y="2255576"/>
            <a:ext cx="1962632" cy="33655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Calculates airspeed and dynamic pressure from flight condition.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EDD5319-6949-466A-9DA2-A52D0AE56A9E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417331" y="1649837"/>
            <a:ext cx="185265" cy="60573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A9C47CB-CFB8-45A4-B5C2-5EEFDE15CCE2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702950" y="3498491"/>
            <a:ext cx="371061" cy="66398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91D9FFA-E138-42AB-83CA-B9A4F675D020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877880" y="5788538"/>
            <a:ext cx="748724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35ACDE6-B4F3-4B15-BFD3-B00AB29A9EEB}"/>
              </a:ext>
            </a:extLst>
          </p:cNvPr>
          <p:cNvSpPr txBox="1"/>
          <p:nvPr/>
        </p:nvSpPr>
        <p:spPr>
          <a:xfrm>
            <a:off x="10074303" y="2467528"/>
            <a:ext cx="1722782" cy="63348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Resolve-frame calculation of translational motion.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Global position is calculated from attitude angles and body-frame velocities.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4944782-B564-4533-A597-22D4685F102A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9703243" y="2542321"/>
            <a:ext cx="371060" cy="2419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579</Words>
  <Application>Microsoft Office PowerPoint</Application>
  <PresentationFormat>ワイド画面</PresentationFormat>
  <Paragraphs>75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游ゴシック</vt:lpstr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Aozasa T.</dc:creator>
  <dc:description/>
  <cp:lastModifiedBy>Aozasa T.</cp:lastModifiedBy>
  <cp:revision>40</cp:revision>
  <dcterms:created xsi:type="dcterms:W3CDTF">2021-06-02T14:18:34Z</dcterms:created>
  <dcterms:modified xsi:type="dcterms:W3CDTF">2021-07-30T11:40:15Z</dcterms:modified>
  <dc:language>ja-JP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ワイド画面</vt:lpwstr>
  </property>
  <property fmtid="{D5CDD505-2E9C-101B-9397-08002B2CF9AE}" pid="3" name="Slides">
    <vt:i4>7</vt:i4>
  </property>
</Properties>
</file>