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9FCF147-7F61-425F-8980-DEE6841CD5A8}" type="datetime">
              <a:rPr b="0" lang="en-US" sz="1200" spc="-1" strike="noStrike">
                <a:solidFill>
                  <a:srgbClr val="8b8b8b"/>
                </a:solidFill>
                <a:latin typeface="游ゴシック"/>
              </a:rPr>
              <a:t>7/29/21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257DC71-DF8D-4F2B-8AA4-05B6B8C70DA8}" type="slidenum">
              <a:rPr b="0" lang="en-US" sz="1200" spc="-1" strike="noStrike">
                <a:solidFill>
                  <a:srgbClr val="8b8b8b"/>
                </a:solidFill>
                <a:latin typeface="游ゴシック"/>
              </a:rPr>
              <a:t>&lt;番号&gt;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ja-JP" sz="1800" spc="-1" strike="noStrike">
                <a:solidFill>
                  <a:srgbClr val="000000"/>
                </a:solidFill>
                <a:latin typeface="游ゴシック"/>
              </a:rPr>
              <a:t>クリックしてタイトルテキストを編集</a:t>
            </a:r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800" spc="-1" strike="noStrike">
                <a:solidFill>
                  <a:srgbClr val="000000"/>
                </a:solidFill>
                <a:latin typeface="游ゴシック"/>
              </a:rPr>
              <a:t>クリックしてアウトラインのテキストを編集</a:t>
            </a:r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游ゴシック"/>
              </a:rPr>
              <a:t>2</a:t>
            </a:r>
            <a:r>
              <a:rPr b="0" lang="ja-JP" sz="2000" spc="-1" strike="noStrike">
                <a:solidFill>
                  <a:srgbClr val="000000"/>
                </a:solidFill>
                <a:latin typeface="游ゴシック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游ゴシック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3</a:t>
            </a:r>
            <a:r>
              <a:rPr b="0" lang="ja-JP" sz="1800" spc="-1" strike="noStrike">
                <a:solidFill>
                  <a:srgbClr val="000000"/>
                </a:solidFill>
                <a:latin typeface="游ゴシック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4</a:t>
            </a:r>
            <a:r>
              <a:rPr b="0" lang="ja-JP" sz="1800" spc="-1" strike="noStrike">
                <a:solidFill>
                  <a:srgbClr val="000000"/>
                </a:solidFill>
                <a:latin typeface="游ゴシック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游ゴシック"/>
              </a:rPr>
              <a:t>5</a:t>
            </a:r>
            <a:r>
              <a:rPr b="0" lang="ja-JP" sz="2000" spc="-1" strike="noStrike">
                <a:solidFill>
                  <a:srgbClr val="000000"/>
                </a:solidFill>
                <a:latin typeface="游ゴシック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游ゴシック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游ゴシック"/>
              </a:rPr>
              <a:t>6</a:t>
            </a:r>
            <a:r>
              <a:rPr b="0" lang="ja-JP" sz="2000" spc="-1" strike="noStrike">
                <a:solidFill>
                  <a:srgbClr val="000000"/>
                </a:solidFill>
                <a:latin typeface="游ゴシック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游ゴシック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游ゴシック"/>
              </a:rPr>
              <a:t>7</a:t>
            </a:r>
            <a:r>
              <a:rPr b="0" lang="ja-JP" sz="2000" spc="-1" strike="noStrike">
                <a:solidFill>
                  <a:srgbClr val="000000"/>
                </a:solidFill>
                <a:latin typeface="游ゴシック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図 4" descr=""/>
          <p:cNvPicPr/>
          <p:nvPr/>
        </p:nvPicPr>
        <p:blipFill>
          <a:blip r:embed="rId1"/>
          <a:stretch/>
        </p:blipFill>
        <p:spPr>
          <a:xfrm>
            <a:off x="1096920" y="0"/>
            <a:ext cx="999756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図 1" descr=""/>
          <p:cNvPicPr/>
          <p:nvPr/>
        </p:nvPicPr>
        <p:blipFill>
          <a:blip r:embed="rId1"/>
          <a:stretch/>
        </p:blipFill>
        <p:spPr>
          <a:xfrm>
            <a:off x="2681640" y="1524960"/>
            <a:ext cx="6828120" cy="4683600"/>
          </a:xfrm>
          <a:prstGeom prst="rect">
            <a:avLst/>
          </a:prstGeom>
          <a:ln w="0">
            <a:noFill/>
          </a:ln>
        </p:spPr>
      </p:pic>
      <p:sp>
        <p:nvSpPr>
          <p:cNvPr id="43" name="直線矢印コネクタ 3"/>
          <p:cNvSpPr/>
          <p:nvPr/>
        </p:nvSpPr>
        <p:spPr>
          <a:xfrm flipV="1">
            <a:off x="8055720" y="5923800"/>
            <a:ext cx="483480" cy="438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tailEnd len="sm" type="oval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直線矢印コネクタ 4"/>
          <p:cNvSpPr/>
          <p:nvPr/>
        </p:nvSpPr>
        <p:spPr>
          <a:xfrm flipV="1">
            <a:off x="2211120" y="2822760"/>
            <a:ext cx="571320" cy="263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tailEnd len="sm" type="oval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テキスト ボックス 5"/>
          <p:cNvSpPr/>
          <p:nvPr/>
        </p:nvSpPr>
        <p:spPr>
          <a:xfrm>
            <a:off x="1583640" y="3087360"/>
            <a:ext cx="1254600" cy="309600"/>
          </a:xfrm>
          <a:prstGeom prst="rect">
            <a:avLst/>
          </a:prstGeom>
          <a:solidFill>
            <a:srgbClr val="00b0f0">
              <a:alpha val="40000"/>
            </a:srgbClr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730" spc="-1" strike="noStrike">
                <a:solidFill>
                  <a:srgbClr val="000000"/>
                </a:solidFill>
                <a:latin typeface="Arial"/>
              </a:rPr>
              <a:t>Change in elevator angle; input</a:t>
            </a:r>
            <a:endParaRPr b="0" lang="en-US" sz="730" spc="-1" strike="noStrike">
              <a:latin typeface="Arial"/>
            </a:endParaRPr>
          </a:p>
        </p:txBody>
      </p:sp>
      <p:sp>
        <p:nvSpPr>
          <p:cNvPr id="46" name="テキスト ボックス 6"/>
          <p:cNvSpPr/>
          <p:nvPr/>
        </p:nvSpPr>
        <p:spPr>
          <a:xfrm>
            <a:off x="9877680" y="2567160"/>
            <a:ext cx="1542600" cy="680040"/>
          </a:xfrm>
          <a:prstGeom prst="rect">
            <a:avLst/>
          </a:prstGeom>
          <a:solidFill>
            <a:srgbClr val="ffff00">
              <a:alpha val="40000"/>
            </a:srgbClr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730" spc="-1" strike="noStrike">
                <a:solidFill>
                  <a:srgbClr val="000000"/>
                </a:solidFill>
                <a:latin typeface="Arial"/>
              </a:rPr>
              <a:t>Dynamic states; output.</a:t>
            </a:r>
            <a:endParaRPr b="0" lang="en-US" sz="7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730" spc="-1" strike="noStrike">
                <a:solidFill>
                  <a:srgbClr val="000000"/>
                </a:solidFill>
                <a:latin typeface="Arial"/>
              </a:rPr>
              <a:t>-. Velocity along body-x-axis</a:t>
            </a:r>
            <a:endParaRPr b="0" lang="en-US" sz="7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730" spc="-1" strike="noStrike">
                <a:solidFill>
                  <a:srgbClr val="000000"/>
                </a:solidFill>
                <a:latin typeface="Arial"/>
              </a:rPr>
              <a:t>-. Angle of attack</a:t>
            </a:r>
            <a:endParaRPr b="0" lang="en-US" sz="7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730" spc="-1" strike="noStrike">
                <a:solidFill>
                  <a:srgbClr val="000000"/>
                </a:solidFill>
                <a:latin typeface="Arial"/>
              </a:rPr>
              <a:t>-. Pitch angular velocity</a:t>
            </a:r>
            <a:endParaRPr b="0" lang="en-US" sz="7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730" spc="-1" strike="noStrike">
                <a:solidFill>
                  <a:srgbClr val="000000"/>
                </a:solidFill>
                <a:latin typeface="Arial"/>
              </a:rPr>
              <a:t>-. Pitch angle.</a:t>
            </a:r>
            <a:endParaRPr b="0" lang="en-US" sz="730" spc="-1" strike="noStrike">
              <a:latin typeface="Arial"/>
            </a:endParaRPr>
          </a:p>
        </p:txBody>
      </p:sp>
      <p:sp>
        <p:nvSpPr>
          <p:cNvPr id="47" name="直線矢印コネクタ 7"/>
          <p:cNvSpPr/>
          <p:nvPr/>
        </p:nvSpPr>
        <p:spPr>
          <a:xfrm flipH="1">
            <a:off x="9474480" y="2907360"/>
            <a:ext cx="402120" cy="162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tailEnd len="sm" type="oval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テキスト ボックス 10"/>
          <p:cNvSpPr/>
          <p:nvPr/>
        </p:nvSpPr>
        <p:spPr>
          <a:xfrm>
            <a:off x="1645920" y="4398120"/>
            <a:ext cx="973080" cy="314280"/>
          </a:xfrm>
          <a:prstGeom prst="rect">
            <a:avLst/>
          </a:prstGeom>
          <a:solidFill>
            <a:srgbClr val="00b0f0">
              <a:alpha val="40000"/>
            </a:srgbClr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730" spc="-1" strike="noStrike">
                <a:solidFill>
                  <a:srgbClr val="000000"/>
                </a:solidFill>
                <a:latin typeface="Arial"/>
              </a:rPr>
              <a:t>Change in Thrust; input</a:t>
            </a:r>
            <a:endParaRPr b="0" lang="en-US" sz="730" spc="-1" strike="noStrike">
              <a:latin typeface="Arial"/>
            </a:endParaRPr>
          </a:p>
        </p:txBody>
      </p:sp>
      <p:sp>
        <p:nvSpPr>
          <p:cNvPr id="49" name="直線矢印コネクタ 11"/>
          <p:cNvSpPr/>
          <p:nvPr/>
        </p:nvSpPr>
        <p:spPr>
          <a:xfrm>
            <a:off x="2132640" y="4712760"/>
            <a:ext cx="649800" cy="42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tailEnd len="sm" type="oval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テキスト ボックス 20"/>
          <p:cNvSpPr/>
          <p:nvPr/>
        </p:nvSpPr>
        <p:spPr>
          <a:xfrm>
            <a:off x="2849400" y="800280"/>
            <a:ext cx="2190600" cy="570960"/>
          </a:xfrm>
          <a:prstGeom prst="rect">
            <a:avLst/>
          </a:prstGeom>
          <a:solidFill>
            <a:srgbClr val="00b0f0">
              <a:alpha val="40000"/>
            </a:srgbClr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730" spc="-1" strike="noStrike">
                <a:solidFill>
                  <a:srgbClr val="000000"/>
                </a:solidFill>
                <a:latin typeface="Arial"/>
              </a:rPr>
              <a:t>Steady state flight condition; input</a:t>
            </a:r>
            <a:endParaRPr b="0" lang="en-US" sz="7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730" spc="-1" strike="noStrike">
                <a:solidFill>
                  <a:srgbClr val="000000"/>
                </a:solidFill>
                <a:latin typeface="Arial"/>
              </a:rPr>
              <a:t>*optional, valid only if use_u_***==true</a:t>
            </a:r>
            <a:endParaRPr b="0" lang="en-US" sz="7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730" spc="-1" strike="noStrike">
                <a:solidFill>
                  <a:srgbClr val="000000"/>
                </a:solidFill>
                <a:latin typeface="Arial"/>
              </a:rPr>
              <a:t>-. Flight velocity</a:t>
            </a:r>
            <a:endParaRPr b="0" lang="en-US" sz="7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730" spc="-1" strike="noStrike">
                <a:solidFill>
                  <a:srgbClr val="000000"/>
                </a:solidFill>
                <a:latin typeface="Arial"/>
              </a:rPr>
              <a:t>-. Dynamic pressure</a:t>
            </a:r>
            <a:endParaRPr b="0" lang="en-US" sz="730" spc="-1" strike="noStrike">
              <a:latin typeface="Arial"/>
            </a:endParaRPr>
          </a:p>
        </p:txBody>
      </p:sp>
      <p:sp>
        <p:nvSpPr>
          <p:cNvPr id="51" name="直線矢印コネクタ 21"/>
          <p:cNvSpPr/>
          <p:nvPr/>
        </p:nvSpPr>
        <p:spPr>
          <a:xfrm>
            <a:off x="3944880" y="1371600"/>
            <a:ext cx="7560" cy="16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tailEnd len="sm" type="oval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テキスト ボックス 29"/>
          <p:cNvSpPr/>
          <p:nvPr/>
        </p:nvSpPr>
        <p:spPr>
          <a:xfrm>
            <a:off x="6313320" y="495000"/>
            <a:ext cx="2232720" cy="801000"/>
          </a:xfrm>
          <a:prstGeom prst="rect">
            <a:avLst/>
          </a:prstGeom>
          <a:solidFill>
            <a:srgbClr val="00b0f0">
              <a:alpha val="40000"/>
            </a:srgbClr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730" spc="-1" strike="noStrike">
                <a:solidFill>
                  <a:srgbClr val="000000"/>
                </a:solidFill>
                <a:latin typeface="Arial"/>
              </a:rPr>
              <a:t>Aircraft  characteristics; input</a:t>
            </a:r>
            <a:endParaRPr b="0" lang="en-US" sz="7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730" spc="-1" strike="noStrike">
                <a:solidFill>
                  <a:srgbClr val="000000"/>
                </a:solidFill>
                <a:latin typeface="Arial"/>
              </a:rPr>
              <a:t>*optional, valid only if use_u_***==true</a:t>
            </a:r>
            <a:endParaRPr b="0" lang="en-US" sz="7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730" spc="-1" strike="noStrike">
                <a:solidFill>
                  <a:srgbClr val="000000"/>
                </a:solidFill>
                <a:latin typeface="Arial"/>
              </a:rPr>
              <a:t>-. Representative (wing) area</a:t>
            </a:r>
            <a:endParaRPr b="0" lang="en-US" sz="7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730" spc="-1" strike="noStrike">
                <a:solidFill>
                  <a:srgbClr val="000000"/>
                </a:solidFill>
                <a:latin typeface="Arial"/>
              </a:rPr>
              <a:t>-. Representative length (mean aero. chord)</a:t>
            </a:r>
            <a:endParaRPr b="0" lang="en-US" sz="7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730" spc="-1" strike="noStrike">
                <a:solidFill>
                  <a:srgbClr val="000000"/>
                </a:solidFill>
                <a:latin typeface="Arial"/>
              </a:rPr>
              <a:t>-. Aircraft mass</a:t>
            </a:r>
            <a:endParaRPr b="0" lang="en-US" sz="7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730" spc="-1" strike="noStrike">
                <a:solidFill>
                  <a:srgbClr val="000000"/>
                </a:solidFill>
                <a:latin typeface="Arial"/>
              </a:rPr>
              <a:t>-. Moment of inertia about y-axis</a:t>
            </a:r>
            <a:endParaRPr b="0" lang="en-US" sz="730" spc="-1" strike="noStrike">
              <a:latin typeface="Arial"/>
            </a:endParaRPr>
          </a:p>
        </p:txBody>
      </p:sp>
      <p:sp>
        <p:nvSpPr>
          <p:cNvPr id="53" name="右大かっこ 31"/>
          <p:cNvSpPr/>
          <p:nvPr/>
        </p:nvSpPr>
        <p:spPr>
          <a:xfrm rot="16200000">
            <a:off x="3858480" y="957960"/>
            <a:ext cx="188640" cy="1338480"/>
          </a:xfrm>
          <a:prstGeom prst="rightBracket">
            <a:avLst>
              <a:gd name="adj" fmla="val 44904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54" name="右大かっこ 34"/>
          <p:cNvSpPr/>
          <p:nvPr/>
        </p:nvSpPr>
        <p:spPr>
          <a:xfrm rot="16200000">
            <a:off x="7354440" y="209520"/>
            <a:ext cx="228240" cy="2869560"/>
          </a:xfrm>
          <a:prstGeom prst="rightBracket">
            <a:avLst>
              <a:gd name="adj" fmla="val 44904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55" name="直線矢印コネクタ 35"/>
          <p:cNvSpPr/>
          <p:nvPr/>
        </p:nvSpPr>
        <p:spPr>
          <a:xfrm>
            <a:off x="7430040" y="1296360"/>
            <a:ext cx="38160" cy="23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tailEnd len="sm" type="oval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右大かっこ 39"/>
          <p:cNvSpPr/>
          <p:nvPr/>
        </p:nvSpPr>
        <p:spPr>
          <a:xfrm>
            <a:off x="9223560" y="1991880"/>
            <a:ext cx="251280" cy="2155680"/>
          </a:xfrm>
          <a:prstGeom prst="rightBracket">
            <a:avLst>
              <a:gd name="adj" fmla="val 44904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57" name="右大かっこ 40"/>
          <p:cNvSpPr/>
          <p:nvPr/>
        </p:nvSpPr>
        <p:spPr>
          <a:xfrm>
            <a:off x="9215640" y="4677120"/>
            <a:ext cx="251280" cy="1105920"/>
          </a:xfrm>
          <a:prstGeom prst="rightBracket">
            <a:avLst>
              <a:gd name="adj" fmla="val 44904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58" name="テキスト ボックス 54"/>
          <p:cNvSpPr/>
          <p:nvPr/>
        </p:nvSpPr>
        <p:spPr>
          <a:xfrm>
            <a:off x="9782640" y="4903920"/>
            <a:ext cx="1904040" cy="464400"/>
          </a:xfrm>
          <a:prstGeom prst="rect">
            <a:avLst/>
          </a:prstGeom>
          <a:solidFill>
            <a:srgbClr val="ffff00">
              <a:alpha val="40000"/>
            </a:srgbClr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730" spc="-1" strike="noStrike">
                <a:solidFill>
                  <a:srgbClr val="000000"/>
                </a:solidFill>
                <a:latin typeface="Arial"/>
              </a:rPr>
              <a:t>Translational Accelerations; output</a:t>
            </a:r>
            <a:endParaRPr b="0" lang="en-US" sz="7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730" spc="-1" strike="noStrike">
                <a:solidFill>
                  <a:srgbClr val="000000"/>
                </a:solidFill>
                <a:latin typeface="Arial"/>
              </a:rPr>
              <a:t>-. Acceleration in direction of body-z-axis.</a:t>
            </a:r>
            <a:endParaRPr b="0" lang="en-US" sz="7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730" spc="-1" strike="noStrike">
                <a:solidFill>
                  <a:srgbClr val="000000"/>
                </a:solidFill>
                <a:latin typeface="Arial"/>
              </a:rPr>
              <a:t>-. Acceleration in direction of body-x-axis.</a:t>
            </a:r>
            <a:endParaRPr b="0" lang="en-US" sz="730" spc="-1" strike="noStrike">
              <a:latin typeface="Arial"/>
            </a:endParaRPr>
          </a:p>
        </p:txBody>
      </p:sp>
      <p:sp>
        <p:nvSpPr>
          <p:cNvPr id="59" name="直線矢印コネクタ 55"/>
          <p:cNvSpPr/>
          <p:nvPr/>
        </p:nvSpPr>
        <p:spPr>
          <a:xfrm flipH="1">
            <a:off x="9466560" y="5136480"/>
            <a:ext cx="315000" cy="9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tailEnd len="sm" type="oval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テキスト ボックス 58"/>
          <p:cNvSpPr/>
          <p:nvPr/>
        </p:nvSpPr>
        <p:spPr>
          <a:xfrm>
            <a:off x="6264720" y="6016320"/>
            <a:ext cx="1790640" cy="692640"/>
          </a:xfrm>
          <a:prstGeom prst="rect">
            <a:avLst/>
          </a:prstGeom>
          <a:solidFill>
            <a:srgbClr val="92d050">
              <a:alpha val="40000"/>
            </a:srgbClr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730" spc="-1" strike="noStrike">
                <a:solidFill>
                  <a:srgbClr val="000000"/>
                </a:solidFill>
                <a:latin typeface="Arial"/>
              </a:rPr>
              <a:t>Expandable connector prepared for communication with internal variables which cannot be accessed by other ports, </a:t>
            </a:r>
            <a:endParaRPr b="0" lang="en-US" sz="7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730" spc="-1" strike="noStrike">
                <a:solidFill>
                  <a:srgbClr val="000000"/>
                </a:solidFill>
                <a:latin typeface="Arial"/>
              </a:rPr>
              <a:t>input&amp;output  (use “connect” operator)</a:t>
            </a:r>
            <a:endParaRPr b="0" lang="en-US" sz="73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図 2" descr=""/>
          <p:cNvPicPr/>
          <p:nvPr/>
        </p:nvPicPr>
        <p:blipFill>
          <a:blip r:embed="rId1"/>
          <a:stretch/>
        </p:blipFill>
        <p:spPr>
          <a:xfrm>
            <a:off x="2113920" y="0"/>
            <a:ext cx="7963920" cy="6857640"/>
          </a:xfrm>
          <a:prstGeom prst="rect">
            <a:avLst/>
          </a:prstGeom>
          <a:ln w="0">
            <a:noFill/>
          </a:ln>
        </p:spPr>
      </p:pic>
      <p:sp>
        <p:nvSpPr>
          <p:cNvPr id="62" name="直線矢印コネクタ 3"/>
          <p:cNvSpPr/>
          <p:nvPr/>
        </p:nvSpPr>
        <p:spPr>
          <a:xfrm flipH="1" flipV="1">
            <a:off x="5601240" y="3768840"/>
            <a:ext cx="11160" cy="78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tailEnd len="sm" type="oval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テキスト ボックス 4"/>
          <p:cNvSpPr/>
          <p:nvPr/>
        </p:nvSpPr>
        <p:spPr>
          <a:xfrm>
            <a:off x="4706280" y="4553280"/>
            <a:ext cx="1813320" cy="757800"/>
          </a:xfrm>
          <a:prstGeom prst="rect">
            <a:avLst/>
          </a:prstGeom>
          <a:solidFill>
            <a:srgbClr val="92d050">
              <a:alpha val="40000"/>
            </a:srgbClr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730" spc="-1" strike="noStrike">
                <a:solidFill>
                  <a:srgbClr val="000000"/>
                </a:solidFill>
                <a:latin typeface="Arial"/>
              </a:rPr>
              <a:t>Component of calculation between non-dimensional derivatives &lt;-&gt; dimensional derivatives.</a:t>
            </a:r>
            <a:endParaRPr b="0" lang="en-US" sz="7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730" spc="-1" strike="noStrike">
                <a:solidFill>
                  <a:srgbClr val="000000"/>
                </a:solidFill>
                <a:latin typeface="Arial"/>
              </a:rPr>
              <a:t>This internal component is discrete and calculation is executed only at the initial of simulation.</a:t>
            </a:r>
            <a:endParaRPr b="0" lang="en-US" sz="730" spc="-1" strike="noStrike">
              <a:latin typeface="Arial"/>
            </a:endParaRPr>
          </a:p>
        </p:txBody>
      </p:sp>
      <p:sp>
        <p:nvSpPr>
          <p:cNvPr id="64" name="テキスト ボックス 9"/>
          <p:cNvSpPr/>
          <p:nvPr/>
        </p:nvSpPr>
        <p:spPr>
          <a:xfrm>
            <a:off x="6519960" y="1787400"/>
            <a:ext cx="1813320" cy="757800"/>
          </a:xfrm>
          <a:prstGeom prst="rect">
            <a:avLst/>
          </a:prstGeom>
          <a:solidFill>
            <a:srgbClr val="92d050">
              <a:alpha val="40000"/>
            </a:srgbClr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730" spc="-1" strike="noStrike">
                <a:solidFill>
                  <a:srgbClr val="000000"/>
                </a:solidFill>
                <a:latin typeface="Arial"/>
              </a:rPr>
              <a:t>Inner-outer component necessary for simulation.</a:t>
            </a:r>
            <a:endParaRPr b="0" lang="en-US" sz="7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730" spc="-1" strike="noStrike">
                <a:solidFill>
                  <a:srgbClr val="000000"/>
                </a:solidFill>
                <a:latin typeface="Arial"/>
              </a:rPr>
              <a:t>Same component (with same instance name) must be instantiated outside this component. </a:t>
            </a:r>
            <a:endParaRPr b="0" lang="en-US" sz="7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730" spc="-1" strike="noStrike">
                <a:solidFill>
                  <a:srgbClr val="000000"/>
                </a:solidFill>
                <a:latin typeface="Arial"/>
              </a:rPr>
              <a:t>Refer to “system” in fluid library of MSL.</a:t>
            </a:r>
            <a:endParaRPr b="0" lang="en-US" sz="730" spc="-1" strike="noStrike">
              <a:latin typeface="Arial"/>
            </a:endParaRPr>
          </a:p>
        </p:txBody>
      </p:sp>
      <p:sp>
        <p:nvSpPr>
          <p:cNvPr id="65" name="直線矢印コネクタ 10"/>
          <p:cNvSpPr/>
          <p:nvPr/>
        </p:nvSpPr>
        <p:spPr>
          <a:xfrm flipH="1">
            <a:off x="5542200" y="2166480"/>
            <a:ext cx="977760" cy="13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tailEnd len="sm" type="oval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図 2" descr=""/>
          <p:cNvPicPr/>
          <p:nvPr/>
        </p:nvPicPr>
        <p:blipFill>
          <a:blip r:embed="rId1"/>
          <a:stretch/>
        </p:blipFill>
        <p:spPr>
          <a:xfrm>
            <a:off x="2566440" y="0"/>
            <a:ext cx="705888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図 1" descr=""/>
          <p:cNvPicPr/>
          <p:nvPr/>
        </p:nvPicPr>
        <p:blipFill>
          <a:blip r:embed="rId1"/>
          <a:stretch/>
        </p:blipFill>
        <p:spPr>
          <a:xfrm>
            <a:off x="3526200" y="1055160"/>
            <a:ext cx="4821120" cy="4683600"/>
          </a:xfrm>
          <a:prstGeom prst="rect">
            <a:avLst/>
          </a:prstGeom>
          <a:ln w="0">
            <a:noFill/>
          </a:ln>
        </p:spPr>
      </p:pic>
      <p:sp>
        <p:nvSpPr>
          <p:cNvPr id="68" name="直線矢印コネクタ 2"/>
          <p:cNvSpPr/>
          <p:nvPr/>
        </p:nvSpPr>
        <p:spPr>
          <a:xfrm>
            <a:off x="2907720" y="3584160"/>
            <a:ext cx="723240" cy="57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tailEnd len="sm" type="oval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テキスト ボックス 3"/>
          <p:cNvSpPr/>
          <p:nvPr/>
        </p:nvSpPr>
        <p:spPr>
          <a:xfrm>
            <a:off x="1652760" y="3429000"/>
            <a:ext cx="1254600" cy="309600"/>
          </a:xfrm>
          <a:prstGeom prst="rect">
            <a:avLst/>
          </a:prstGeom>
          <a:solidFill>
            <a:srgbClr val="00b0f0">
              <a:alpha val="40000"/>
            </a:srgbClr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730" spc="-1" strike="noStrike">
                <a:solidFill>
                  <a:srgbClr val="000000"/>
                </a:solidFill>
                <a:latin typeface="Arial"/>
              </a:rPr>
              <a:t>Change in aileron angle; input</a:t>
            </a:r>
            <a:endParaRPr b="0" lang="en-US" sz="730" spc="-1" strike="noStrike">
              <a:latin typeface="Arial"/>
            </a:endParaRPr>
          </a:p>
        </p:txBody>
      </p:sp>
      <p:sp>
        <p:nvSpPr>
          <p:cNvPr id="70" name="直線矢印コネクタ 6"/>
          <p:cNvSpPr/>
          <p:nvPr/>
        </p:nvSpPr>
        <p:spPr>
          <a:xfrm>
            <a:off x="2939400" y="4506840"/>
            <a:ext cx="723240" cy="57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tailEnd len="sm" type="oval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テキスト ボックス 7"/>
          <p:cNvSpPr/>
          <p:nvPr/>
        </p:nvSpPr>
        <p:spPr>
          <a:xfrm>
            <a:off x="1684440" y="4352040"/>
            <a:ext cx="1254600" cy="309600"/>
          </a:xfrm>
          <a:prstGeom prst="rect">
            <a:avLst/>
          </a:prstGeom>
          <a:solidFill>
            <a:srgbClr val="00b0f0">
              <a:alpha val="40000"/>
            </a:srgbClr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730" spc="-1" strike="noStrike">
                <a:solidFill>
                  <a:srgbClr val="000000"/>
                </a:solidFill>
                <a:latin typeface="Arial"/>
              </a:rPr>
              <a:t>Change in rudder angle; input</a:t>
            </a:r>
            <a:endParaRPr b="0" lang="en-US" sz="730" spc="-1" strike="noStrike">
              <a:latin typeface="Arial"/>
            </a:endParaRPr>
          </a:p>
        </p:txBody>
      </p:sp>
      <p:sp>
        <p:nvSpPr>
          <p:cNvPr id="72" name="テキスト ボックス 8"/>
          <p:cNvSpPr/>
          <p:nvPr/>
        </p:nvSpPr>
        <p:spPr>
          <a:xfrm>
            <a:off x="1337040" y="2077920"/>
            <a:ext cx="1810440" cy="570960"/>
          </a:xfrm>
          <a:prstGeom prst="rect">
            <a:avLst/>
          </a:prstGeom>
          <a:solidFill>
            <a:srgbClr val="00b0f0">
              <a:alpha val="40000"/>
            </a:srgbClr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730" spc="-1" strike="noStrike">
                <a:solidFill>
                  <a:srgbClr val="000000"/>
                </a:solidFill>
                <a:latin typeface="Arial"/>
              </a:rPr>
              <a:t>Steady state flight condition; input</a:t>
            </a:r>
            <a:endParaRPr b="0" lang="en-US" sz="7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730" spc="-1" strike="noStrike">
                <a:solidFill>
                  <a:srgbClr val="000000"/>
                </a:solidFill>
                <a:latin typeface="Arial"/>
              </a:rPr>
              <a:t>*optional, valid only if use_u_***==true</a:t>
            </a:r>
            <a:endParaRPr b="0" lang="en-US" sz="7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730" spc="-1" strike="noStrike">
                <a:solidFill>
                  <a:srgbClr val="000000"/>
                </a:solidFill>
                <a:latin typeface="Arial"/>
              </a:rPr>
              <a:t>-. Flight velocity</a:t>
            </a:r>
            <a:endParaRPr b="0" lang="en-US" sz="7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730" spc="-1" strike="noStrike">
                <a:solidFill>
                  <a:srgbClr val="000000"/>
                </a:solidFill>
                <a:latin typeface="Arial"/>
              </a:rPr>
              <a:t>-. Dynamic pressure</a:t>
            </a:r>
            <a:endParaRPr b="0" lang="en-US" sz="730" spc="-1" strike="noStrike">
              <a:latin typeface="Arial"/>
            </a:endParaRPr>
          </a:p>
        </p:txBody>
      </p:sp>
      <p:sp>
        <p:nvSpPr>
          <p:cNvPr id="73" name="直線矢印コネクタ 9"/>
          <p:cNvSpPr/>
          <p:nvPr/>
        </p:nvSpPr>
        <p:spPr>
          <a:xfrm flipV="1">
            <a:off x="3147840" y="2190600"/>
            <a:ext cx="32580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tailEnd len="sm" type="oval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右大かっこ 10"/>
          <p:cNvSpPr/>
          <p:nvPr/>
        </p:nvSpPr>
        <p:spPr>
          <a:xfrm rot="10800000">
            <a:off x="3474360" y="1583280"/>
            <a:ext cx="188640" cy="1216800"/>
          </a:xfrm>
          <a:prstGeom prst="rightBracket">
            <a:avLst>
              <a:gd name="adj" fmla="val 44904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75" name="テキスト ボックス 16"/>
          <p:cNvSpPr/>
          <p:nvPr/>
        </p:nvSpPr>
        <p:spPr>
          <a:xfrm>
            <a:off x="7590960" y="84960"/>
            <a:ext cx="1974240" cy="868680"/>
          </a:xfrm>
          <a:prstGeom prst="rect">
            <a:avLst/>
          </a:prstGeom>
          <a:solidFill>
            <a:srgbClr val="00b0f0">
              <a:alpha val="40000"/>
            </a:srgbClr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730" spc="-1" strike="noStrike">
                <a:solidFill>
                  <a:srgbClr val="000000"/>
                </a:solidFill>
                <a:latin typeface="Arial"/>
              </a:rPr>
              <a:t>Aircraft  characteristics; input</a:t>
            </a:r>
            <a:endParaRPr b="0" lang="en-US" sz="7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730" spc="-1" strike="noStrike">
                <a:solidFill>
                  <a:srgbClr val="000000"/>
                </a:solidFill>
                <a:latin typeface="Arial"/>
              </a:rPr>
              <a:t>*optional, valid only if use_u_***==true</a:t>
            </a:r>
            <a:endParaRPr b="0" lang="en-US" sz="7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730" spc="-1" strike="noStrike">
                <a:solidFill>
                  <a:srgbClr val="000000"/>
                </a:solidFill>
                <a:latin typeface="Arial"/>
              </a:rPr>
              <a:t>-. Representative (wing) area</a:t>
            </a:r>
            <a:endParaRPr b="0" lang="en-US" sz="7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730" spc="-1" strike="noStrike">
                <a:solidFill>
                  <a:srgbClr val="000000"/>
                </a:solidFill>
                <a:latin typeface="Arial"/>
              </a:rPr>
              <a:t>-. Aircraft mass</a:t>
            </a:r>
            <a:endParaRPr b="0" lang="en-US" sz="7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730" spc="-1" strike="noStrike">
                <a:solidFill>
                  <a:srgbClr val="000000"/>
                </a:solidFill>
                <a:latin typeface="Arial"/>
              </a:rPr>
              <a:t>-. Moment of inertia; Ixx, Izz, Ixz</a:t>
            </a:r>
            <a:endParaRPr b="0" lang="en-US" sz="7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730" spc="-1" strike="noStrike">
                <a:solidFill>
                  <a:srgbClr val="000000"/>
                </a:solidFill>
                <a:latin typeface="Arial"/>
              </a:rPr>
              <a:t>-. Representative length (wing span)</a:t>
            </a:r>
            <a:endParaRPr b="0" lang="en-US" sz="730" spc="-1" strike="noStrike">
              <a:latin typeface="Arial"/>
            </a:endParaRPr>
          </a:p>
        </p:txBody>
      </p:sp>
      <p:sp>
        <p:nvSpPr>
          <p:cNvPr id="76" name="右大かっこ 17"/>
          <p:cNvSpPr/>
          <p:nvPr/>
        </p:nvSpPr>
        <p:spPr>
          <a:xfrm rot="16200000">
            <a:off x="5561640" y="-566280"/>
            <a:ext cx="251280" cy="3472200"/>
          </a:xfrm>
          <a:prstGeom prst="rightBracket">
            <a:avLst>
              <a:gd name="adj" fmla="val 44904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77" name="直線矢印コネクタ 18"/>
          <p:cNvSpPr/>
          <p:nvPr/>
        </p:nvSpPr>
        <p:spPr>
          <a:xfrm flipH="1">
            <a:off x="5687640" y="519480"/>
            <a:ext cx="1902960" cy="52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tailEnd len="sm" type="oval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直線矢印コネクタ 30"/>
          <p:cNvSpPr/>
          <p:nvPr/>
        </p:nvSpPr>
        <p:spPr>
          <a:xfrm flipV="1">
            <a:off x="7107120" y="5552640"/>
            <a:ext cx="483480" cy="438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tailEnd len="sm" type="oval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テキスト ボックス 31"/>
          <p:cNvSpPr/>
          <p:nvPr/>
        </p:nvSpPr>
        <p:spPr>
          <a:xfrm>
            <a:off x="5316120" y="5645160"/>
            <a:ext cx="1790640" cy="692640"/>
          </a:xfrm>
          <a:prstGeom prst="rect">
            <a:avLst/>
          </a:prstGeom>
          <a:solidFill>
            <a:srgbClr val="92d050">
              <a:alpha val="40000"/>
            </a:srgbClr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730" spc="-1" strike="noStrike">
                <a:solidFill>
                  <a:srgbClr val="000000"/>
                </a:solidFill>
                <a:latin typeface="Arial"/>
              </a:rPr>
              <a:t>Expandable connector prepared for communication with internal variables which cannot be accessed by other connectors, </a:t>
            </a:r>
            <a:endParaRPr b="0" lang="en-US" sz="7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730" spc="-1" strike="noStrike">
                <a:solidFill>
                  <a:srgbClr val="000000"/>
                </a:solidFill>
                <a:latin typeface="Arial"/>
              </a:rPr>
              <a:t>input&amp;output  (use “connect” operator)</a:t>
            </a:r>
            <a:endParaRPr b="0" lang="en-US" sz="730" spc="-1" strike="noStrike">
              <a:latin typeface="Arial"/>
            </a:endParaRPr>
          </a:p>
        </p:txBody>
      </p:sp>
      <p:sp>
        <p:nvSpPr>
          <p:cNvPr id="80" name="テキスト ボックス 32"/>
          <p:cNvSpPr/>
          <p:nvPr/>
        </p:nvSpPr>
        <p:spPr>
          <a:xfrm>
            <a:off x="8875800" y="2146320"/>
            <a:ext cx="1542600" cy="868680"/>
          </a:xfrm>
          <a:prstGeom prst="rect">
            <a:avLst/>
          </a:prstGeom>
          <a:solidFill>
            <a:srgbClr val="ffff00">
              <a:alpha val="40000"/>
            </a:srgbClr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730" spc="-1" strike="noStrike">
                <a:solidFill>
                  <a:srgbClr val="000000"/>
                </a:solidFill>
                <a:latin typeface="Arial"/>
              </a:rPr>
              <a:t>Dynamic states; output.</a:t>
            </a:r>
            <a:endParaRPr b="0" lang="en-US" sz="7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730" spc="-1" strike="noStrike">
                <a:solidFill>
                  <a:srgbClr val="000000"/>
                </a:solidFill>
                <a:latin typeface="Arial"/>
              </a:rPr>
              <a:t>-. Side slip angle.</a:t>
            </a:r>
            <a:endParaRPr b="0" lang="en-US" sz="7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730" spc="-1" strike="noStrike">
                <a:solidFill>
                  <a:srgbClr val="000000"/>
                </a:solidFill>
                <a:latin typeface="Arial"/>
              </a:rPr>
              <a:t>-. Roll angular velocity.</a:t>
            </a:r>
            <a:endParaRPr b="0" lang="en-US" sz="7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730" spc="-1" strike="noStrike">
                <a:solidFill>
                  <a:srgbClr val="000000"/>
                </a:solidFill>
                <a:latin typeface="Arial"/>
              </a:rPr>
              <a:t>-. Yaw angular velocity.</a:t>
            </a:r>
            <a:endParaRPr b="0" lang="en-US" sz="7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730" spc="-1" strike="noStrike">
                <a:solidFill>
                  <a:srgbClr val="000000"/>
                </a:solidFill>
                <a:latin typeface="Arial"/>
              </a:rPr>
              <a:t>-. Roll (bank) angle.</a:t>
            </a:r>
            <a:endParaRPr b="0" lang="en-US" sz="7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730" spc="-1" strike="noStrike">
                <a:solidFill>
                  <a:srgbClr val="000000"/>
                </a:solidFill>
                <a:latin typeface="Arial"/>
              </a:rPr>
              <a:t>-. Yaw angle (heading).</a:t>
            </a:r>
            <a:endParaRPr b="0" lang="en-US" sz="730" spc="-1" strike="noStrike">
              <a:latin typeface="Arial"/>
            </a:endParaRPr>
          </a:p>
        </p:txBody>
      </p:sp>
      <p:sp>
        <p:nvSpPr>
          <p:cNvPr id="81" name="直線矢印コネクタ 33"/>
          <p:cNvSpPr/>
          <p:nvPr/>
        </p:nvSpPr>
        <p:spPr>
          <a:xfrm flipH="1">
            <a:off x="8472960" y="2580840"/>
            <a:ext cx="402120" cy="31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tailEnd len="sm" type="oval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右大かっこ 34"/>
          <p:cNvSpPr/>
          <p:nvPr/>
        </p:nvSpPr>
        <p:spPr>
          <a:xfrm>
            <a:off x="8222040" y="1571040"/>
            <a:ext cx="251280" cy="2642760"/>
          </a:xfrm>
          <a:prstGeom prst="rightBracket">
            <a:avLst>
              <a:gd name="adj" fmla="val 44904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83" name="右大かっこ 35"/>
          <p:cNvSpPr/>
          <p:nvPr/>
        </p:nvSpPr>
        <p:spPr>
          <a:xfrm>
            <a:off x="8198280" y="4598640"/>
            <a:ext cx="251280" cy="468720"/>
          </a:xfrm>
          <a:prstGeom prst="rightBracket">
            <a:avLst>
              <a:gd name="adj" fmla="val 44904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84" name="テキスト ボックス 36"/>
          <p:cNvSpPr/>
          <p:nvPr/>
        </p:nvSpPr>
        <p:spPr>
          <a:xfrm>
            <a:off x="8780760" y="4556880"/>
            <a:ext cx="1904040" cy="317160"/>
          </a:xfrm>
          <a:prstGeom prst="rect">
            <a:avLst/>
          </a:prstGeom>
          <a:solidFill>
            <a:srgbClr val="ffff00">
              <a:alpha val="40000"/>
            </a:srgbClr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730" spc="-1" strike="noStrike">
                <a:solidFill>
                  <a:srgbClr val="000000"/>
                </a:solidFill>
                <a:latin typeface="Arial"/>
              </a:rPr>
              <a:t>Translational Accelerations; output</a:t>
            </a:r>
            <a:endParaRPr b="0" lang="en-US" sz="7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730" spc="-1" strike="noStrike">
                <a:solidFill>
                  <a:srgbClr val="000000"/>
                </a:solidFill>
                <a:latin typeface="Arial"/>
              </a:rPr>
              <a:t>-. Acceleration in direction of body-y-axis.</a:t>
            </a:r>
            <a:endParaRPr b="0" lang="en-US" sz="730" spc="-1" strike="noStrike">
              <a:latin typeface="Arial"/>
            </a:endParaRPr>
          </a:p>
        </p:txBody>
      </p:sp>
      <p:sp>
        <p:nvSpPr>
          <p:cNvPr id="85" name="直線矢印コネクタ 37"/>
          <p:cNvSpPr/>
          <p:nvPr/>
        </p:nvSpPr>
        <p:spPr>
          <a:xfrm flipH="1">
            <a:off x="8449200" y="4715640"/>
            <a:ext cx="330840" cy="11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tailEnd len="sm" type="oval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図 2" descr=""/>
          <p:cNvPicPr/>
          <p:nvPr/>
        </p:nvPicPr>
        <p:blipFill>
          <a:blip r:embed="rId1"/>
          <a:stretch/>
        </p:blipFill>
        <p:spPr>
          <a:xfrm>
            <a:off x="2086200" y="0"/>
            <a:ext cx="8019000" cy="6857640"/>
          </a:xfrm>
          <a:prstGeom prst="rect">
            <a:avLst/>
          </a:prstGeom>
          <a:ln w="0">
            <a:noFill/>
          </a:ln>
        </p:spPr>
      </p:pic>
      <p:sp>
        <p:nvSpPr>
          <p:cNvPr id="87" name="テキスト ボックス 3"/>
          <p:cNvSpPr/>
          <p:nvPr/>
        </p:nvSpPr>
        <p:spPr>
          <a:xfrm>
            <a:off x="6019200" y="1684080"/>
            <a:ext cx="1813320" cy="757800"/>
          </a:xfrm>
          <a:prstGeom prst="rect">
            <a:avLst/>
          </a:prstGeom>
          <a:solidFill>
            <a:srgbClr val="92d050">
              <a:alpha val="40000"/>
            </a:srgbClr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730" spc="-1" strike="noStrike">
                <a:solidFill>
                  <a:srgbClr val="000000"/>
                </a:solidFill>
                <a:latin typeface="Arial"/>
              </a:rPr>
              <a:t>Inner-outer component necessary for simulation.</a:t>
            </a:r>
            <a:endParaRPr b="0" lang="en-US" sz="7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730" spc="-1" strike="noStrike">
                <a:solidFill>
                  <a:srgbClr val="000000"/>
                </a:solidFill>
                <a:latin typeface="Arial"/>
              </a:rPr>
              <a:t>Same component (with same instance name) must be instantiated outside this component. </a:t>
            </a:r>
            <a:endParaRPr b="0" lang="en-US" sz="7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730" spc="-1" strike="noStrike">
                <a:solidFill>
                  <a:srgbClr val="000000"/>
                </a:solidFill>
                <a:latin typeface="Arial"/>
              </a:rPr>
              <a:t>Refer to “system” in fluid library of MSL.</a:t>
            </a:r>
            <a:endParaRPr b="0" lang="en-US" sz="730" spc="-1" strike="noStrike">
              <a:latin typeface="Arial"/>
            </a:endParaRPr>
          </a:p>
        </p:txBody>
      </p:sp>
      <p:sp>
        <p:nvSpPr>
          <p:cNvPr id="88" name="直線矢印コネクタ 4"/>
          <p:cNvSpPr/>
          <p:nvPr/>
        </p:nvSpPr>
        <p:spPr>
          <a:xfrm flipH="1">
            <a:off x="5041080" y="2063160"/>
            <a:ext cx="977760" cy="13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tailEnd len="sm" type="oval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直線矢印コネクタ 5"/>
          <p:cNvSpPr/>
          <p:nvPr/>
        </p:nvSpPr>
        <p:spPr>
          <a:xfrm flipH="1" flipV="1">
            <a:off x="5601240" y="3768840"/>
            <a:ext cx="11160" cy="78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tailEnd len="sm" type="oval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テキスト ボックス 6"/>
          <p:cNvSpPr/>
          <p:nvPr/>
        </p:nvSpPr>
        <p:spPr>
          <a:xfrm>
            <a:off x="4706280" y="4553280"/>
            <a:ext cx="1813320" cy="757800"/>
          </a:xfrm>
          <a:prstGeom prst="rect">
            <a:avLst/>
          </a:prstGeom>
          <a:solidFill>
            <a:srgbClr val="92d050">
              <a:alpha val="40000"/>
            </a:srgbClr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730" spc="-1" strike="noStrike">
                <a:solidFill>
                  <a:srgbClr val="000000"/>
                </a:solidFill>
                <a:latin typeface="Arial"/>
              </a:rPr>
              <a:t>Component of calculation between non-dimensional derivatives &lt;-&gt; dimensional derivatives.</a:t>
            </a:r>
            <a:endParaRPr b="0" lang="en-US" sz="7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730" spc="-1" strike="noStrike">
                <a:solidFill>
                  <a:srgbClr val="000000"/>
                </a:solidFill>
                <a:latin typeface="Arial"/>
              </a:rPr>
              <a:t>This internal component is discrete and calculation is executed only at the initial of simulation.</a:t>
            </a:r>
            <a:endParaRPr b="0" lang="en-US" sz="73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2753280" y="488520"/>
            <a:ext cx="6748920" cy="5905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2753280" y="488520"/>
            <a:ext cx="6748920" cy="5905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2026800" y="678960"/>
            <a:ext cx="8202240" cy="5524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LibreOffice/7.1.4.2$Windows_X86_64 LibreOffice_project/a529a4fab45b75fefc5b6226684193eb000654f6</Application>
  <AppVersion>15.0000</AppVersion>
  <Words>400</Words>
  <Paragraphs>54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2021-06-02T14:18:34Z</dcterms:created>
  <dc:creator>Aozasa T.</dc:creator>
  <dc:description/>
  <dc:language>ja-JP</dc:language>
  <cp:lastModifiedBy/>
  <dcterms:modified xsi:type="dcterms:W3CDTF">2021-07-29T19:37:57Z</dcterms:modified>
  <cp:revision>33</cp:revision>
  <dc:subject/>
  <dc:title>PowerPoint プレゼンテーション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ワイド画面</vt:lpwstr>
  </property>
  <property fmtid="{D5CDD505-2E9C-101B-9397-08002B2CF9AE}" pid="3" name="Slides">
    <vt:i4>7</vt:i4>
  </property>
</Properties>
</file>