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2"/>
    <p:sldId id="275" r:id="rId3"/>
    <p:sldId id="27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C1D7A281-1E17-4A74-B06C-BA90F3C73142}">
          <p14:sldIdLst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2021/10/23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33B49B1-27AB-48CE-85EC-E29964CC4427}"/>
              </a:ext>
            </a:extLst>
          </p:cNvPr>
          <p:cNvGrpSpPr/>
          <p:nvPr/>
        </p:nvGrpSpPr>
        <p:grpSpPr>
          <a:xfrm>
            <a:off x="62587" y="932170"/>
            <a:ext cx="11910496" cy="3377289"/>
            <a:chOff x="62587" y="932170"/>
            <a:chExt cx="11910496" cy="3377289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D4E6AB6C-0A20-4D4B-B440-03A62ACC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587" y="1093122"/>
              <a:ext cx="11910496" cy="3216337"/>
            </a:xfrm>
            <a:prstGeom prst="rect">
              <a:avLst/>
            </a:prstGeom>
          </p:spPr>
        </p:pic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C275D57-151C-4A7C-B940-5DB0325CFF56}"/>
                </a:ext>
              </a:extLst>
            </p:cNvPr>
            <p:cNvSpPr/>
            <p:nvPr/>
          </p:nvSpPr>
          <p:spPr>
            <a:xfrm>
              <a:off x="62587" y="932170"/>
              <a:ext cx="3046374" cy="5729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3C4E28-F7A5-4668-B73F-8F59C5F70B4F}"/>
              </a:ext>
            </a:extLst>
          </p:cNvPr>
          <p:cNvSpPr/>
          <p:nvPr/>
        </p:nvSpPr>
        <p:spPr>
          <a:xfrm>
            <a:off x="5975813" y="2266347"/>
            <a:ext cx="2320636" cy="641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1C8DE7-2C9F-4A3B-8EE0-3EC4609007C6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7136131" y="2907634"/>
            <a:ext cx="1885949" cy="1608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69A6940-6D5A-4995-8004-A6BE4983E9BA}"/>
              </a:ext>
            </a:extLst>
          </p:cNvPr>
          <p:cNvSpPr txBox="1"/>
          <p:nvPr/>
        </p:nvSpPr>
        <p:spPr>
          <a:xfrm>
            <a:off x="8442960" y="4515639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6.45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43F330E-A8BC-4714-9B71-65F612FD8E3E}"/>
              </a:ext>
            </a:extLst>
          </p:cNvPr>
          <p:cNvSpPr txBox="1"/>
          <p:nvPr/>
        </p:nvSpPr>
        <p:spPr>
          <a:xfrm>
            <a:off x="7395211" y="4812246"/>
            <a:ext cx="3160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 / 8.46 = </a:t>
            </a:r>
            <a:r>
              <a:rPr kumimoji="1" lang="en-US" altLang="ja-JP" sz="1200" dirty="0">
                <a:solidFill>
                  <a:srgbClr val="FF0000"/>
                </a:solidFill>
              </a:rPr>
              <a:t>0.7624113</a:t>
            </a:r>
            <a:r>
              <a:rPr kumimoji="1" lang="en-US" altLang="ja-JP" sz="1200" dirty="0"/>
              <a:t> / 6.45</a:t>
            </a:r>
          </a:p>
          <a:p>
            <a:r>
              <a:rPr lang="en-US" altLang="ja-JP" sz="1200" dirty="0"/>
              <a:t>Wing root chord: 0.7624 [m]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27DB689-F00B-458B-943D-E8709CF19FED}"/>
              </a:ext>
            </a:extLst>
          </p:cNvPr>
          <p:cNvSpPr txBox="1"/>
          <p:nvPr/>
        </p:nvSpPr>
        <p:spPr>
          <a:xfrm>
            <a:off x="610414" y="1685197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8.46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CCC5562-31F1-4984-8956-746541A2E910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V="1">
            <a:off x="1189534" y="1505140"/>
            <a:ext cx="396240" cy="180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E7CEF67-2D24-48DA-81D4-922ECA3B91DA}"/>
              </a:ext>
            </a:extLst>
          </p:cNvPr>
          <p:cNvSpPr txBox="1"/>
          <p:nvPr/>
        </p:nvSpPr>
        <p:spPr>
          <a:xfrm>
            <a:off x="8421018" y="1609467"/>
            <a:ext cx="3160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 / 8.46 = </a:t>
            </a:r>
            <a:r>
              <a:rPr kumimoji="1" lang="en-US" altLang="ja-JP" sz="1200" dirty="0">
                <a:solidFill>
                  <a:srgbClr val="FF0000"/>
                </a:solidFill>
              </a:rPr>
              <a:t>0.4030733</a:t>
            </a:r>
            <a:r>
              <a:rPr kumimoji="1" lang="en-US" altLang="ja-JP" sz="1200" dirty="0"/>
              <a:t> / 3.41</a:t>
            </a:r>
          </a:p>
          <a:p>
            <a:r>
              <a:rPr kumimoji="1" lang="en-US" altLang="ja-JP" sz="1200" dirty="0"/>
              <a:t>wing tip chord: 0.4031 [m</a:t>
            </a:r>
            <a:r>
              <a:rPr lang="en-US" altLang="ja-JP" sz="1200" dirty="0"/>
              <a:t>]</a:t>
            </a:r>
            <a:endParaRPr kumimoji="1" lang="ja-JP" altLang="en-US" sz="12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056418B-B009-4495-A45D-9E0A476418A8}"/>
              </a:ext>
            </a:extLst>
          </p:cNvPr>
          <p:cNvSpPr/>
          <p:nvPr/>
        </p:nvSpPr>
        <p:spPr>
          <a:xfrm>
            <a:off x="6781742" y="2060167"/>
            <a:ext cx="1226938" cy="380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58B92C1B-EB42-4028-9C0B-B359CAC8A573}"/>
              </a:ext>
            </a:extLst>
          </p:cNvPr>
          <p:cNvCxnSpPr>
            <a:cxnSpLocks/>
            <a:stCxn id="38" idx="0"/>
            <a:endCxn id="45" idx="2"/>
          </p:cNvCxnSpPr>
          <p:nvPr/>
        </p:nvCxnSpPr>
        <p:spPr>
          <a:xfrm flipV="1">
            <a:off x="7395211" y="1576301"/>
            <a:ext cx="1002030" cy="4838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E461A13-7540-4AAB-BFB3-8C31AC3357F4}"/>
              </a:ext>
            </a:extLst>
          </p:cNvPr>
          <p:cNvSpPr txBox="1"/>
          <p:nvPr/>
        </p:nvSpPr>
        <p:spPr>
          <a:xfrm>
            <a:off x="7870768" y="1299302"/>
            <a:ext cx="105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3</a:t>
            </a:r>
            <a:r>
              <a:rPr kumimoji="1" lang="en-US" altLang="ja-JP" sz="1200" dirty="0"/>
              <a:t>.41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E077381-44FA-4602-8E5E-2A218C3F9BD0}"/>
              </a:ext>
            </a:extLst>
          </p:cNvPr>
          <p:cNvSpPr txBox="1"/>
          <p:nvPr/>
        </p:nvSpPr>
        <p:spPr>
          <a:xfrm>
            <a:off x="62587" y="4654138"/>
            <a:ext cx="538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*Figure on Wikimedia Commons</a:t>
            </a:r>
          </a:p>
          <a:p>
            <a:r>
              <a:rPr kumimoji="1" lang="en-US" altLang="ja-JP" sz="1200" dirty="0"/>
              <a:t>https://commons.wikimedia.org/wiki/File:Harpoon_missile_sketch.svg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ADCBA6C-EC1D-4275-B4DE-6E0191753F97}"/>
              </a:ext>
            </a:extLst>
          </p:cNvPr>
          <p:cNvGrpSpPr/>
          <p:nvPr/>
        </p:nvGrpSpPr>
        <p:grpSpPr>
          <a:xfrm>
            <a:off x="5691350" y="1330541"/>
            <a:ext cx="3194134" cy="1418474"/>
            <a:chOff x="575441" y="4694394"/>
            <a:chExt cx="3194134" cy="1418474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D39F1ACA-A9C4-45E9-A7F4-FE112669370A}"/>
                </a:ext>
              </a:extLst>
            </p:cNvPr>
            <p:cNvSpPr/>
            <p:nvPr/>
          </p:nvSpPr>
          <p:spPr>
            <a:xfrm>
              <a:off x="575441" y="5084379"/>
              <a:ext cx="2341180" cy="638504"/>
            </a:xfrm>
            <a:custGeom>
              <a:avLst/>
              <a:gdLst>
                <a:gd name="connsiteX0" fmla="*/ 0 w 2333297"/>
                <a:gd name="connsiteY0" fmla="*/ 0 h 662152"/>
                <a:gd name="connsiteX1" fmla="*/ 2333297 w 2333297"/>
                <a:gd name="connsiteY1" fmla="*/ 39414 h 662152"/>
                <a:gd name="connsiteX2" fmla="*/ 2033752 w 2333297"/>
                <a:gd name="connsiteY2" fmla="*/ 662152 h 662152"/>
                <a:gd name="connsiteX3" fmla="*/ 827690 w 2333297"/>
                <a:gd name="connsiteY3" fmla="*/ 654269 h 662152"/>
                <a:gd name="connsiteX4" fmla="*/ 0 w 2333297"/>
                <a:gd name="connsiteY4" fmla="*/ 0 h 662152"/>
                <a:gd name="connsiteX0" fmla="*/ 0 w 2341180"/>
                <a:gd name="connsiteY0" fmla="*/ 0 h 638504"/>
                <a:gd name="connsiteX1" fmla="*/ 2341180 w 2341180"/>
                <a:gd name="connsiteY1" fmla="*/ 15766 h 638504"/>
                <a:gd name="connsiteX2" fmla="*/ 2041635 w 2341180"/>
                <a:gd name="connsiteY2" fmla="*/ 638504 h 638504"/>
                <a:gd name="connsiteX3" fmla="*/ 835573 w 2341180"/>
                <a:gd name="connsiteY3" fmla="*/ 630621 h 638504"/>
                <a:gd name="connsiteX4" fmla="*/ 0 w 2341180"/>
                <a:gd name="connsiteY4" fmla="*/ 0 h 638504"/>
                <a:gd name="connsiteX0" fmla="*/ 0 w 2341180"/>
                <a:gd name="connsiteY0" fmla="*/ 0 h 638504"/>
                <a:gd name="connsiteX1" fmla="*/ 2341180 w 2341180"/>
                <a:gd name="connsiteY1" fmla="*/ 15766 h 638504"/>
                <a:gd name="connsiteX2" fmla="*/ 2041635 w 2341180"/>
                <a:gd name="connsiteY2" fmla="*/ 638504 h 638504"/>
                <a:gd name="connsiteX3" fmla="*/ 835573 w 2341180"/>
                <a:gd name="connsiteY3" fmla="*/ 630621 h 638504"/>
                <a:gd name="connsiteX4" fmla="*/ 0 w 2341180"/>
                <a:gd name="connsiteY4" fmla="*/ 0 h 63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1180" h="638504">
                  <a:moveTo>
                    <a:pt x="0" y="0"/>
                  </a:moveTo>
                  <a:lnTo>
                    <a:pt x="2341180" y="15766"/>
                  </a:lnTo>
                  <a:lnTo>
                    <a:pt x="2041635" y="638504"/>
                  </a:lnTo>
                  <a:lnTo>
                    <a:pt x="835573" y="630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EA2C87E6-10D9-423E-85C6-54ADAFA4D1BA}"/>
                </a:ext>
              </a:extLst>
            </p:cNvPr>
            <p:cNvCxnSpPr/>
            <p:nvPr/>
          </p:nvCxnSpPr>
          <p:spPr>
            <a:xfrm>
              <a:off x="575441" y="4981906"/>
              <a:ext cx="23411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2649CB82-3DF3-4E26-9741-069D371AFB0D}"/>
                </a:ext>
              </a:extLst>
            </p:cNvPr>
            <p:cNvCxnSpPr/>
            <p:nvPr/>
          </p:nvCxnSpPr>
          <p:spPr>
            <a:xfrm>
              <a:off x="1400211" y="5835869"/>
              <a:ext cx="12013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879A1568-FAA0-49C8-A377-D1FF59E0CE59}"/>
                </a:ext>
              </a:extLst>
            </p:cNvPr>
            <p:cNvCxnSpPr>
              <a:cxnSpLocks/>
            </p:cNvCxnSpPr>
            <p:nvPr/>
          </p:nvCxnSpPr>
          <p:spPr>
            <a:xfrm>
              <a:off x="2604234" y="5159265"/>
              <a:ext cx="0" cy="5044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45046ED-6B92-4247-95D5-200EE6EDE9C9}"/>
                </a:ext>
              </a:extLst>
            </p:cNvPr>
            <p:cNvSpPr txBox="1"/>
            <p:nvPr/>
          </p:nvSpPr>
          <p:spPr>
            <a:xfrm>
              <a:off x="2716630" y="5359726"/>
              <a:ext cx="1052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0.287 [m]</a:t>
              </a:r>
              <a:endParaRPr kumimoji="1" lang="ja-JP" altLang="en-US" sz="1200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CCC2665-0DF6-42D6-B31C-CB8A4D358A89}"/>
                </a:ext>
              </a:extLst>
            </p:cNvPr>
            <p:cNvSpPr txBox="1"/>
            <p:nvPr/>
          </p:nvSpPr>
          <p:spPr>
            <a:xfrm>
              <a:off x="1435683" y="4694394"/>
              <a:ext cx="1052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0.7624 [m]</a:t>
              </a:r>
              <a:endParaRPr kumimoji="1" lang="ja-JP" altLang="en-US" sz="1200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0AF59D6-4DAA-4E0C-B5B5-2502051F4E12}"/>
                </a:ext>
              </a:extLst>
            </p:cNvPr>
            <p:cNvSpPr txBox="1"/>
            <p:nvPr/>
          </p:nvSpPr>
          <p:spPr>
            <a:xfrm>
              <a:off x="1616609" y="5835869"/>
              <a:ext cx="1052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0.4031 [m]</a:t>
              </a:r>
              <a:endParaRPr kumimoji="1" lang="ja-JP" altLang="en-US" sz="1200" dirty="0"/>
            </a:p>
          </p:txBody>
        </p:sp>
      </p:grpSp>
      <p:sp>
        <p:nvSpPr>
          <p:cNvPr id="16" name="乗算記号 15">
            <a:extLst>
              <a:ext uri="{FF2B5EF4-FFF2-40B4-BE49-F238E27FC236}">
                <a16:creationId xmlns:a16="http://schemas.microsoft.com/office/drawing/2014/main" id="{3651A36F-9E40-4FD7-94BD-CFD7CF533C86}"/>
              </a:ext>
            </a:extLst>
          </p:cNvPr>
          <p:cNvSpPr/>
          <p:nvPr/>
        </p:nvSpPr>
        <p:spPr>
          <a:xfrm>
            <a:off x="250917" y="654358"/>
            <a:ext cx="3407408" cy="3477234"/>
          </a:xfrm>
          <a:prstGeom prst="mathMultiply">
            <a:avLst>
              <a:gd name="adj1" fmla="val 4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F69D0E16-7203-4BFC-95D5-C415A81CDDF1}"/>
              </a:ext>
            </a:extLst>
          </p:cNvPr>
          <p:cNvSpPr/>
          <p:nvPr/>
        </p:nvSpPr>
        <p:spPr>
          <a:xfrm>
            <a:off x="1428150" y="1888481"/>
            <a:ext cx="1052945" cy="10089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5C47C26-B6B4-4F55-AF71-6B64FBDF765B}"/>
              </a:ext>
            </a:extLst>
          </p:cNvPr>
          <p:cNvCxnSpPr>
            <a:cxnSpLocks/>
          </p:cNvCxnSpPr>
          <p:nvPr/>
        </p:nvCxnSpPr>
        <p:spPr>
          <a:xfrm>
            <a:off x="847819" y="3082251"/>
            <a:ext cx="1937321" cy="1987496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1369A57-26A9-40D3-A197-BCDE8587382F}"/>
              </a:ext>
            </a:extLst>
          </p:cNvPr>
          <p:cNvCxnSpPr>
            <a:cxnSpLocks/>
          </p:cNvCxnSpPr>
          <p:nvPr/>
        </p:nvCxnSpPr>
        <p:spPr>
          <a:xfrm>
            <a:off x="2639848" y="1303367"/>
            <a:ext cx="1996584" cy="1950234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5F42FE8-DDC1-4A9F-A43F-DD9E1FBB4022}"/>
              </a:ext>
            </a:extLst>
          </p:cNvPr>
          <p:cNvCxnSpPr>
            <a:cxnSpLocks/>
          </p:cNvCxnSpPr>
          <p:nvPr/>
        </p:nvCxnSpPr>
        <p:spPr>
          <a:xfrm>
            <a:off x="2205931" y="1908091"/>
            <a:ext cx="1158418" cy="117416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174E7B3-F5E2-47BD-90D1-214F31CD68DA}"/>
              </a:ext>
            </a:extLst>
          </p:cNvPr>
          <p:cNvCxnSpPr>
            <a:cxnSpLocks/>
          </p:cNvCxnSpPr>
          <p:nvPr/>
        </p:nvCxnSpPr>
        <p:spPr>
          <a:xfrm>
            <a:off x="1491229" y="2667468"/>
            <a:ext cx="1148619" cy="1172266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06912BD-6A82-46A9-9B29-58617B572D12}"/>
              </a:ext>
            </a:extLst>
          </p:cNvPr>
          <p:cNvCxnSpPr>
            <a:cxnSpLocks/>
          </p:cNvCxnSpPr>
          <p:nvPr/>
        </p:nvCxnSpPr>
        <p:spPr>
          <a:xfrm flipH="1">
            <a:off x="3195797" y="2333660"/>
            <a:ext cx="410565" cy="429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11D46A0-6B20-48D1-8F6B-1EA9D0F0C232}"/>
              </a:ext>
            </a:extLst>
          </p:cNvPr>
          <p:cNvCxnSpPr>
            <a:cxnSpLocks/>
          </p:cNvCxnSpPr>
          <p:nvPr/>
        </p:nvCxnSpPr>
        <p:spPr>
          <a:xfrm flipH="1">
            <a:off x="2666311" y="3074067"/>
            <a:ext cx="601108" cy="692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6BEF5A2-AD98-4321-B2DE-9873C8E9B49D}"/>
              </a:ext>
            </a:extLst>
          </p:cNvPr>
          <p:cNvCxnSpPr>
            <a:cxnSpLocks/>
          </p:cNvCxnSpPr>
          <p:nvPr/>
        </p:nvCxnSpPr>
        <p:spPr>
          <a:xfrm flipH="1">
            <a:off x="2851273" y="3221434"/>
            <a:ext cx="1635995" cy="1789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BF5F250-6D1D-437A-9DB0-136549B63EC8}"/>
              </a:ext>
            </a:extLst>
          </p:cNvPr>
          <p:cNvSpPr txBox="1"/>
          <p:nvPr/>
        </p:nvSpPr>
        <p:spPr>
          <a:xfrm>
            <a:off x="3584454" y="2033012"/>
            <a:ext cx="105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0.287 [m]</a:t>
            </a:r>
            <a:endParaRPr kumimoji="1" lang="ja-JP" altLang="en-US" sz="12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680659E-789B-4C21-8F07-88FECE22E1E3}"/>
              </a:ext>
            </a:extLst>
          </p:cNvPr>
          <p:cNvSpPr txBox="1"/>
          <p:nvPr/>
        </p:nvSpPr>
        <p:spPr>
          <a:xfrm>
            <a:off x="3509955" y="4324385"/>
            <a:ext cx="1544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0.914 [m]</a:t>
            </a:r>
          </a:p>
          <a:p>
            <a:r>
              <a:rPr lang="en-US" altLang="ja-JP" sz="1200" dirty="0"/>
              <a:t>*from Wikipedia</a:t>
            </a:r>
            <a:endParaRPr kumimoji="1" lang="ja-JP" altLang="en-US" sz="12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2FA400-5327-4BED-A611-316A686B298C}"/>
              </a:ext>
            </a:extLst>
          </p:cNvPr>
          <p:cNvSpPr txBox="1"/>
          <p:nvPr/>
        </p:nvSpPr>
        <p:spPr>
          <a:xfrm>
            <a:off x="2874606" y="3469246"/>
            <a:ext cx="1427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0.34 [m]</a:t>
            </a:r>
          </a:p>
          <a:p>
            <a:r>
              <a:rPr kumimoji="1" lang="en-US" altLang="ja-JP" sz="1200" dirty="0"/>
              <a:t>*from Wi</a:t>
            </a:r>
            <a:r>
              <a:rPr lang="en-US" altLang="ja-JP" sz="1200" dirty="0"/>
              <a:t>kipedia</a:t>
            </a:r>
            <a:endParaRPr kumimoji="1"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EC2B5D8-DD6F-4C1D-80F4-0DB604CF25CD}"/>
              </a:ext>
            </a:extLst>
          </p:cNvPr>
          <p:cNvSpPr txBox="1"/>
          <p:nvPr/>
        </p:nvSpPr>
        <p:spPr>
          <a:xfrm>
            <a:off x="5516261" y="3164243"/>
            <a:ext cx="3801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Wing area:</a:t>
            </a:r>
          </a:p>
          <a:p>
            <a:r>
              <a:rPr lang="en-US" altLang="ja-JP" sz="1400" dirty="0"/>
              <a:t>  S = 4*{1/2*(0.4031+0.7624)*0.287} [m2]</a:t>
            </a:r>
          </a:p>
          <a:p>
            <a:endParaRPr lang="en-US" altLang="ja-JP" sz="1400" dirty="0"/>
          </a:p>
          <a:p>
            <a:r>
              <a:rPr lang="en-US" altLang="ja-JP" sz="1400" dirty="0"/>
              <a:t>Aspect ratio:</a:t>
            </a:r>
          </a:p>
          <a:p>
            <a:r>
              <a:rPr lang="en-US" altLang="ja-JP" sz="1400" dirty="0"/>
              <a:t>  AR = {(0.287*2)^2}/(S) [m2]</a:t>
            </a:r>
            <a:endParaRPr kumimoji="1" lang="ja-JP" altLang="en-US" sz="1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0F82EB2-A4A0-4B0D-B926-86F74612C331}"/>
              </a:ext>
            </a:extLst>
          </p:cNvPr>
          <p:cNvSpPr txBox="1"/>
          <p:nvPr/>
        </p:nvSpPr>
        <p:spPr>
          <a:xfrm>
            <a:off x="4834394" y="956998"/>
            <a:ext cx="1820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Wing geometry;</a:t>
            </a:r>
            <a:endParaRPr kumimoji="1"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8CB9DC1-851D-44E9-A677-49E70047297B}"/>
              </a:ext>
            </a:extLst>
          </p:cNvPr>
          <p:cNvSpPr txBox="1"/>
          <p:nvPr/>
        </p:nvSpPr>
        <p:spPr>
          <a:xfrm>
            <a:off x="159208" y="967360"/>
            <a:ext cx="2236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Span-wise length;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232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乗算記号 1">
            <a:extLst>
              <a:ext uri="{FF2B5EF4-FFF2-40B4-BE49-F238E27FC236}">
                <a16:creationId xmlns:a16="http://schemas.microsoft.com/office/drawing/2014/main" id="{8A8679CE-D8FB-42EC-86E0-7C75C6360D21}"/>
              </a:ext>
            </a:extLst>
          </p:cNvPr>
          <p:cNvSpPr/>
          <p:nvPr/>
        </p:nvSpPr>
        <p:spPr>
          <a:xfrm>
            <a:off x="2826168" y="802595"/>
            <a:ext cx="4988786" cy="5091018"/>
          </a:xfrm>
          <a:prstGeom prst="mathMultiply">
            <a:avLst>
              <a:gd name="adj1" fmla="val 4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6A99A66-3055-4E74-B5B4-691BEDB66681}"/>
              </a:ext>
            </a:extLst>
          </p:cNvPr>
          <p:cNvSpPr/>
          <p:nvPr/>
        </p:nvSpPr>
        <p:spPr>
          <a:xfrm>
            <a:off x="4549754" y="2609474"/>
            <a:ext cx="1541617" cy="1477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A6FEC29C-DEAD-4F0A-8DE4-5E31A57603B3}"/>
              </a:ext>
            </a:extLst>
          </p:cNvPr>
          <p:cNvCxnSpPr>
            <a:cxnSpLocks/>
          </p:cNvCxnSpPr>
          <p:nvPr/>
        </p:nvCxnSpPr>
        <p:spPr>
          <a:xfrm flipH="1" flipV="1">
            <a:off x="5891374" y="2015186"/>
            <a:ext cx="372177" cy="357304"/>
          </a:xfrm>
          <a:prstGeom prst="straightConnector1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3EB2AE-A023-46DB-B506-704191805E9D}"/>
              </a:ext>
            </a:extLst>
          </p:cNvPr>
          <p:cNvSpPr txBox="1"/>
          <p:nvPr/>
        </p:nvSpPr>
        <p:spPr>
          <a:xfrm>
            <a:off x="5267773" y="1796611"/>
            <a:ext cx="71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/>
              <a:t>Lift of wing</a:t>
            </a:r>
            <a:endParaRPr kumimoji="1" lang="ja-JP" altLang="en-US" sz="8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CEB63DD-755D-4717-82AF-5B60C6C59A1F}"/>
              </a:ext>
            </a:extLst>
          </p:cNvPr>
          <p:cNvCxnSpPr>
            <a:cxnSpLocks/>
          </p:cNvCxnSpPr>
          <p:nvPr/>
        </p:nvCxnSpPr>
        <p:spPr>
          <a:xfrm flipH="1" flipV="1">
            <a:off x="6239902" y="1979311"/>
            <a:ext cx="1" cy="392900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1AFA20-BC00-45EA-8F7B-0CABA6513270}"/>
              </a:ext>
            </a:extLst>
          </p:cNvPr>
          <p:cNvSpPr txBox="1"/>
          <p:nvPr/>
        </p:nvSpPr>
        <p:spPr>
          <a:xfrm>
            <a:off x="6069579" y="1723436"/>
            <a:ext cx="1586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err="1"/>
              <a:t>Fz</a:t>
            </a:r>
            <a:r>
              <a:rPr lang="en-US" altLang="ja-JP" sz="800" dirty="0"/>
              <a:t> of aircraft body frame</a:t>
            </a:r>
          </a:p>
          <a:p>
            <a:pPr lvl="1"/>
            <a:r>
              <a:rPr kumimoji="1" lang="en-US" altLang="ja-JP" sz="800" dirty="0"/>
              <a:t> = Lift*cos(45</a:t>
            </a:r>
            <a:r>
              <a:rPr lang="en-US" altLang="ja-JP" sz="800" dirty="0"/>
              <a:t>deg)</a:t>
            </a:r>
            <a:endParaRPr kumimoji="1" lang="ja-JP" altLang="en-US" sz="800" dirty="0"/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18C42CE9-C8A2-46E0-B0F8-A14BECAC9474}"/>
              </a:ext>
            </a:extLst>
          </p:cNvPr>
          <p:cNvSpPr/>
          <p:nvPr/>
        </p:nvSpPr>
        <p:spPr>
          <a:xfrm>
            <a:off x="5975136" y="2142576"/>
            <a:ext cx="624548" cy="831273"/>
          </a:xfrm>
          <a:prstGeom prst="arc">
            <a:avLst>
              <a:gd name="adj1" fmla="val 14477805"/>
              <a:gd name="adj2" fmla="val 158297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04569AF-2AC5-449D-82A4-5D8F687C7EAA}"/>
              </a:ext>
            </a:extLst>
          </p:cNvPr>
          <p:cNvSpPr txBox="1"/>
          <p:nvPr/>
        </p:nvSpPr>
        <p:spPr>
          <a:xfrm>
            <a:off x="5734804" y="2196955"/>
            <a:ext cx="54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/>
              <a:t>45 deg</a:t>
            </a:r>
            <a:endParaRPr kumimoji="1" lang="ja-JP" altLang="en-US" sz="8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B532521-17A0-46AC-92BA-65527090E9F6}"/>
              </a:ext>
            </a:extLst>
          </p:cNvPr>
          <p:cNvCxnSpPr>
            <a:cxnSpLocks/>
          </p:cNvCxnSpPr>
          <p:nvPr/>
        </p:nvCxnSpPr>
        <p:spPr>
          <a:xfrm flipV="1">
            <a:off x="4376658" y="2063364"/>
            <a:ext cx="364497" cy="345699"/>
          </a:xfrm>
          <a:prstGeom prst="straightConnector1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05C111F-1CE4-49F7-970F-CC76E4232147}"/>
              </a:ext>
            </a:extLst>
          </p:cNvPr>
          <p:cNvCxnSpPr>
            <a:cxnSpLocks/>
          </p:cNvCxnSpPr>
          <p:nvPr/>
        </p:nvCxnSpPr>
        <p:spPr>
          <a:xfrm flipH="1" flipV="1">
            <a:off x="4390907" y="2051890"/>
            <a:ext cx="1" cy="343246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7923143-8B9E-4F0F-AB8B-82DF653CB03F}"/>
              </a:ext>
            </a:extLst>
          </p:cNvPr>
          <p:cNvCxnSpPr>
            <a:cxnSpLocks/>
          </p:cNvCxnSpPr>
          <p:nvPr/>
        </p:nvCxnSpPr>
        <p:spPr>
          <a:xfrm flipH="1" flipV="1">
            <a:off x="4024933" y="3926162"/>
            <a:ext cx="372177" cy="357304"/>
          </a:xfrm>
          <a:prstGeom prst="straightConnector1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F9DF191-0B85-454D-BDF1-3DE67D8FAE5C}"/>
              </a:ext>
            </a:extLst>
          </p:cNvPr>
          <p:cNvCxnSpPr>
            <a:cxnSpLocks/>
          </p:cNvCxnSpPr>
          <p:nvPr/>
        </p:nvCxnSpPr>
        <p:spPr>
          <a:xfrm flipH="1" flipV="1">
            <a:off x="4373461" y="3914496"/>
            <a:ext cx="1" cy="357182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73A7271-1E44-4576-A023-63DC296023E4}"/>
              </a:ext>
            </a:extLst>
          </p:cNvPr>
          <p:cNvCxnSpPr>
            <a:cxnSpLocks/>
          </p:cNvCxnSpPr>
          <p:nvPr/>
        </p:nvCxnSpPr>
        <p:spPr>
          <a:xfrm flipV="1">
            <a:off x="6234935" y="3968915"/>
            <a:ext cx="331361" cy="314272"/>
          </a:xfrm>
          <a:prstGeom prst="straightConnector1">
            <a:avLst/>
          </a:prstGeom>
          <a:ln w="9525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2414091-227F-47A7-BC7D-D6341EC12F4F}"/>
              </a:ext>
            </a:extLst>
          </p:cNvPr>
          <p:cNvCxnSpPr>
            <a:cxnSpLocks/>
          </p:cNvCxnSpPr>
          <p:nvPr/>
        </p:nvCxnSpPr>
        <p:spPr>
          <a:xfrm flipH="1" flipV="1">
            <a:off x="6236056" y="3941664"/>
            <a:ext cx="1" cy="353646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9B76972-1DA1-495D-98EF-3A3130F76BF7}"/>
              </a:ext>
            </a:extLst>
          </p:cNvPr>
          <p:cNvSpPr txBox="1"/>
          <p:nvPr/>
        </p:nvSpPr>
        <p:spPr>
          <a:xfrm>
            <a:off x="2107719" y="1199192"/>
            <a:ext cx="3627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Lift of wing and force on aircraft body frame;</a:t>
            </a:r>
            <a:endParaRPr kumimoji="1" lang="ja-JP" altLang="en-US" sz="1200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8A8F05A-AF9C-48B2-84BF-99CD001EB005}"/>
              </a:ext>
            </a:extLst>
          </p:cNvPr>
          <p:cNvCxnSpPr>
            <a:cxnSpLocks/>
          </p:cNvCxnSpPr>
          <p:nvPr/>
        </p:nvCxnSpPr>
        <p:spPr>
          <a:xfrm flipV="1">
            <a:off x="3063716" y="4270887"/>
            <a:ext cx="0" cy="690877"/>
          </a:xfrm>
          <a:prstGeom prst="straightConnector1">
            <a:avLst/>
          </a:prstGeom>
          <a:ln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F70D5D3-8EE7-4004-9CA7-B270D697DC07}"/>
              </a:ext>
            </a:extLst>
          </p:cNvPr>
          <p:cNvSpPr txBox="1"/>
          <p:nvPr/>
        </p:nvSpPr>
        <p:spPr>
          <a:xfrm>
            <a:off x="3061303" y="4132386"/>
            <a:ext cx="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z</a:t>
            </a:r>
            <a:endParaRPr kumimoji="1" lang="ja-JP" altLang="en-US" sz="120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F6CA0F1-BA88-42DD-9F00-0DB6E4C3D016}"/>
              </a:ext>
            </a:extLst>
          </p:cNvPr>
          <p:cNvCxnSpPr>
            <a:cxnSpLocks/>
          </p:cNvCxnSpPr>
          <p:nvPr/>
        </p:nvCxnSpPr>
        <p:spPr>
          <a:xfrm>
            <a:off x="3063716" y="4961764"/>
            <a:ext cx="767813" cy="0"/>
          </a:xfrm>
          <a:prstGeom prst="straightConnector1">
            <a:avLst/>
          </a:prstGeom>
          <a:ln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ED4DBB7-D180-4407-BE26-B79F8AE7A425}"/>
              </a:ext>
            </a:extLst>
          </p:cNvPr>
          <p:cNvSpPr txBox="1"/>
          <p:nvPr/>
        </p:nvSpPr>
        <p:spPr>
          <a:xfrm>
            <a:off x="3639415" y="4670590"/>
            <a:ext cx="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y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FBDB34E-FFBD-4EB0-9625-7F7BD4569655}"/>
              </a:ext>
            </a:extLst>
          </p:cNvPr>
          <p:cNvSpPr txBox="1"/>
          <p:nvPr/>
        </p:nvSpPr>
        <p:spPr>
          <a:xfrm>
            <a:off x="2874500" y="5040896"/>
            <a:ext cx="132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Aircraft bod frame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8181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ワイド画面</PresentationFormat>
  <Paragraphs>32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Aozasa T.</cp:lastModifiedBy>
  <cp:revision>262</cp:revision>
  <dcterms:created xsi:type="dcterms:W3CDTF">2019-03-30T07:08:00Z</dcterms:created>
  <dcterms:modified xsi:type="dcterms:W3CDTF">2021-10-22T15:48:06Z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