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ja-JP" sz="4400" b="0" strike="noStrike" spc="-1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lang="en-US" sz="44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マスター テキストの書式設定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24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2400" b="0" strike="noStrike" spc="-1">
                <a:solidFill>
                  <a:srgbClr val="000000"/>
                </a:solidFill>
                <a:latin typeface="游ゴシック"/>
              </a:rPr>
              <a:t>2 </a:t>
            </a:r>
            <a:r>
              <a:rPr lang="ja-JP" sz="24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2400" b="0" strike="noStrike" spc="-1">
              <a:solidFill>
                <a:srgbClr val="000000"/>
              </a:solidFill>
              <a:latin typeface="游ゴシック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3 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 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5 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2DC0333-8AA7-4E61-881E-B21B33E2F6AB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10/27/2021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E60EF83-55E3-43B6-A725-5A52B37D0799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B902562-4BE8-4668-B580-89E73D9BC0CC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10/27/2021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8BCDD3-2564-4005-80C4-291F6DB9FC59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27"/>
          <p:cNvGrpSpPr/>
          <p:nvPr/>
        </p:nvGrpSpPr>
        <p:grpSpPr>
          <a:xfrm>
            <a:off x="62640" y="932040"/>
            <a:ext cx="11910240" cy="3376800"/>
            <a:chOff x="62640" y="932040"/>
            <a:chExt cx="11910240" cy="3376800"/>
          </a:xfrm>
        </p:grpSpPr>
        <p:pic>
          <p:nvPicPr>
            <p:cNvPr id="83" name="グラフィックス 2"/>
            <p:cNvPicPr/>
            <p:nvPr/>
          </p:nvPicPr>
          <p:blipFill>
            <a:blip r:embed="rId2"/>
            <a:stretch/>
          </p:blipFill>
          <p:spPr>
            <a:xfrm>
              <a:off x="62640" y="1092960"/>
              <a:ext cx="11910240" cy="321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正方形/長方形 26"/>
            <p:cNvSpPr/>
            <p:nvPr/>
          </p:nvSpPr>
          <p:spPr>
            <a:xfrm>
              <a:off x="62640" y="932040"/>
              <a:ext cx="3045960" cy="572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正方形/長方形 3"/>
          <p:cNvSpPr/>
          <p:nvPr/>
        </p:nvSpPr>
        <p:spPr>
          <a:xfrm>
            <a:off x="5975640" y="2266200"/>
            <a:ext cx="2320200" cy="64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直線コネクタ 15"/>
          <p:cNvSpPr/>
          <p:nvPr/>
        </p:nvSpPr>
        <p:spPr>
          <a:xfrm>
            <a:off x="7135920" y="2907360"/>
            <a:ext cx="1886040" cy="1608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7" name="テキスト ボックス 21"/>
          <p:cNvSpPr/>
          <p:nvPr/>
        </p:nvSpPr>
        <p:spPr>
          <a:xfrm>
            <a:off x="8443080" y="4515480"/>
            <a:ext cx="1157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6.45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" name="テキスト ボックス 24"/>
          <p:cNvSpPr/>
          <p:nvPr/>
        </p:nvSpPr>
        <p:spPr>
          <a:xfrm>
            <a:off x="7395120" y="4812120"/>
            <a:ext cx="3160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1 / 8.46 = </a:t>
            </a:r>
            <a:r>
              <a:rPr lang="en-US" sz="1200" b="0" strike="noStrike" spc="-1">
                <a:solidFill>
                  <a:srgbClr val="FF0000"/>
                </a:solidFill>
                <a:latin typeface="游ゴシック"/>
              </a:rPr>
              <a:t>0.7624113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 / 6.45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Wing root chord: 0.7624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テキスト ボックス 29"/>
          <p:cNvSpPr/>
          <p:nvPr/>
        </p:nvSpPr>
        <p:spPr>
          <a:xfrm>
            <a:off x="610560" y="1685160"/>
            <a:ext cx="1157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8.46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0" name="直線コネクタ 30"/>
          <p:cNvSpPr/>
          <p:nvPr/>
        </p:nvSpPr>
        <p:spPr>
          <a:xfrm flipV="1">
            <a:off x="1189440" y="1504800"/>
            <a:ext cx="396000" cy="180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1" name="テキスト ボックス 35"/>
          <p:cNvSpPr/>
          <p:nvPr/>
        </p:nvSpPr>
        <p:spPr>
          <a:xfrm>
            <a:off x="8421120" y="1609560"/>
            <a:ext cx="3160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1 / 8.46 = </a:t>
            </a:r>
            <a:r>
              <a:rPr lang="en-US" sz="1200" b="0" strike="noStrike" spc="-1">
                <a:solidFill>
                  <a:srgbClr val="FF0000"/>
                </a:solidFill>
                <a:latin typeface="游ゴシック"/>
              </a:rPr>
              <a:t>0.4030733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 / 3.41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wing tip chord: 0.4031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2" name="正方形/長方形 37"/>
          <p:cNvSpPr/>
          <p:nvPr/>
        </p:nvSpPr>
        <p:spPr>
          <a:xfrm>
            <a:off x="6781680" y="2060280"/>
            <a:ext cx="1226520" cy="37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直線コネクタ 38"/>
          <p:cNvSpPr/>
          <p:nvPr/>
        </p:nvSpPr>
        <p:spPr>
          <a:xfrm flipV="1">
            <a:off x="7395120" y="1576080"/>
            <a:ext cx="1001880" cy="48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4" name="テキスト ボックス 44"/>
          <p:cNvSpPr/>
          <p:nvPr/>
        </p:nvSpPr>
        <p:spPr>
          <a:xfrm>
            <a:off x="7870680" y="1299240"/>
            <a:ext cx="1052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3.41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テキスト ボックス 48"/>
          <p:cNvSpPr/>
          <p:nvPr/>
        </p:nvSpPr>
        <p:spPr>
          <a:xfrm>
            <a:off x="62640" y="4654080"/>
            <a:ext cx="5380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*Figure on Wikimedia Commons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https://commons.wikimedia.org/wiki/File:Harpoon_missile_sketch.svg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34"/>
          <p:cNvGrpSpPr/>
          <p:nvPr/>
        </p:nvGrpSpPr>
        <p:grpSpPr>
          <a:xfrm>
            <a:off x="5691240" y="1330560"/>
            <a:ext cx="3193920" cy="1414440"/>
            <a:chOff x="5691240" y="1330560"/>
            <a:chExt cx="3193920" cy="1414440"/>
          </a:xfrm>
        </p:grpSpPr>
        <p:sp>
          <p:nvSpPr>
            <p:cNvPr id="97" name="フリーフォーム: 図形 1"/>
            <p:cNvSpPr/>
            <p:nvPr/>
          </p:nvSpPr>
          <p:spPr>
            <a:xfrm>
              <a:off x="5691240" y="1720440"/>
              <a:ext cx="2340720" cy="638280"/>
            </a:xfrm>
            <a:custGeom>
              <a:avLst/>
              <a:gdLst/>
              <a:ahLst/>
              <a:cxnLst/>
              <a:rect l="l" t="t" r="r" b="b"/>
              <a:pathLst>
                <a:path w="2341180" h="638504">
                  <a:moveTo>
                    <a:pt x="0" y="0"/>
                  </a:moveTo>
                  <a:lnTo>
                    <a:pt x="2341180" y="15766"/>
                  </a:lnTo>
                  <a:lnTo>
                    <a:pt x="2041635" y="638504"/>
                  </a:lnTo>
                  <a:lnTo>
                    <a:pt x="835573" y="630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8" name="直線矢印コネクタ 3"/>
            <p:cNvSpPr/>
            <p:nvPr/>
          </p:nvSpPr>
          <p:spPr>
            <a:xfrm>
              <a:off x="5691240" y="1618200"/>
              <a:ext cx="2340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直線矢印コネクタ 4"/>
            <p:cNvSpPr/>
            <p:nvPr/>
          </p:nvSpPr>
          <p:spPr>
            <a:xfrm>
              <a:off x="6516000" y="2472120"/>
              <a:ext cx="1200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直線矢印コネクタ 5"/>
            <p:cNvSpPr/>
            <p:nvPr/>
          </p:nvSpPr>
          <p:spPr>
            <a:xfrm>
              <a:off x="7720200" y="1795320"/>
              <a:ext cx="36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テキスト ボックス 11"/>
            <p:cNvSpPr/>
            <p:nvPr/>
          </p:nvSpPr>
          <p:spPr>
            <a:xfrm>
              <a:off x="7832520" y="199584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0.287 [m]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2" name="テキスト ボックス 12"/>
            <p:cNvSpPr/>
            <p:nvPr/>
          </p:nvSpPr>
          <p:spPr>
            <a:xfrm>
              <a:off x="6551640" y="133056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0.7624 [m]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3" name="テキスト ボックス 13"/>
            <p:cNvSpPr/>
            <p:nvPr/>
          </p:nvSpPr>
          <p:spPr>
            <a:xfrm>
              <a:off x="6732360" y="247212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0.4031 [m]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04" name="乗算記号 15"/>
          <p:cNvSpPr/>
          <p:nvPr/>
        </p:nvSpPr>
        <p:spPr>
          <a:xfrm>
            <a:off x="250920" y="654480"/>
            <a:ext cx="3407040" cy="3476880"/>
          </a:xfrm>
          <a:prstGeom prst="mathMultiply">
            <a:avLst>
              <a:gd name="adj1" fmla="val 41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楕円 14"/>
          <p:cNvSpPr/>
          <p:nvPr/>
        </p:nvSpPr>
        <p:spPr>
          <a:xfrm>
            <a:off x="1428120" y="1888560"/>
            <a:ext cx="1052640" cy="1008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6" name="直線矢印コネクタ 16"/>
          <p:cNvSpPr/>
          <p:nvPr/>
        </p:nvSpPr>
        <p:spPr>
          <a:xfrm>
            <a:off x="847800" y="3082320"/>
            <a:ext cx="1936800" cy="198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直線矢印コネクタ 18"/>
          <p:cNvSpPr/>
          <p:nvPr/>
        </p:nvSpPr>
        <p:spPr>
          <a:xfrm>
            <a:off x="2639880" y="1303200"/>
            <a:ext cx="1996200" cy="19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直線矢印コネクタ 19"/>
          <p:cNvSpPr/>
          <p:nvPr/>
        </p:nvSpPr>
        <p:spPr>
          <a:xfrm>
            <a:off x="2206080" y="1908000"/>
            <a:ext cx="1158120" cy="11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直線矢印コネクタ 20"/>
          <p:cNvSpPr/>
          <p:nvPr/>
        </p:nvSpPr>
        <p:spPr>
          <a:xfrm>
            <a:off x="1491120" y="2667600"/>
            <a:ext cx="1148400" cy="117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直線矢印コネクタ 25"/>
          <p:cNvSpPr/>
          <p:nvPr/>
        </p:nvSpPr>
        <p:spPr>
          <a:xfrm flipH="1">
            <a:off x="3195000" y="2333520"/>
            <a:ext cx="410040" cy="42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直線矢印コネクタ 28"/>
          <p:cNvSpPr/>
          <p:nvPr/>
        </p:nvSpPr>
        <p:spPr>
          <a:xfrm flipH="1">
            <a:off x="2665440" y="3074040"/>
            <a:ext cx="600840" cy="69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直線矢印コネクタ 29"/>
          <p:cNvSpPr/>
          <p:nvPr/>
        </p:nvSpPr>
        <p:spPr>
          <a:xfrm flipH="1">
            <a:off x="2850480" y="3221280"/>
            <a:ext cx="1635480" cy="178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テキスト ボックス 31"/>
          <p:cNvSpPr/>
          <p:nvPr/>
        </p:nvSpPr>
        <p:spPr>
          <a:xfrm>
            <a:off x="3584520" y="2032920"/>
            <a:ext cx="1052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0.287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4" name="テキスト ボックス 32"/>
          <p:cNvSpPr/>
          <p:nvPr/>
        </p:nvSpPr>
        <p:spPr>
          <a:xfrm>
            <a:off x="3510000" y="4324320"/>
            <a:ext cx="1544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0.914 [m]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*from Wikipedia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テキスト ボックス 33"/>
          <p:cNvSpPr/>
          <p:nvPr/>
        </p:nvSpPr>
        <p:spPr>
          <a:xfrm>
            <a:off x="2874600" y="3469320"/>
            <a:ext cx="14266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0.34 [m]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*from Wikipedia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6" name="テキスト ボックス 35"/>
          <p:cNvSpPr/>
          <p:nvPr/>
        </p:nvSpPr>
        <p:spPr>
          <a:xfrm>
            <a:off x="5516280" y="3164400"/>
            <a:ext cx="3800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Wing area: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  S = 4*{1/2*(0.4031+0.7624)*0.287} [m2]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Aspect ratio: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  AR = {(0.287*2)^2}/(S) [m2]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テキスト ボックス 36"/>
          <p:cNvSpPr/>
          <p:nvPr/>
        </p:nvSpPr>
        <p:spPr>
          <a:xfrm>
            <a:off x="4834440" y="956880"/>
            <a:ext cx="18201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游ゴシック"/>
              </a:rPr>
              <a:t>Wing geometry;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" name="テキスト ボックス 38"/>
          <p:cNvSpPr/>
          <p:nvPr/>
        </p:nvSpPr>
        <p:spPr>
          <a:xfrm>
            <a:off x="159120" y="967320"/>
            <a:ext cx="22359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游ゴシック"/>
              </a:rPr>
              <a:t>Span-wise length;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乗算記号 1"/>
          <p:cNvSpPr/>
          <p:nvPr/>
        </p:nvSpPr>
        <p:spPr>
          <a:xfrm>
            <a:off x="2826000" y="802440"/>
            <a:ext cx="4988520" cy="5090760"/>
          </a:xfrm>
          <a:prstGeom prst="mathMultiply">
            <a:avLst>
              <a:gd name="adj1" fmla="val 41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楕円 2"/>
          <p:cNvSpPr/>
          <p:nvPr/>
        </p:nvSpPr>
        <p:spPr>
          <a:xfrm>
            <a:off x="4549680" y="2609640"/>
            <a:ext cx="1541160" cy="14770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1" name="直線矢印コネクタ 3"/>
          <p:cNvSpPr/>
          <p:nvPr/>
        </p:nvSpPr>
        <p:spPr>
          <a:xfrm flipH="1" flipV="1">
            <a:off x="5890680" y="2015280"/>
            <a:ext cx="371880" cy="35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テキスト ボックス 6"/>
          <p:cNvSpPr/>
          <p:nvPr/>
        </p:nvSpPr>
        <p:spPr>
          <a:xfrm>
            <a:off x="5267880" y="1796760"/>
            <a:ext cx="71892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Lift of wing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3" name="直線矢印コネクタ 7"/>
          <p:cNvSpPr/>
          <p:nvPr/>
        </p:nvSpPr>
        <p:spPr>
          <a:xfrm flipH="1" flipV="1">
            <a:off x="6239160" y="1979280"/>
            <a:ext cx="360" cy="39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テキスト ボックス 9"/>
          <p:cNvSpPr/>
          <p:nvPr/>
        </p:nvSpPr>
        <p:spPr>
          <a:xfrm>
            <a:off x="6069600" y="1723320"/>
            <a:ext cx="15861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Fz of aircraft body frame</a:t>
            </a:r>
            <a:endParaRPr lang="en-US" sz="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 = Lift*cos(45deg)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5" name="円弧 11"/>
          <p:cNvSpPr/>
          <p:nvPr/>
        </p:nvSpPr>
        <p:spPr>
          <a:xfrm>
            <a:off x="5975280" y="2142720"/>
            <a:ext cx="624240" cy="830880"/>
          </a:xfrm>
          <a:prstGeom prst="arc">
            <a:avLst>
              <a:gd name="adj1" fmla="val 14477805"/>
              <a:gd name="adj2" fmla="val 1582979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テキスト ボックス 12"/>
          <p:cNvSpPr/>
          <p:nvPr/>
        </p:nvSpPr>
        <p:spPr>
          <a:xfrm>
            <a:off x="5734800" y="2197080"/>
            <a:ext cx="54000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45 deg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直線矢印コネクタ 13"/>
          <p:cNvSpPr/>
          <p:nvPr/>
        </p:nvSpPr>
        <p:spPr>
          <a:xfrm flipV="1">
            <a:off x="4376520" y="2062800"/>
            <a:ext cx="363960" cy="34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直線矢印コネクタ 15"/>
          <p:cNvSpPr/>
          <p:nvPr/>
        </p:nvSpPr>
        <p:spPr>
          <a:xfrm flipH="1" flipV="1">
            <a:off x="4390200" y="2052000"/>
            <a:ext cx="360" cy="34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直線矢印コネクタ 16"/>
          <p:cNvSpPr/>
          <p:nvPr/>
        </p:nvSpPr>
        <p:spPr>
          <a:xfrm flipH="1" flipV="1">
            <a:off x="4024080" y="3926160"/>
            <a:ext cx="371880" cy="35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直線矢印コネクタ 17"/>
          <p:cNvSpPr/>
          <p:nvPr/>
        </p:nvSpPr>
        <p:spPr>
          <a:xfrm flipH="1" flipV="1">
            <a:off x="4372920" y="3913920"/>
            <a:ext cx="36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直線矢印コネクタ 18"/>
          <p:cNvSpPr/>
          <p:nvPr/>
        </p:nvSpPr>
        <p:spPr>
          <a:xfrm flipV="1">
            <a:off x="6234840" y="3969000"/>
            <a:ext cx="33084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直線矢印コネクタ 19"/>
          <p:cNvSpPr/>
          <p:nvPr/>
        </p:nvSpPr>
        <p:spPr>
          <a:xfrm flipH="1" flipV="1">
            <a:off x="6235200" y="394092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テキスト ボックス 20"/>
          <p:cNvSpPr/>
          <p:nvPr/>
        </p:nvSpPr>
        <p:spPr>
          <a:xfrm>
            <a:off x="2107800" y="1199160"/>
            <a:ext cx="3626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Lift of wing and force on aircraft body frame;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直線矢印コネクタ 21"/>
          <p:cNvSpPr/>
          <p:nvPr/>
        </p:nvSpPr>
        <p:spPr>
          <a:xfrm flipV="1">
            <a:off x="3063600" y="4271040"/>
            <a:ext cx="36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テキスト ボックス 23"/>
          <p:cNvSpPr/>
          <p:nvPr/>
        </p:nvSpPr>
        <p:spPr>
          <a:xfrm>
            <a:off x="3061440" y="4132440"/>
            <a:ext cx="321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z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直線矢印コネクタ 24"/>
          <p:cNvSpPr/>
          <p:nvPr/>
        </p:nvSpPr>
        <p:spPr>
          <a:xfrm>
            <a:off x="3063600" y="4961880"/>
            <a:ext cx="76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テキスト ボックス 27"/>
          <p:cNvSpPr/>
          <p:nvPr/>
        </p:nvSpPr>
        <p:spPr>
          <a:xfrm>
            <a:off x="3639240" y="4670640"/>
            <a:ext cx="321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" name="テキスト ボックス 28"/>
          <p:cNvSpPr/>
          <p:nvPr/>
        </p:nvSpPr>
        <p:spPr>
          <a:xfrm>
            <a:off x="2874600" y="5040720"/>
            <a:ext cx="13233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</a:rPr>
              <a:t>Aircraft bod frame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図 138"/>
          <p:cNvPicPr/>
          <p:nvPr/>
        </p:nvPicPr>
        <p:blipFill>
          <a:blip r:embed="rId2"/>
          <a:stretch/>
        </p:blipFill>
        <p:spPr>
          <a:xfrm>
            <a:off x="2985840" y="541800"/>
            <a:ext cx="6258960" cy="544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図 139"/>
          <p:cNvPicPr/>
          <p:nvPr/>
        </p:nvPicPr>
        <p:blipFill>
          <a:blip r:embed="rId2"/>
          <a:stretch/>
        </p:blipFill>
        <p:spPr>
          <a:xfrm>
            <a:off x="2643934" y="446385"/>
            <a:ext cx="6258960" cy="5447880"/>
          </a:xfrm>
          <a:prstGeom prst="rect">
            <a:avLst/>
          </a:prstGeom>
          <a:ln w="0">
            <a:noFill/>
          </a:ln>
        </p:spPr>
      </p:pic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4178E071-A480-4EE7-B007-0C661205460B}"/>
              </a:ext>
            </a:extLst>
          </p:cNvPr>
          <p:cNvSpPr/>
          <p:nvPr/>
        </p:nvSpPr>
        <p:spPr>
          <a:xfrm>
            <a:off x="2564530" y="3347577"/>
            <a:ext cx="4456472" cy="9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98E937-9C63-47EE-B210-DA393794BB51}"/>
              </a:ext>
            </a:extLst>
          </p:cNvPr>
          <p:cNvSpPr/>
          <p:nvPr/>
        </p:nvSpPr>
        <p:spPr>
          <a:xfrm>
            <a:off x="2653321" y="4500254"/>
            <a:ext cx="4456472" cy="108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B7F87D-801C-4B0A-AE76-3F0A497BBAC1}"/>
              </a:ext>
            </a:extLst>
          </p:cNvPr>
          <p:cNvSpPr txBox="1"/>
          <p:nvPr/>
        </p:nvSpPr>
        <p:spPr>
          <a:xfrm>
            <a:off x="1853168" y="2855231"/>
            <a:ext cx="2096643" cy="475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Control law of tangential force (thrust)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Target: flight Mach number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Actuated: tangential force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E3FE3C-0D64-4E33-8CA0-0D1FAE8158AC}"/>
              </a:ext>
            </a:extLst>
          </p:cNvPr>
          <p:cNvSpPr txBox="1"/>
          <p:nvPr/>
        </p:nvSpPr>
        <p:spPr>
          <a:xfrm>
            <a:off x="1728475" y="5218574"/>
            <a:ext cx="1381612" cy="493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Control law of pitch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Target: altitude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Actuated: pitch angle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E7F69-0677-4978-8373-2B5F8698C23F}"/>
              </a:ext>
            </a:extLst>
          </p:cNvPr>
          <p:cNvSpPr txBox="1"/>
          <p:nvPr/>
        </p:nvSpPr>
        <p:spPr>
          <a:xfrm>
            <a:off x="3714161" y="1851060"/>
            <a:ext cx="1707966" cy="495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Wing: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generate lift, and drag (as side effect)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8C6ACB0-E03B-4FA2-8A04-3CB310BE022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22127" y="2098670"/>
            <a:ext cx="582747" cy="135483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73A9CA-DD16-4338-A872-B713DD7D1FC8}"/>
              </a:ext>
            </a:extLst>
          </p:cNvPr>
          <p:cNvSpPr txBox="1"/>
          <p:nvPr/>
        </p:nvSpPr>
        <p:spPr>
          <a:xfrm>
            <a:off x="8694083" y="1283565"/>
            <a:ext cx="1707966" cy="495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Aircraft mass center: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flight dynamics is calculated in this component.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8392A05-0008-4D12-A0C0-03BECE64240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808181" y="1531175"/>
            <a:ext cx="885902" cy="815104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33EC71-3534-4C35-9427-92B93A5A28F8}"/>
              </a:ext>
            </a:extLst>
          </p:cNvPr>
          <p:cNvSpPr txBox="1"/>
          <p:nvPr/>
        </p:nvSpPr>
        <p:spPr>
          <a:xfrm>
            <a:off x="8511358" y="2933094"/>
            <a:ext cx="1058467" cy="39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Fuselage: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generates drag.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34F602-5AD9-4EA2-8FAE-C52EB8166BDF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804635" y="2705493"/>
            <a:ext cx="235957" cy="227601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8BC2C5-C07E-430B-BF9D-374529CD35C3}"/>
              </a:ext>
            </a:extLst>
          </p:cNvPr>
          <p:cNvSpPr txBox="1"/>
          <p:nvPr/>
        </p:nvSpPr>
        <p:spPr>
          <a:xfrm>
            <a:off x="2175854" y="667883"/>
            <a:ext cx="1868246" cy="674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Ambient: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provides ambient air properties (p, T) for calculation of wing and fuselage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9C31A0E-D940-4A00-8FC9-E041E69FBD1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044100" y="1004996"/>
            <a:ext cx="581468" cy="206608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2BF0D4-A1EB-4DF9-83EC-CCE3E2A2EEE4}"/>
              </a:ext>
            </a:extLst>
          </p:cNvPr>
          <p:cNvSpPr txBox="1"/>
          <p:nvPr/>
        </p:nvSpPr>
        <p:spPr>
          <a:xfrm>
            <a:off x="5939624" y="613081"/>
            <a:ext cx="2178136" cy="495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Multiply force along z-axis of body by </a:t>
            </a:r>
            <a:r>
              <a:rPr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cos(45 deg)</a:t>
            </a: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 to take </a:t>
            </a:r>
            <a:r>
              <a:rPr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mount angle of wings</a:t>
            </a: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into account.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DA2362-B8BB-4DBA-BCDD-3C32A81EEAA6}"/>
              </a:ext>
            </a:extLst>
          </p:cNvPr>
          <p:cNvCxnSpPr>
            <a:cxnSpLocks/>
          </p:cNvCxnSpPr>
          <p:nvPr/>
        </p:nvCxnSpPr>
        <p:spPr>
          <a:xfrm flipH="1">
            <a:off x="6806317" y="1108300"/>
            <a:ext cx="388611" cy="362691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ワイド画面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Symbol</vt:lpstr>
      <vt:lpstr>Times New Roman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青笹 友信</dc:creator>
  <dc:description/>
  <cp:lastModifiedBy>Aozasa T.</cp:lastModifiedBy>
  <cp:revision>275</cp:revision>
  <dcterms:created xsi:type="dcterms:W3CDTF">2019-03-30T07:08:00Z</dcterms:created>
  <dcterms:modified xsi:type="dcterms:W3CDTF">2021-10-27T10:36:00Z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  <property fmtid="{D5CDD505-2E9C-101B-9397-08002B2CF9AE}" pid="3" name="PresentationFormat">
    <vt:lpwstr>ワイド画面</vt:lpwstr>
  </property>
  <property fmtid="{D5CDD505-2E9C-101B-9397-08002B2CF9AE}" pid="4" name="Slides">
    <vt:i4>3</vt:i4>
  </property>
</Properties>
</file>