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63" r:id="rId3"/>
    <p:sldId id="266" r:id="rId4"/>
    <p:sldId id="271" r:id="rId5"/>
    <p:sldId id="272" r:id="rId6"/>
    <p:sldId id="273" r:id="rId7"/>
    <p:sldId id="274" r:id="rId8"/>
    <p:sldId id="275" r:id="rId9"/>
    <p:sldId id="278" r:id="rId10"/>
    <p:sldId id="282" r:id="rId11"/>
    <p:sldId id="276" r:id="rId12"/>
    <p:sldId id="283" r:id="rId13"/>
    <p:sldId id="284" r:id="rId14"/>
    <p:sldId id="285" r:id="rId15"/>
    <p:sldId id="286" r:id="rId16"/>
    <p:sldId id="288" r:id="rId17"/>
    <p:sldId id="280" r:id="rId18"/>
    <p:sldId id="287" r:id="rId19"/>
    <p:sldId id="279" r:id="rId20"/>
    <p:sldId id="289" r:id="rId21"/>
    <p:sldId id="264" r:id="rId22"/>
    <p:sldId id="265" r:id="rId23"/>
    <p:sldId id="270" r:id="rId24"/>
    <p:sldId id="268" r:id="rId25"/>
    <p:sldId id="269" r:id="rId26"/>
    <p:sldId id="267" r:id="rId27"/>
  </p:sldIdLst>
  <p:sldSz cx="10080625" cy="7559675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ja-JP" sz="4400" b="0" strike="noStrike" spc="-1">
                <a:solidFill>
                  <a:srgbClr val="000000"/>
                </a:solidFill>
                <a:latin typeface="Arial" panose="020B0604020202020204"/>
              </a:rPr>
              <a:t>タイトルテキストの書式を編集するにはクリックします。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800" b="0" strike="noStrike" spc="-1">
                <a:solidFill>
                  <a:srgbClr val="000000"/>
                </a:solidFill>
                <a:latin typeface="Arial" panose="020B0604020202020204"/>
              </a:rPr>
              <a:t>アウトラインテキストの書式を編集するにはクリックします。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2レベル目のアウトライン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1800" b="0" strike="noStrike" spc="-1">
                <a:solidFill>
                  <a:srgbClr val="000000"/>
                </a:solidFill>
                <a:latin typeface="Arial" panose="020B0604020202020204"/>
              </a:rPr>
              <a:t>3レベル目のアウトライン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ja-JP" sz="1800" b="0" strike="noStrike" spc="-1">
                <a:solidFill>
                  <a:srgbClr val="000000"/>
                </a:solidFill>
                <a:latin typeface="Arial" panose="020B0604020202020204"/>
              </a:rPr>
              <a:t>4レベル目のアウトライン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5レベル目のアウトライン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6レベル目のアウトライン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7レベル目のアウトライン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5" y="708660"/>
            <a:ext cx="5539740" cy="61417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80" y="2516505"/>
            <a:ext cx="7199630" cy="4904740"/>
          </a:xfrm>
          <a:prstGeom prst="rect">
            <a:avLst/>
          </a:prstGeom>
        </p:spPr>
      </p:pic>
      <p:sp>
        <p:nvSpPr>
          <p:cNvPr id="3" name="Text Box 9"/>
          <p:cNvSpPr txBox="1"/>
          <p:nvPr/>
        </p:nvSpPr>
        <p:spPr>
          <a:xfrm>
            <a:off x="5862248" y="1080688"/>
            <a:ext cx="264793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 gain</a:t>
            </a:r>
            <a:r>
              <a:rPr lang="ja-JP" altLang="en-US" sz="1400" dirty="0"/>
              <a:t>：</a:t>
            </a:r>
            <a:r>
              <a:rPr lang="en-US" altLang="ja-JP" sz="1400" dirty="0"/>
              <a:t>-1</a:t>
            </a:r>
          </a:p>
          <a:p>
            <a:r>
              <a:rPr lang="en-US" altLang="ja-JP" sz="1400" dirty="0"/>
              <a:t>I gain</a:t>
            </a:r>
            <a:r>
              <a:rPr lang="ja-JP" altLang="en-US" sz="1400" dirty="0"/>
              <a:t>：</a:t>
            </a:r>
            <a:r>
              <a:rPr lang="en-US" altLang="ja-JP" sz="1400" dirty="0"/>
              <a:t>0</a:t>
            </a:r>
          </a:p>
          <a:p>
            <a:r>
              <a:rPr lang="en-US" altLang="ja-JP" sz="1400" dirty="0"/>
              <a:t>D gain</a:t>
            </a:r>
            <a:r>
              <a:rPr lang="ja-JP" altLang="en-US" sz="1400" dirty="0"/>
              <a:t>：</a:t>
            </a:r>
            <a:r>
              <a:rPr lang="en-US" altLang="ja-JP" sz="1400" dirty="0"/>
              <a:t>0</a:t>
            </a:r>
          </a:p>
          <a:p>
            <a:r>
              <a:rPr lang="en-US" altLang="ja-JP" sz="1400" dirty="0"/>
              <a:t>* </a:t>
            </a:r>
            <a:r>
              <a:rPr lang="en-US" sz="1400" dirty="0">
                <a:sym typeface="+mn-ea"/>
              </a:rPr>
              <a:t>gains are negative because pitch increases with input of negative elevator angle</a:t>
            </a:r>
            <a:endParaRPr lang="en-US" altLang="ja-JP" sz="1400" dirty="0"/>
          </a:p>
        </p:txBody>
      </p:sp>
      <p:sp>
        <p:nvSpPr>
          <p:cNvPr id="5" name="Text Box 9"/>
          <p:cNvSpPr txBox="1"/>
          <p:nvPr/>
        </p:nvSpPr>
        <p:spPr>
          <a:xfrm>
            <a:off x="5457928" y="2855926"/>
            <a:ext cx="104616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 angle</a:t>
            </a:r>
          </a:p>
        </p:txBody>
      </p:sp>
      <p:cxnSp>
        <p:nvCxnSpPr>
          <p:cNvPr id="6" name="Straight Connector 12"/>
          <p:cNvCxnSpPr>
            <a:endCxn id="5" idx="2"/>
          </p:cNvCxnSpPr>
          <p:nvPr/>
        </p:nvCxnSpPr>
        <p:spPr>
          <a:xfrm flipH="1" flipV="1">
            <a:off x="5981013" y="3163068"/>
            <a:ext cx="121468" cy="62012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2"/>
          <p:cNvCxnSpPr>
            <a:endCxn id="8" idx="2"/>
          </p:cNvCxnSpPr>
          <p:nvPr/>
        </p:nvCxnSpPr>
        <p:spPr>
          <a:xfrm flipH="1" flipV="1">
            <a:off x="2380508" y="3928005"/>
            <a:ext cx="623889" cy="538163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9"/>
          <p:cNvSpPr txBox="1"/>
          <p:nvPr/>
        </p:nvSpPr>
        <p:spPr>
          <a:xfrm>
            <a:off x="1857423" y="3406055"/>
            <a:ext cx="10461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target pitch angle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340" y="697865"/>
            <a:ext cx="4358640" cy="1818640"/>
          </a:xfrm>
          <a:prstGeom prst="rect">
            <a:avLst/>
          </a:prstGeom>
        </p:spPr>
      </p:pic>
      <p:cxnSp>
        <p:nvCxnSpPr>
          <p:cNvPr id="11" name="Straight Connector 12"/>
          <p:cNvCxnSpPr>
            <a:endCxn id="12" idx="0"/>
          </p:cNvCxnSpPr>
          <p:nvPr/>
        </p:nvCxnSpPr>
        <p:spPr>
          <a:xfrm>
            <a:off x="5558790" y="5946775"/>
            <a:ext cx="222885" cy="494665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Box 9"/>
          <p:cNvSpPr txBox="1"/>
          <p:nvPr/>
        </p:nvSpPr>
        <p:spPr>
          <a:xfrm>
            <a:off x="5136515" y="6441440"/>
            <a:ext cx="1290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elevator command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780" y="2516505"/>
            <a:ext cx="7108190" cy="4843780"/>
          </a:xfrm>
          <a:prstGeom prst="rect">
            <a:avLst/>
          </a:prstGeom>
        </p:spPr>
      </p:pic>
      <p:sp>
        <p:nvSpPr>
          <p:cNvPr id="3" name="Text Box 9"/>
          <p:cNvSpPr txBox="1"/>
          <p:nvPr/>
        </p:nvSpPr>
        <p:spPr>
          <a:xfrm>
            <a:off x="2893531" y="3472734"/>
            <a:ext cx="104616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 angle</a:t>
            </a:r>
          </a:p>
        </p:txBody>
      </p:sp>
      <p:cxnSp>
        <p:nvCxnSpPr>
          <p:cNvPr id="4" name="Straight Connector 12"/>
          <p:cNvCxnSpPr>
            <a:endCxn id="3" idx="2"/>
          </p:cNvCxnSpPr>
          <p:nvPr/>
        </p:nvCxnSpPr>
        <p:spPr>
          <a:xfrm flipH="1" flipV="1">
            <a:off x="3417251" y="3779241"/>
            <a:ext cx="217488" cy="53452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2"/>
          <p:cNvCxnSpPr>
            <a:endCxn id="8" idx="2"/>
          </p:cNvCxnSpPr>
          <p:nvPr/>
        </p:nvCxnSpPr>
        <p:spPr>
          <a:xfrm flipH="1" flipV="1">
            <a:off x="2370771" y="4175655"/>
            <a:ext cx="623889" cy="538163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9"/>
          <p:cNvSpPr txBox="1"/>
          <p:nvPr/>
        </p:nvSpPr>
        <p:spPr>
          <a:xfrm>
            <a:off x="1847051" y="3653705"/>
            <a:ext cx="10461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target pitch angle</a:t>
            </a:r>
          </a:p>
        </p:txBody>
      </p:sp>
      <p:sp>
        <p:nvSpPr>
          <p:cNvPr id="15" name="Text Box 9"/>
          <p:cNvSpPr txBox="1"/>
          <p:nvPr/>
        </p:nvSpPr>
        <p:spPr>
          <a:xfrm>
            <a:off x="5862248" y="1080688"/>
            <a:ext cx="264793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 gain</a:t>
            </a:r>
            <a:r>
              <a:rPr lang="ja-JP" altLang="en-US" sz="1400" dirty="0"/>
              <a:t>：</a:t>
            </a:r>
            <a:r>
              <a:rPr lang="en-US" altLang="ja-JP" sz="1400" dirty="0"/>
              <a:t>-2</a:t>
            </a:r>
          </a:p>
          <a:p>
            <a:r>
              <a:rPr lang="en-US" altLang="ja-JP" sz="1400" dirty="0"/>
              <a:t>I gain</a:t>
            </a:r>
            <a:r>
              <a:rPr lang="ja-JP" altLang="en-US" sz="1400" dirty="0"/>
              <a:t>：</a:t>
            </a:r>
            <a:r>
              <a:rPr lang="en-US" altLang="ja-JP" sz="1400" dirty="0"/>
              <a:t>0</a:t>
            </a:r>
          </a:p>
          <a:p>
            <a:r>
              <a:rPr lang="en-US" altLang="ja-JP" sz="1400" dirty="0"/>
              <a:t>D gain</a:t>
            </a:r>
            <a:r>
              <a:rPr lang="ja-JP" altLang="en-US" sz="1400" dirty="0"/>
              <a:t>：</a:t>
            </a:r>
            <a:r>
              <a:rPr lang="en-US" altLang="ja-JP" sz="1400" dirty="0"/>
              <a:t>0</a:t>
            </a:r>
          </a:p>
          <a:p>
            <a:r>
              <a:rPr lang="en-US" altLang="ja-JP" sz="1400" dirty="0"/>
              <a:t>* </a:t>
            </a:r>
            <a:r>
              <a:rPr lang="en-US" sz="1400" dirty="0">
                <a:sym typeface="+mn-ea"/>
              </a:rPr>
              <a:t>gains are negative because pitch increases with input of negative elevator angle</a:t>
            </a:r>
            <a:endParaRPr lang="en-US" altLang="ja-JP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780" y="697865"/>
            <a:ext cx="4358640" cy="1818640"/>
          </a:xfrm>
          <a:prstGeom prst="rect">
            <a:avLst/>
          </a:prstGeom>
        </p:spPr>
      </p:pic>
      <p:cxnSp>
        <p:nvCxnSpPr>
          <p:cNvPr id="11" name="Straight Connector 12"/>
          <p:cNvCxnSpPr>
            <a:endCxn id="12" idx="0"/>
          </p:cNvCxnSpPr>
          <p:nvPr/>
        </p:nvCxnSpPr>
        <p:spPr>
          <a:xfrm>
            <a:off x="5422265" y="6072505"/>
            <a:ext cx="222885" cy="494665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Box 9"/>
          <p:cNvSpPr txBox="1"/>
          <p:nvPr/>
        </p:nvSpPr>
        <p:spPr>
          <a:xfrm>
            <a:off x="4999990" y="6567170"/>
            <a:ext cx="1290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elevator command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D6D16B9-1A00-4843-BB35-EE3DC5531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40" y="2516505"/>
            <a:ext cx="6885203" cy="4567126"/>
          </a:xfrm>
          <a:prstGeom prst="rect">
            <a:avLst/>
          </a:prstGeom>
        </p:spPr>
      </p:pic>
      <p:sp>
        <p:nvSpPr>
          <p:cNvPr id="3" name="Text Box 9"/>
          <p:cNvSpPr txBox="1"/>
          <p:nvPr/>
        </p:nvSpPr>
        <p:spPr>
          <a:xfrm>
            <a:off x="2921795" y="3473132"/>
            <a:ext cx="104616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 angle</a:t>
            </a:r>
          </a:p>
        </p:txBody>
      </p:sp>
      <p:cxnSp>
        <p:nvCxnSpPr>
          <p:cNvPr id="4" name="Straight Connector 12"/>
          <p:cNvCxnSpPr>
            <a:endCxn id="3" idx="2"/>
          </p:cNvCxnSpPr>
          <p:nvPr/>
        </p:nvCxnSpPr>
        <p:spPr>
          <a:xfrm flipH="1" flipV="1">
            <a:off x="3444880" y="3779639"/>
            <a:ext cx="197064" cy="412086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2"/>
          <p:cNvCxnSpPr>
            <a:endCxn id="8" idx="2"/>
          </p:cNvCxnSpPr>
          <p:nvPr/>
        </p:nvCxnSpPr>
        <p:spPr>
          <a:xfrm flipH="1" flipV="1">
            <a:off x="2399346" y="4040812"/>
            <a:ext cx="623889" cy="538163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9"/>
          <p:cNvSpPr txBox="1"/>
          <p:nvPr/>
        </p:nvSpPr>
        <p:spPr>
          <a:xfrm>
            <a:off x="1875626" y="3518227"/>
            <a:ext cx="10461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target pitch angle</a:t>
            </a:r>
          </a:p>
        </p:txBody>
      </p:sp>
      <p:sp>
        <p:nvSpPr>
          <p:cNvPr id="15" name="Text Box 9"/>
          <p:cNvSpPr txBox="1"/>
          <p:nvPr/>
        </p:nvSpPr>
        <p:spPr>
          <a:xfrm>
            <a:off x="5862248" y="1080688"/>
            <a:ext cx="264793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 gain</a:t>
            </a:r>
            <a:r>
              <a:rPr lang="ja-JP" altLang="en-US" sz="1400" dirty="0"/>
              <a:t>：</a:t>
            </a:r>
            <a:r>
              <a:rPr lang="en-US" altLang="ja-JP" sz="1400" dirty="0"/>
              <a:t>-2</a:t>
            </a:r>
          </a:p>
          <a:p>
            <a:r>
              <a:rPr lang="en-US" altLang="ja-JP" sz="1400" dirty="0"/>
              <a:t>I gain</a:t>
            </a:r>
            <a:r>
              <a:rPr lang="ja-JP" altLang="en-US" sz="1400" dirty="0"/>
              <a:t>：</a:t>
            </a:r>
            <a:r>
              <a:rPr lang="en-US" altLang="ja-JP" sz="1400" dirty="0"/>
              <a:t>-1</a:t>
            </a:r>
          </a:p>
          <a:p>
            <a:r>
              <a:rPr lang="en-US" altLang="ja-JP" sz="1400" dirty="0"/>
              <a:t>D gain</a:t>
            </a:r>
            <a:r>
              <a:rPr lang="ja-JP" altLang="en-US" sz="1400" dirty="0"/>
              <a:t>：</a:t>
            </a:r>
            <a:r>
              <a:rPr lang="en-US" altLang="ja-JP" sz="1400" dirty="0"/>
              <a:t>0</a:t>
            </a:r>
          </a:p>
          <a:p>
            <a:r>
              <a:rPr lang="en-US" altLang="ja-JP" sz="1400" dirty="0"/>
              <a:t>* </a:t>
            </a:r>
            <a:r>
              <a:rPr lang="en-US" sz="1400" dirty="0">
                <a:sym typeface="+mn-ea"/>
              </a:rPr>
              <a:t>gains are negative because pitch increases with input of negative elevator angle</a:t>
            </a:r>
            <a:endParaRPr lang="en-US" altLang="ja-JP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340" y="697865"/>
            <a:ext cx="4358640" cy="1818640"/>
          </a:xfrm>
          <a:prstGeom prst="rect">
            <a:avLst/>
          </a:prstGeom>
        </p:spPr>
      </p:pic>
      <p:sp>
        <p:nvSpPr>
          <p:cNvPr id="9" name="Text Box 9">
            <a:extLst>
              <a:ext uri="{FF2B5EF4-FFF2-40B4-BE49-F238E27FC236}">
                <a16:creationId xmlns:a16="http://schemas.microsoft.com/office/drawing/2014/main" id="{1C8929F6-C860-40B5-8758-F115785F7015}"/>
              </a:ext>
            </a:extLst>
          </p:cNvPr>
          <p:cNvSpPr txBox="1"/>
          <p:nvPr/>
        </p:nvSpPr>
        <p:spPr>
          <a:xfrm>
            <a:off x="3983990" y="6245438"/>
            <a:ext cx="1290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elevator command</a:t>
            </a:r>
          </a:p>
        </p:txBody>
      </p: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606DF56A-20D8-4FE9-82A2-354F8405D4E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538133" y="5833533"/>
            <a:ext cx="91017" cy="411905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ED40D28-8A13-4790-AF37-1205C5E06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565" y="2441153"/>
            <a:ext cx="6885203" cy="4557486"/>
          </a:xfrm>
          <a:prstGeom prst="rect">
            <a:avLst/>
          </a:prstGeom>
        </p:spPr>
      </p:pic>
      <p:sp>
        <p:nvSpPr>
          <p:cNvPr id="3" name="Text Box 9"/>
          <p:cNvSpPr txBox="1"/>
          <p:nvPr/>
        </p:nvSpPr>
        <p:spPr>
          <a:xfrm>
            <a:off x="4517227" y="2754314"/>
            <a:ext cx="104616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 angle</a:t>
            </a:r>
          </a:p>
        </p:txBody>
      </p:sp>
      <p:cxnSp>
        <p:nvCxnSpPr>
          <p:cNvPr id="4" name="Straight Connector 12"/>
          <p:cNvCxnSpPr>
            <a:cxnSpLocks/>
            <a:endCxn id="3" idx="2"/>
          </p:cNvCxnSpPr>
          <p:nvPr/>
        </p:nvCxnSpPr>
        <p:spPr>
          <a:xfrm flipH="1" flipV="1">
            <a:off x="5040312" y="3061019"/>
            <a:ext cx="166688" cy="437312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2"/>
          <p:cNvCxnSpPr>
            <a:cxnSpLocks/>
            <a:endCxn id="8" idx="2"/>
          </p:cNvCxnSpPr>
          <p:nvPr/>
        </p:nvCxnSpPr>
        <p:spPr>
          <a:xfrm flipH="1" flipV="1">
            <a:off x="2372942" y="3498331"/>
            <a:ext cx="523084" cy="33240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9"/>
          <p:cNvSpPr txBox="1"/>
          <p:nvPr/>
        </p:nvSpPr>
        <p:spPr>
          <a:xfrm>
            <a:off x="1849857" y="2976361"/>
            <a:ext cx="10461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target pitch angle</a:t>
            </a:r>
          </a:p>
        </p:txBody>
      </p:sp>
      <p:sp>
        <p:nvSpPr>
          <p:cNvPr id="15" name="Text Box 9"/>
          <p:cNvSpPr txBox="1"/>
          <p:nvPr/>
        </p:nvSpPr>
        <p:spPr>
          <a:xfrm>
            <a:off x="5862248" y="725088"/>
            <a:ext cx="264793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 gain</a:t>
            </a:r>
            <a:r>
              <a:rPr lang="ja-JP" altLang="en-US" sz="1400" dirty="0"/>
              <a:t>：</a:t>
            </a:r>
            <a:r>
              <a:rPr lang="en-US" altLang="ja-JP" sz="1400" dirty="0"/>
              <a:t>-2</a:t>
            </a:r>
          </a:p>
          <a:p>
            <a:r>
              <a:rPr lang="en-US" altLang="ja-JP" sz="1400" dirty="0"/>
              <a:t>I gain</a:t>
            </a:r>
            <a:r>
              <a:rPr lang="ja-JP" altLang="en-US" sz="1400" dirty="0"/>
              <a:t>：</a:t>
            </a:r>
            <a:r>
              <a:rPr lang="en-US" altLang="ja-JP" sz="1400" dirty="0"/>
              <a:t>-1</a:t>
            </a:r>
          </a:p>
          <a:p>
            <a:r>
              <a:rPr lang="en-US" altLang="ja-JP" sz="1400" dirty="0"/>
              <a:t>D gain</a:t>
            </a:r>
            <a:r>
              <a:rPr lang="ja-JP" altLang="en-US" sz="1400" dirty="0"/>
              <a:t>：</a:t>
            </a:r>
            <a:r>
              <a:rPr lang="en-US" altLang="ja-JP" sz="1400" dirty="0"/>
              <a:t>-0.5</a:t>
            </a:r>
          </a:p>
          <a:p>
            <a:r>
              <a:rPr lang="en-US" altLang="ja-JP" sz="1400" dirty="0"/>
              <a:t>* </a:t>
            </a:r>
            <a:r>
              <a:rPr lang="en-US" sz="1400" dirty="0">
                <a:sym typeface="+mn-ea"/>
              </a:rPr>
              <a:t>gains are negative because pitch increases with input of negative elevator angle</a:t>
            </a:r>
            <a:endParaRPr lang="en-US" altLang="ja-JP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565" y="526415"/>
            <a:ext cx="4358640" cy="1818640"/>
          </a:xfrm>
          <a:prstGeom prst="rect">
            <a:avLst/>
          </a:prstGeom>
        </p:spPr>
      </p:pic>
      <p:sp>
        <p:nvSpPr>
          <p:cNvPr id="9" name="Text Box 9">
            <a:extLst>
              <a:ext uri="{FF2B5EF4-FFF2-40B4-BE49-F238E27FC236}">
                <a16:creationId xmlns:a16="http://schemas.microsoft.com/office/drawing/2014/main" id="{B26D8FB6-1148-4585-A64F-86DEE0592DB8}"/>
              </a:ext>
            </a:extLst>
          </p:cNvPr>
          <p:cNvSpPr txBox="1"/>
          <p:nvPr/>
        </p:nvSpPr>
        <p:spPr>
          <a:xfrm>
            <a:off x="3872067" y="5813638"/>
            <a:ext cx="1290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elevator command</a:t>
            </a:r>
          </a:p>
        </p:txBody>
      </p: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65F172DD-1684-4D9C-A259-4934A5ED978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426210" y="5401733"/>
            <a:ext cx="91017" cy="411905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F2DA021-3916-43C6-B0CB-F0F02BEE6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565" y="2345055"/>
            <a:ext cx="6885203" cy="4565188"/>
          </a:xfrm>
          <a:prstGeom prst="rect">
            <a:avLst/>
          </a:prstGeom>
        </p:spPr>
      </p:pic>
      <p:sp>
        <p:nvSpPr>
          <p:cNvPr id="3" name="Text Box 9"/>
          <p:cNvSpPr txBox="1"/>
          <p:nvPr/>
        </p:nvSpPr>
        <p:spPr>
          <a:xfrm>
            <a:off x="3582981" y="3802444"/>
            <a:ext cx="104616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 angle</a:t>
            </a:r>
          </a:p>
        </p:txBody>
      </p:sp>
      <p:cxnSp>
        <p:nvCxnSpPr>
          <p:cNvPr id="4" name="Straight Connector 12"/>
          <p:cNvCxnSpPr>
            <a:cxnSpLocks/>
            <a:endCxn id="3" idx="0"/>
          </p:cNvCxnSpPr>
          <p:nvPr/>
        </p:nvCxnSpPr>
        <p:spPr>
          <a:xfrm>
            <a:off x="3776133" y="3337464"/>
            <a:ext cx="329933" cy="46498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2"/>
          <p:cNvCxnSpPr>
            <a:cxnSpLocks/>
            <a:endCxn id="8" idx="2"/>
          </p:cNvCxnSpPr>
          <p:nvPr/>
        </p:nvCxnSpPr>
        <p:spPr>
          <a:xfrm flipH="1" flipV="1">
            <a:off x="2148596" y="3168131"/>
            <a:ext cx="713137" cy="334011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9"/>
          <p:cNvSpPr txBox="1"/>
          <p:nvPr/>
        </p:nvSpPr>
        <p:spPr>
          <a:xfrm>
            <a:off x="1625511" y="2646161"/>
            <a:ext cx="10461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target pitch angle</a:t>
            </a:r>
          </a:p>
        </p:txBody>
      </p:sp>
      <p:sp>
        <p:nvSpPr>
          <p:cNvPr id="15" name="Text Box 9"/>
          <p:cNvSpPr txBox="1"/>
          <p:nvPr/>
        </p:nvSpPr>
        <p:spPr>
          <a:xfrm>
            <a:off x="5862248" y="725088"/>
            <a:ext cx="264793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 gain</a:t>
            </a:r>
            <a:r>
              <a:rPr lang="ja-JP" altLang="en-US" sz="1400" dirty="0"/>
              <a:t>：</a:t>
            </a:r>
            <a:r>
              <a:rPr lang="en-US" altLang="ja-JP" sz="1400" dirty="0"/>
              <a:t>-2</a:t>
            </a:r>
          </a:p>
          <a:p>
            <a:r>
              <a:rPr lang="en-US" altLang="ja-JP" sz="1400" dirty="0"/>
              <a:t>I gain</a:t>
            </a:r>
            <a:r>
              <a:rPr lang="ja-JP" altLang="en-US" sz="1400" dirty="0"/>
              <a:t>：</a:t>
            </a:r>
            <a:r>
              <a:rPr lang="en-US" altLang="ja-JP" sz="1400" dirty="0"/>
              <a:t>-1</a:t>
            </a:r>
          </a:p>
          <a:p>
            <a:r>
              <a:rPr lang="en-US" altLang="ja-JP" sz="1400" dirty="0"/>
              <a:t>D gain</a:t>
            </a:r>
            <a:r>
              <a:rPr lang="ja-JP" altLang="en-US" sz="1400" dirty="0"/>
              <a:t>：</a:t>
            </a:r>
            <a:r>
              <a:rPr lang="en-US" altLang="ja-JP" sz="1400" dirty="0"/>
              <a:t>-1</a:t>
            </a:r>
          </a:p>
          <a:p>
            <a:r>
              <a:rPr lang="en-US" altLang="ja-JP" sz="1400" dirty="0"/>
              <a:t>* </a:t>
            </a:r>
            <a:r>
              <a:rPr lang="en-US" sz="1400" dirty="0">
                <a:sym typeface="+mn-ea"/>
              </a:rPr>
              <a:t>gains are negative because pitch increases with input of negative elevator angle</a:t>
            </a:r>
            <a:endParaRPr lang="en-US" altLang="ja-JP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565" y="526415"/>
            <a:ext cx="4358640" cy="1818640"/>
          </a:xfrm>
          <a:prstGeom prst="rect">
            <a:avLst/>
          </a:prstGeom>
        </p:spPr>
      </p:pic>
      <p:sp>
        <p:nvSpPr>
          <p:cNvPr id="9" name="Text Box 9">
            <a:extLst>
              <a:ext uri="{FF2B5EF4-FFF2-40B4-BE49-F238E27FC236}">
                <a16:creationId xmlns:a16="http://schemas.microsoft.com/office/drawing/2014/main" id="{B26D8FB6-1148-4585-A64F-86DEE0592DB8}"/>
              </a:ext>
            </a:extLst>
          </p:cNvPr>
          <p:cNvSpPr txBox="1"/>
          <p:nvPr/>
        </p:nvSpPr>
        <p:spPr>
          <a:xfrm>
            <a:off x="3899323" y="6032989"/>
            <a:ext cx="1290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elevator command</a:t>
            </a:r>
          </a:p>
        </p:txBody>
      </p: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65F172DD-1684-4D9C-A259-4934A5ED978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453466" y="5621084"/>
            <a:ext cx="91017" cy="411905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07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7C85C41-25CD-41A0-889F-3F1C5C5E9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565" y="2345055"/>
            <a:ext cx="6885203" cy="4580532"/>
          </a:xfrm>
          <a:prstGeom prst="rect">
            <a:avLst/>
          </a:prstGeom>
        </p:spPr>
      </p:pic>
      <p:sp>
        <p:nvSpPr>
          <p:cNvPr id="3" name="Text Box 9"/>
          <p:cNvSpPr txBox="1"/>
          <p:nvPr/>
        </p:nvSpPr>
        <p:spPr>
          <a:xfrm>
            <a:off x="3326918" y="3530137"/>
            <a:ext cx="104616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 angle</a:t>
            </a:r>
          </a:p>
        </p:txBody>
      </p:sp>
      <p:cxnSp>
        <p:nvCxnSpPr>
          <p:cNvPr id="4" name="Straight Connector 12"/>
          <p:cNvCxnSpPr>
            <a:cxnSpLocks/>
            <a:endCxn id="3" idx="0"/>
          </p:cNvCxnSpPr>
          <p:nvPr/>
        </p:nvCxnSpPr>
        <p:spPr>
          <a:xfrm>
            <a:off x="3522133" y="3183467"/>
            <a:ext cx="327870" cy="34667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2"/>
          <p:cNvCxnSpPr>
            <a:cxnSpLocks/>
            <a:endCxn id="8" idx="3"/>
          </p:cNvCxnSpPr>
          <p:nvPr/>
        </p:nvCxnSpPr>
        <p:spPr>
          <a:xfrm flipH="1" flipV="1">
            <a:off x="2583121" y="2984444"/>
            <a:ext cx="312479" cy="199023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9"/>
          <p:cNvSpPr txBox="1"/>
          <p:nvPr/>
        </p:nvSpPr>
        <p:spPr>
          <a:xfrm>
            <a:off x="1536952" y="2723459"/>
            <a:ext cx="10461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target pitch angle</a:t>
            </a:r>
          </a:p>
        </p:txBody>
      </p:sp>
      <p:sp>
        <p:nvSpPr>
          <p:cNvPr id="15" name="Text Box 9"/>
          <p:cNvSpPr txBox="1"/>
          <p:nvPr/>
        </p:nvSpPr>
        <p:spPr>
          <a:xfrm>
            <a:off x="5862248" y="725088"/>
            <a:ext cx="264793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 gain</a:t>
            </a:r>
            <a:r>
              <a:rPr lang="ja-JP" altLang="en-US" sz="1400" dirty="0"/>
              <a:t>：</a:t>
            </a:r>
            <a:r>
              <a:rPr lang="en-US" altLang="ja-JP" sz="1400" dirty="0"/>
              <a:t>-2</a:t>
            </a:r>
          </a:p>
          <a:p>
            <a:r>
              <a:rPr lang="en-US" altLang="ja-JP" sz="1400" dirty="0"/>
              <a:t>I gain</a:t>
            </a:r>
            <a:r>
              <a:rPr lang="ja-JP" altLang="en-US" sz="1400" dirty="0"/>
              <a:t>：</a:t>
            </a:r>
            <a:r>
              <a:rPr lang="en-US" altLang="ja-JP" sz="1400" dirty="0"/>
              <a:t>-1</a:t>
            </a:r>
          </a:p>
          <a:p>
            <a:r>
              <a:rPr lang="en-US" altLang="ja-JP" sz="1400" dirty="0"/>
              <a:t>D gain</a:t>
            </a:r>
            <a:r>
              <a:rPr lang="ja-JP" altLang="en-US" sz="1400" dirty="0"/>
              <a:t>：</a:t>
            </a:r>
            <a:r>
              <a:rPr lang="en-US" altLang="ja-JP" sz="1400" dirty="0"/>
              <a:t>-2</a:t>
            </a:r>
          </a:p>
          <a:p>
            <a:r>
              <a:rPr lang="en-US" altLang="ja-JP" sz="1400" dirty="0"/>
              <a:t>* </a:t>
            </a:r>
            <a:r>
              <a:rPr lang="en-US" sz="1400" dirty="0">
                <a:sym typeface="+mn-ea"/>
              </a:rPr>
              <a:t>gains are negative because pitch increases with input of negative elevator angle</a:t>
            </a:r>
            <a:endParaRPr lang="en-US" altLang="ja-JP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565" y="526415"/>
            <a:ext cx="4358640" cy="1818640"/>
          </a:xfrm>
          <a:prstGeom prst="rect">
            <a:avLst/>
          </a:prstGeom>
        </p:spPr>
      </p:pic>
      <p:sp>
        <p:nvSpPr>
          <p:cNvPr id="9" name="Text Box 9">
            <a:extLst>
              <a:ext uri="{FF2B5EF4-FFF2-40B4-BE49-F238E27FC236}">
                <a16:creationId xmlns:a16="http://schemas.microsoft.com/office/drawing/2014/main" id="{B26D8FB6-1148-4585-A64F-86DEE0592DB8}"/>
              </a:ext>
            </a:extLst>
          </p:cNvPr>
          <p:cNvSpPr txBox="1"/>
          <p:nvPr/>
        </p:nvSpPr>
        <p:spPr>
          <a:xfrm>
            <a:off x="3522133" y="5655482"/>
            <a:ext cx="1290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elevator command</a:t>
            </a:r>
          </a:p>
        </p:txBody>
      </p: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65F172DD-1684-4D9C-A259-4934A5ED978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076276" y="5243577"/>
            <a:ext cx="91017" cy="411905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221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837DE93B-8DE6-4D05-872C-088575B60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639" y="2390644"/>
            <a:ext cx="6885203" cy="4471716"/>
          </a:xfrm>
          <a:prstGeom prst="rect">
            <a:avLst/>
          </a:prstGeom>
        </p:spPr>
      </p:pic>
      <p:sp>
        <p:nvSpPr>
          <p:cNvPr id="3" name="Text Box 9"/>
          <p:cNvSpPr txBox="1"/>
          <p:nvPr/>
        </p:nvSpPr>
        <p:spPr>
          <a:xfrm>
            <a:off x="3363512" y="3019537"/>
            <a:ext cx="1046169" cy="2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 angle</a:t>
            </a:r>
          </a:p>
        </p:txBody>
      </p:sp>
      <p:cxnSp>
        <p:nvCxnSpPr>
          <p:cNvPr id="4" name="Straight Connector 12"/>
          <p:cNvCxnSpPr>
            <a:cxnSpLocks/>
            <a:endCxn id="3" idx="2"/>
          </p:cNvCxnSpPr>
          <p:nvPr/>
        </p:nvCxnSpPr>
        <p:spPr>
          <a:xfrm flipV="1">
            <a:off x="3784600" y="3298360"/>
            <a:ext cx="101997" cy="281891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2"/>
          <p:cNvCxnSpPr>
            <a:cxnSpLocks/>
            <a:endCxn id="8" idx="2"/>
          </p:cNvCxnSpPr>
          <p:nvPr/>
        </p:nvCxnSpPr>
        <p:spPr>
          <a:xfrm flipH="1" flipV="1">
            <a:off x="2190420" y="3423229"/>
            <a:ext cx="650007" cy="35660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9"/>
          <p:cNvSpPr txBox="1"/>
          <p:nvPr/>
        </p:nvSpPr>
        <p:spPr>
          <a:xfrm>
            <a:off x="1667335" y="2901259"/>
            <a:ext cx="10461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target pitch angle</a:t>
            </a:r>
          </a:p>
        </p:txBody>
      </p:sp>
      <p:sp>
        <p:nvSpPr>
          <p:cNvPr id="15" name="Text Box 9"/>
          <p:cNvSpPr txBox="1"/>
          <p:nvPr/>
        </p:nvSpPr>
        <p:spPr>
          <a:xfrm>
            <a:off x="5862248" y="725088"/>
            <a:ext cx="264793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 gain</a:t>
            </a:r>
            <a:r>
              <a:rPr lang="ja-JP" altLang="en-US" sz="1400" dirty="0"/>
              <a:t>：</a:t>
            </a:r>
            <a:r>
              <a:rPr lang="en-US" altLang="ja-JP" sz="1400" dirty="0"/>
              <a:t>-2</a:t>
            </a:r>
          </a:p>
          <a:p>
            <a:r>
              <a:rPr lang="en-US" altLang="ja-JP" sz="1400" dirty="0"/>
              <a:t>I gain</a:t>
            </a:r>
            <a:r>
              <a:rPr lang="ja-JP" altLang="en-US" sz="1400" dirty="0"/>
              <a:t>：</a:t>
            </a:r>
            <a:r>
              <a:rPr lang="en-US" altLang="ja-JP" sz="1400" dirty="0"/>
              <a:t>-1</a:t>
            </a:r>
          </a:p>
          <a:p>
            <a:r>
              <a:rPr lang="en-US" altLang="ja-JP" sz="1400" dirty="0"/>
              <a:t>D gain</a:t>
            </a:r>
            <a:r>
              <a:rPr lang="ja-JP" altLang="en-US" sz="1400" dirty="0"/>
              <a:t>：</a:t>
            </a:r>
            <a:r>
              <a:rPr lang="en-US" altLang="ja-JP" sz="1400" dirty="0"/>
              <a:t>-2</a:t>
            </a:r>
          </a:p>
          <a:p>
            <a:r>
              <a:rPr lang="en-US" altLang="ja-JP" sz="1400" dirty="0"/>
              <a:t>* </a:t>
            </a:r>
            <a:r>
              <a:rPr lang="en-US" sz="1400" dirty="0">
                <a:sym typeface="+mn-ea"/>
              </a:rPr>
              <a:t>gains are negative because pitch increases with input of negative elevator angle</a:t>
            </a:r>
            <a:endParaRPr lang="en-US" altLang="ja-JP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565" y="526415"/>
            <a:ext cx="4358640" cy="1818640"/>
          </a:xfrm>
          <a:prstGeom prst="rect">
            <a:avLst/>
          </a:prstGeom>
        </p:spPr>
      </p:pic>
      <p:sp>
        <p:nvSpPr>
          <p:cNvPr id="9" name="Text Box 9">
            <a:extLst>
              <a:ext uri="{FF2B5EF4-FFF2-40B4-BE49-F238E27FC236}">
                <a16:creationId xmlns:a16="http://schemas.microsoft.com/office/drawing/2014/main" id="{B26D8FB6-1148-4585-A64F-86DEE0592DB8}"/>
              </a:ext>
            </a:extLst>
          </p:cNvPr>
          <p:cNvSpPr txBox="1"/>
          <p:nvPr/>
        </p:nvSpPr>
        <p:spPr>
          <a:xfrm>
            <a:off x="3102626" y="5025327"/>
            <a:ext cx="1290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elevator command</a:t>
            </a:r>
          </a:p>
        </p:txBody>
      </p: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65F172DD-1684-4D9C-A259-4934A5ED978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208867" y="4622800"/>
            <a:ext cx="538919" cy="402527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Box 9">
            <a:extLst>
              <a:ext uri="{FF2B5EF4-FFF2-40B4-BE49-F238E27FC236}">
                <a16:creationId xmlns:a16="http://schemas.microsoft.com/office/drawing/2014/main" id="{00AF2CA2-C04E-4915-B464-B34D2C080538}"/>
              </a:ext>
            </a:extLst>
          </p:cNvPr>
          <p:cNvSpPr txBox="1"/>
          <p:nvPr/>
        </p:nvSpPr>
        <p:spPr>
          <a:xfrm>
            <a:off x="4024458" y="1473350"/>
            <a:ext cx="1645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pitch rate limit:±10000 (extremely large)</a:t>
            </a:r>
          </a:p>
        </p:txBody>
      </p:sp>
      <p:cxnSp>
        <p:nvCxnSpPr>
          <p:cNvPr id="12" name="Straight Connector 12">
            <a:extLst>
              <a:ext uri="{FF2B5EF4-FFF2-40B4-BE49-F238E27FC236}">
                <a16:creationId xmlns:a16="http://schemas.microsoft.com/office/drawing/2014/main" id="{28E15215-811C-4753-8317-4715D6D24D6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167293" y="770465"/>
            <a:ext cx="680164" cy="7028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576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" y="1355725"/>
            <a:ext cx="9834245" cy="3787775"/>
          </a:xfrm>
          <a:prstGeom prst="rect">
            <a:avLst/>
          </a:prstGeom>
        </p:spPr>
      </p:pic>
      <p:sp>
        <p:nvSpPr>
          <p:cNvPr id="4" name="Text Box 9"/>
          <p:cNvSpPr txBox="1"/>
          <p:nvPr/>
        </p:nvSpPr>
        <p:spPr>
          <a:xfrm>
            <a:off x="4007020" y="4865089"/>
            <a:ext cx="2191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Feedback by pitch rate</a:t>
            </a:r>
            <a:r>
              <a:rPr lang="ja-JP" altLang="en-US" sz="1400" dirty="0"/>
              <a:t>：</a:t>
            </a:r>
            <a:endParaRPr lang="en-US" altLang="ja-JP" sz="1400" dirty="0"/>
          </a:p>
          <a:p>
            <a:r>
              <a:rPr lang="en-US" altLang="ja-JP" sz="1400" dirty="0" err="1"/>
              <a:t>Atttempt</a:t>
            </a:r>
            <a:r>
              <a:rPr lang="en-US" altLang="ja-JP" sz="1400" dirty="0"/>
              <a:t> to suppress pitch rate</a:t>
            </a:r>
            <a:endParaRPr lang="ja-JP" altLang="en-US" sz="1400" dirty="0"/>
          </a:p>
        </p:txBody>
      </p:sp>
      <p:cxnSp>
        <p:nvCxnSpPr>
          <p:cNvPr id="5" name="Straight Connector 12"/>
          <p:cNvCxnSpPr>
            <a:endCxn id="4" idx="0"/>
          </p:cNvCxnSpPr>
          <p:nvPr/>
        </p:nvCxnSpPr>
        <p:spPr>
          <a:xfrm flipH="1">
            <a:off x="5102894" y="4021667"/>
            <a:ext cx="1158598" cy="8434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Box 9"/>
          <p:cNvSpPr txBox="1"/>
          <p:nvPr/>
        </p:nvSpPr>
        <p:spPr>
          <a:xfrm>
            <a:off x="5584543" y="378822"/>
            <a:ext cx="2145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Feedback by pitch acceleration</a:t>
            </a:r>
            <a:r>
              <a:rPr lang="ja-JP" altLang="en-US" sz="1400" dirty="0"/>
              <a:t>：</a:t>
            </a:r>
            <a:endParaRPr lang="en-US" altLang="ja-JP" sz="1400" dirty="0"/>
          </a:p>
          <a:p>
            <a:r>
              <a:rPr lang="en-US" altLang="ja-JP" sz="1400" dirty="0"/>
              <a:t>Attempt to suppress pitch acceleration</a:t>
            </a:r>
            <a:endParaRPr lang="ja-JP" altLang="en-US" sz="1400" dirty="0"/>
          </a:p>
        </p:txBody>
      </p:sp>
      <p:cxnSp>
        <p:nvCxnSpPr>
          <p:cNvPr id="14" name="Straight Connector 12"/>
          <p:cNvCxnSpPr>
            <a:endCxn id="13" idx="2"/>
          </p:cNvCxnSpPr>
          <p:nvPr/>
        </p:nvCxnSpPr>
        <p:spPr>
          <a:xfrm flipH="1" flipV="1">
            <a:off x="6657305" y="1332929"/>
            <a:ext cx="429295" cy="17743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Box 9"/>
          <p:cNvSpPr txBox="1"/>
          <p:nvPr/>
        </p:nvSpPr>
        <p:spPr>
          <a:xfrm>
            <a:off x="6383239" y="5196830"/>
            <a:ext cx="1988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Ignore when smaller than certain value</a:t>
            </a:r>
            <a:endParaRPr lang="ja-JP" altLang="en-US" sz="1400" dirty="0"/>
          </a:p>
        </p:txBody>
      </p:sp>
      <p:cxnSp>
        <p:nvCxnSpPr>
          <p:cNvPr id="22" name="Straight Connector 12"/>
          <p:cNvCxnSpPr>
            <a:stCxn id="19" idx="0"/>
          </p:cNvCxnSpPr>
          <p:nvPr/>
        </p:nvCxnSpPr>
        <p:spPr>
          <a:xfrm flipH="1" flipV="1">
            <a:off x="7078693" y="4191000"/>
            <a:ext cx="298820" cy="10058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2"/>
          <p:cNvCxnSpPr>
            <a:stCxn id="19" idx="0"/>
          </p:cNvCxnSpPr>
          <p:nvPr/>
        </p:nvCxnSpPr>
        <p:spPr>
          <a:xfrm flipV="1">
            <a:off x="7377430" y="3251200"/>
            <a:ext cx="392430" cy="19456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C0D24CCC-F2E5-4EAA-8286-CC56D4986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75" y="2418075"/>
            <a:ext cx="6885203" cy="4570945"/>
          </a:xfrm>
          <a:prstGeom prst="rect">
            <a:avLst/>
          </a:prstGeom>
        </p:spPr>
      </p:pic>
      <p:sp>
        <p:nvSpPr>
          <p:cNvPr id="3" name="Text Box 9"/>
          <p:cNvSpPr txBox="1"/>
          <p:nvPr/>
        </p:nvSpPr>
        <p:spPr>
          <a:xfrm>
            <a:off x="2918347" y="3043378"/>
            <a:ext cx="1507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 angle without rate &amp; acceleration feedback</a:t>
            </a:r>
          </a:p>
        </p:txBody>
      </p:sp>
      <p:cxnSp>
        <p:nvCxnSpPr>
          <p:cNvPr id="4" name="Straight Connector 12"/>
          <p:cNvCxnSpPr>
            <a:cxnSpLocks/>
            <a:endCxn id="3" idx="2"/>
          </p:cNvCxnSpPr>
          <p:nvPr/>
        </p:nvCxnSpPr>
        <p:spPr>
          <a:xfrm flipH="1" flipV="1">
            <a:off x="3672279" y="3997485"/>
            <a:ext cx="753931" cy="625303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2"/>
          <p:cNvCxnSpPr>
            <a:cxnSpLocks/>
            <a:endCxn id="8" idx="2"/>
          </p:cNvCxnSpPr>
          <p:nvPr/>
        </p:nvCxnSpPr>
        <p:spPr>
          <a:xfrm flipH="1" flipV="1">
            <a:off x="2262876" y="4622788"/>
            <a:ext cx="523084" cy="33240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9"/>
          <p:cNvSpPr txBox="1"/>
          <p:nvPr/>
        </p:nvSpPr>
        <p:spPr>
          <a:xfrm>
            <a:off x="1739791" y="4100818"/>
            <a:ext cx="10461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target pitch angle</a:t>
            </a:r>
          </a:p>
        </p:txBody>
      </p:sp>
      <p:sp>
        <p:nvSpPr>
          <p:cNvPr id="15" name="Text Box 9"/>
          <p:cNvSpPr txBox="1"/>
          <p:nvPr/>
        </p:nvSpPr>
        <p:spPr>
          <a:xfrm>
            <a:off x="6268649" y="725088"/>
            <a:ext cx="264793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 gain</a:t>
            </a:r>
            <a:r>
              <a:rPr lang="ja-JP" altLang="en-US" sz="1400" dirty="0"/>
              <a:t>：</a:t>
            </a:r>
            <a:r>
              <a:rPr lang="en-US" altLang="ja-JP" sz="1400" dirty="0"/>
              <a:t>-2</a:t>
            </a:r>
          </a:p>
          <a:p>
            <a:r>
              <a:rPr lang="en-US" altLang="ja-JP" sz="1400" dirty="0"/>
              <a:t>I gain</a:t>
            </a:r>
            <a:r>
              <a:rPr lang="ja-JP" altLang="en-US" sz="1400" dirty="0"/>
              <a:t>：</a:t>
            </a:r>
            <a:r>
              <a:rPr lang="en-US" altLang="ja-JP" sz="1400" dirty="0"/>
              <a:t>-1</a:t>
            </a:r>
          </a:p>
          <a:p>
            <a:r>
              <a:rPr lang="en-US" altLang="ja-JP" sz="1400" dirty="0"/>
              <a:t>D gain</a:t>
            </a:r>
            <a:r>
              <a:rPr lang="ja-JP" altLang="en-US" sz="1400" dirty="0"/>
              <a:t>：</a:t>
            </a:r>
            <a:r>
              <a:rPr lang="en-US" altLang="ja-JP" sz="1400" dirty="0"/>
              <a:t>-0.5</a:t>
            </a:r>
          </a:p>
          <a:p>
            <a:r>
              <a:rPr lang="en-US" altLang="ja-JP" sz="1400" dirty="0"/>
              <a:t>* </a:t>
            </a:r>
            <a:r>
              <a:rPr lang="en-US" sz="1400" dirty="0">
                <a:sym typeface="+mn-ea"/>
              </a:rPr>
              <a:t>gains are negative because pitch increases with input of negative elevator angle</a:t>
            </a:r>
            <a:endParaRPr lang="en-US" altLang="ja-JP" sz="1400" dirty="0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B26D8FB6-1148-4585-A64F-86DEE0592DB8}"/>
              </a:ext>
            </a:extLst>
          </p:cNvPr>
          <p:cNvSpPr txBox="1"/>
          <p:nvPr/>
        </p:nvSpPr>
        <p:spPr>
          <a:xfrm>
            <a:off x="2745179" y="5841272"/>
            <a:ext cx="1854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 angle with rate &amp; acceleration feedback</a:t>
            </a:r>
          </a:p>
        </p:txBody>
      </p: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65F172DD-1684-4D9C-A259-4934A5ED9783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672279" y="5418667"/>
            <a:ext cx="611854" cy="422605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2">
            <a:extLst>
              <a:ext uri="{FF2B5EF4-FFF2-40B4-BE49-F238E27FC236}">
                <a16:creationId xmlns:a16="http://schemas.microsoft.com/office/drawing/2014/main" id="{D3C5230E-88E1-4B6D-B32F-BE371828E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275" y="474347"/>
            <a:ext cx="5046523" cy="194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92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630" y="534605"/>
            <a:ext cx="4276725" cy="180975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45" y="3389606"/>
            <a:ext cx="8199135" cy="3134199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269998" y="3538190"/>
            <a:ext cx="186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Elevator </a:t>
            </a:r>
            <a:r>
              <a:rPr lang="en-US" altLang="ja-JP" sz="1400" dirty="0"/>
              <a:t>dynamics</a:t>
            </a:r>
            <a:r>
              <a:rPr lang="ja-JP" altLang="en-US" sz="1400" dirty="0"/>
              <a:t>：</a:t>
            </a:r>
          </a:p>
          <a:p>
            <a:r>
              <a:rPr lang="en-US" altLang="ja-JP" sz="1400" dirty="0"/>
              <a:t>1</a:t>
            </a:r>
            <a:r>
              <a:rPr lang="en-US" altLang="ja-JP" sz="1400" baseline="30000" dirty="0"/>
              <a:t>st</a:t>
            </a:r>
            <a:r>
              <a:rPr lang="en-US" altLang="ja-JP" sz="1400" dirty="0"/>
              <a:t> order lag</a:t>
            </a:r>
            <a:endParaRPr lang="ja-JP" altLang="en-US" sz="1400" dirty="0"/>
          </a:p>
        </p:txBody>
      </p:sp>
      <p:sp>
        <p:nvSpPr>
          <p:cNvPr id="6" name="Text Box 5"/>
          <p:cNvSpPr txBox="1"/>
          <p:nvPr/>
        </p:nvSpPr>
        <p:spPr>
          <a:xfrm>
            <a:off x="3746165" y="5540296"/>
            <a:ext cx="2993923" cy="788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Aircraft longitudinal dynamics model</a:t>
            </a:r>
            <a:r>
              <a:rPr lang="ja-JP" altLang="en-US" sz="1400" dirty="0"/>
              <a:t>：</a:t>
            </a:r>
            <a:r>
              <a:rPr lang="en-US" altLang="ja-JP" sz="1400" dirty="0"/>
              <a:t>Transfer function,</a:t>
            </a:r>
            <a:r>
              <a:rPr lang="ja-JP" altLang="en-US" sz="1400" dirty="0"/>
              <a:t> </a:t>
            </a:r>
            <a:r>
              <a:rPr lang="en-US" altLang="ja-JP" sz="1400" dirty="0"/>
              <a:t>pitch</a:t>
            </a:r>
            <a:r>
              <a:rPr lang="ja-JP" altLang="en-US" sz="1400" dirty="0"/>
              <a:t> </a:t>
            </a:r>
            <a:r>
              <a:rPr lang="en-US" altLang="ja-JP" sz="1400" dirty="0"/>
              <a:t>angle</a:t>
            </a:r>
            <a:r>
              <a:rPr lang="ja-JP" altLang="en-US" sz="1400" dirty="0"/>
              <a:t> </a:t>
            </a:r>
            <a:r>
              <a:rPr lang="en-US" altLang="ja-JP" sz="1400" dirty="0"/>
              <a:t>in</a:t>
            </a:r>
            <a:r>
              <a:rPr lang="ja-JP" altLang="en-US" sz="1400" dirty="0"/>
              <a:t> </a:t>
            </a:r>
            <a:r>
              <a:rPr lang="en-US" altLang="ja-JP" sz="1400" dirty="0"/>
              <a:t>response</a:t>
            </a:r>
            <a:r>
              <a:rPr lang="ja-JP" altLang="en-US" sz="1400" dirty="0"/>
              <a:t> </a:t>
            </a:r>
            <a:r>
              <a:rPr lang="en-US" altLang="ja-JP" sz="1400" dirty="0"/>
              <a:t>of</a:t>
            </a:r>
            <a:r>
              <a:rPr lang="ja-JP" altLang="en-US" sz="1400" dirty="0"/>
              <a:t> </a:t>
            </a:r>
            <a:r>
              <a:rPr lang="en-US" altLang="ja-JP" sz="1400" dirty="0"/>
              <a:t>elevator</a:t>
            </a:r>
            <a:r>
              <a:rPr lang="ja-JP" altLang="en-US" sz="1400" dirty="0"/>
              <a:t> </a:t>
            </a:r>
            <a:r>
              <a:rPr lang="en-US" altLang="ja-JP" sz="1400" dirty="0"/>
              <a:t>angle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7846696" y="5039883"/>
            <a:ext cx="1625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Output: pitch rate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7772400" y="3862666"/>
            <a:ext cx="169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Output: pitch angle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1320801" y="294833"/>
            <a:ext cx="154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Elevator angle command</a:t>
            </a:r>
            <a:endParaRPr lang="ja-JP" altLang="en-US" sz="1400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092961" y="1829118"/>
            <a:ext cx="2593833" cy="16724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93832" y="1879370"/>
            <a:ext cx="2807193" cy="15522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</p:cNvCxnSpPr>
          <p:nvPr/>
        </p:nvCxnSpPr>
        <p:spPr>
          <a:xfrm flipH="1">
            <a:off x="2133599" y="4061410"/>
            <a:ext cx="67098" cy="6229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0"/>
          </p:cNvCxnSpPr>
          <p:nvPr/>
        </p:nvCxnSpPr>
        <p:spPr>
          <a:xfrm flipV="1">
            <a:off x="5243127" y="5096934"/>
            <a:ext cx="0" cy="4433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Box 7"/>
          <p:cNvSpPr txBox="1"/>
          <p:nvPr/>
        </p:nvSpPr>
        <p:spPr>
          <a:xfrm>
            <a:off x="8100046" y="6437009"/>
            <a:ext cx="1277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Output: pitch acceleration</a:t>
            </a:r>
          </a:p>
        </p:txBody>
      </p:sp>
      <p:sp>
        <p:nvSpPr>
          <p:cNvPr id="21" name="Text Box 4"/>
          <p:cNvSpPr txBox="1"/>
          <p:nvPr/>
        </p:nvSpPr>
        <p:spPr>
          <a:xfrm>
            <a:off x="3164777" y="3561297"/>
            <a:ext cx="1873377" cy="50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Elevator</a:t>
            </a:r>
            <a:r>
              <a:rPr lang="ja-JP" altLang="en-US" sz="1400" dirty="0"/>
              <a:t> </a:t>
            </a:r>
            <a:r>
              <a:rPr lang="en-US" altLang="ja-JP" sz="1400" dirty="0"/>
              <a:t>angle limit</a:t>
            </a:r>
            <a:r>
              <a:rPr lang="ja-JP" altLang="en-US" sz="1400" dirty="0"/>
              <a:t>：</a:t>
            </a:r>
          </a:p>
          <a:p>
            <a:r>
              <a:rPr lang="en-US" altLang="ja-JP" sz="1400" dirty="0"/>
              <a:t>±30 [deg]</a:t>
            </a:r>
            <a:endParaRPr lang="ja-JP" altLang="en-US" sz="1400" dirty="0"/>
          </a:p>
        </p:txBody>
      </p:sp>
      <p:cxnSp>
        <p:nvCxnSpPr>
          <p:cNvPr id="22" name="Straight Connector 12"/>
          <p:cNvCxnSpPr>
            <a:stCxn id="21" idx="2"/>
          </p:cNvCxnSpPr>
          <p:nvPr/>
        </p:nvCxnSpPr>
        <p:spPr>
          <a:xfrm flipH="1">
            <a:off x="3882254" y="4065814"/>
            <a:ext cx="219212" cy="601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3541324" y="6315922"/>
                <a:ext cx="3234266" cy="669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−2(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+0.3)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+0.65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+0.15)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324" y="6315922"/>
                <a:ext cx="3234266" cy="6690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  <a:endParaRPr lang="ja-JP" altLang="en-US">
                  <a:noFill/>
                </a:endParaRPr>
              </a:p>
            </p:txBody>
          </p:sp>
        </mc:Fallback>
      </mc:AlternateContent>
      <p:sp>
        <p:nvSpPr>
          <p:cNvPr id="32" name="四角形: 角を丸くする 31"/>
          <p:cNvSpPr/>
          <p:nvPr/>
        </p:nvSpPr>
        <p:spPr>
          <a:xfrm>
            <a:off x="4348940" y="816803"/>
            <a:ext cx="1415415" cy="1104296"/>
          </a:xfrm>
          <a:prstGeom prst="roundRect">
            <a:avLst>
              <a:gd name="adj" fmla="val 4165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Text Box 9"/>
          <p:cNvSpPr txBox="1"/>
          <p:nvPr/>
        </p:nvSpPr>
        <p:spPr>
          <a:xfrm>
            <a:off x="4323539" y="487250"/>
            <a:ext cx="1645461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aircraft dynamics</a:t>
            </a:r>
            <a:endParaRPr lang="ja-JP" altLang="en-US" sz="1400" dirty="0"/>
          </a:p>
        </p:txBody>
      </p:sp>
      <p:sp>
        <p:nvSpPr>
          <p:cNvPr id="40" name="Text Box 9"/>
          <p:cNvSpPr txBox="1"/>
          <p:nvPr/>
        </p:nvSpPr>
        <p:spPr>
          <a:xfrm>
            <a:off x="2758423" y="1692849"/>
            <a:ext cx="1495874" cy="50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Elevator change rate </a:t>
            </a:r>
            <a:r>
              <a:rPr lang="en-US" altLang="ja-JP" sz="1400" dirty="0" err="1"/>
              <a:t>limitter</a:t>
            </a:r>
            <a:endParaRPr lang="ja-JP" alt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069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l="21514" t="8919" r="33448" b="68057"/>
          <a:stretch>
            <a:fillRect/>
          </a:stretch>
        </p:blipFill>
        <p:spPr>
          <a:xfrm>
            <a:off x="3556000" y="277495"/>
            <a:ext cx="2951608" cy="183600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551940" y="934720"/>
            <a:ext cx="1544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input</a:t>
            </a:r>
            <a:r>
              <a:rPr lang="ja-JP" altLang="en-US" sz="1400"/>
              <a:t>信号のみ異なる</a:t>
            </a:r>
          </a:p>
        </p:txBody>
      </p:sp>
      <p:cxnSp>
        <p:nvCxnSpPr>
          <p:cNvPr id="13" name="Straight Connector 12"/>
          <p:cNvCxnSpPr>
            <a:stCxn id="10" idx="3"/>
          </p:cNvCxnSpPr>
          <p:nvPr/>
        </p:nvCxnSpPr>
        <p:spPr>
          <a:xfrm flipV="1">
            <a:off x="3096260" y="570865"/>
            <a:ext cx="847090" cy="624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>
            <a:stCxn id="10" idx="3"/>
          </p:cNvCxnSpPr>
          <p:nvPr/>
        </p:nvCxnSpPr>
        <p:spPr>
          <a:xfrm>
            <a:off x="3096260" y="1195705"/>
            <a:ext cx="774700" cy="466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620" y="2780665"/>
            <a:ext cx="5782722" cy="46800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2553335" y="1833880"/>
            <a:ext cx="2003425" cy="11557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134610" y="1816100"/>
            <a:ext cx="2445385" cy="107378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2212340" y="3012440"/>
            <a:ext cx="1859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PID</a:t>
            </a:r>
            <a:r>
              <a:rPr lang="ja-JP" altLang="en-US" sz="1400"/>
              <a:t>による</a:t>
            </a:r>
            <a:r>
              <a:rPr lang="en-US" altLang="ja-JP" sz="1400"/>
              <a:t>pitch</a:t>
            </a:r>
            <a:r>
              <a:rPr lang="ja-JP" altLang="en-US" sz="1400"/>
              <a:t>角速度制御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3556000" y="6180455"/>
            <a:ext cx="1859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pitch</a:t>
            </a:r>
            <a:r>
              <a:rPr lang="ja-JP" altLang="en-US" sz="1400"/>
              <a:t>角速度フィードバック信号</a:t>
            </a:r>
            <a:r>
              <a:rPr lang="en-US" altLang="ja-JP" sz="1400"/>
              <a:t>input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236980" y="4637405"/>
            <a:ext cx="1859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pitch</a:t>
            </a:r>
            <a:r>
              <a:rPr lang="ja-JP" altLang="en-US" sz="1400"/>
              <a:t>角速度指令信号</a:t>
            </a:r>
            <a:r>
              <a:rPr lang="en-US" altLang="ja-JP" sz="1400"/>
              <a:t>input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318260"/>
            <a:ext cx="4991100" cy="60731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574" y="534605"/>
            <a:ext cx="4276725" cy="1809750"/>
          </a:xfrm>
          <a:prstGeom prst="rect">
            <a:avLst/>
          </a:prstGeom>
        </p:spPr>
      </p:pic>
      <p:cxnSp>
        <p:nvCxnSpPr>
          <p:cNvPr id="5" name="Straight Connector 10"/>
          <p:cNvCxnSpPr/>
          <p:nvPr/>
        </p:nvCxnSpPr>
        <p:spPr>
          <a:xfrm flipH="1">
            <a:off x="2030821" y="1676400"/>
            <a:ext cx="2602187" cy="16142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1"/>
          <p:cNvCxnSpPr/>
          <p:nvPr/>
        </p:nvCxnSpPr>
        <p:spPr>
          <a:xfrm>
            <a:off x="5528733" y="1676400"/>
            <a:ext cx="2774319" cy="16086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7"/>
          <p:cNvSpPr/>
          <p:nvPr/>
        </p:nvSpPr>
        <p:spPr>
          <a:xfrm>
            <a:off x="4408216" y="698269"/>
            <a:ext cx="1415415" cy="1104296"/>
          </a:xfrm>
          <a:prstGeom prst="roundRect">
            <a:avLst>
              <a:gd name="adj" fmla="val 4165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354" y="3552261"/>
            <a:ext cx="7818182" cy="1220779"/>
          </a:xfrm>
          <a:prstGeom prst="rect">
            <a:avLst/>
          </a:prstGeom>
        </p:spPr>
      </p:pic>
      <p:sp>
        <p:nvSpPr>
          <p:cNvPr id="14" name="Text Box 9"/>
          <p:cNvSpPr txBox="1"/>
          <p:nvPr/>
        </p:nvSpPr>
        <p:spPr>
          <a:xfrm>
            <a:off x="2030821" y="4632944"/>
            <a:ext cx="1804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Differentiate:</a:t>
            </a:r>
          </a:p>
          <a:p>
            <a:r>
              <a:rPr lang="en-US" altLang="ja-JP" sz="1400" dirty="0"/>
              <a:t>Signal of pitch angle -&gt; pitch rate</a:t>
            </a:r>
            <a:endParaRPr lang="ja-JP" altLang="en-US" sz="1400" dirty="0"/>
          </a:p>
        </p:txBody>
      </p:sp>
      <p:sp>
        <p:nvSpPr>
          <p:cNvPr id="15" name="Text Box 9"/>
          <p:cNvSpPr txBox="1"/>
          <p:nvPr/>
        </p:nvSpPr>
        <p:spPr>
          <a:xfrm>
            <a:off x="3739093" y="3113750"/>
            <a:ext cx="1491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Signal </a:t>
            </a:r>
            <a:r>
              <a:rPr lang="en-US" altLang="ja-JP" sz="1400" dirty="0" err="1"/>
              <a:t>limitter</a:t>
            </a:r>
            <a:r>
              <a:rPr lang="ja-JP" altLang="en-US" sz="1400" dirty="0"/>
              <a:t>：</a:t>
            </a:r>
            <a:endParaRPr lang="en-US" altLang="ja-JP" sz="1400" dirty="0"/>
          </a:p>
          <a:p>
            <a:r>
              <a:rPr lang="en-US" altLang="ja-JP" sz="1400" dirty="0"/>
              <a:t>±30 [deg/s]</a:t>
            </a:r>
            <a:endParaRPr lang="ja-JP" altLang="en-US" sz="1400" dirty="0"/>
          </a:p>
        </p:txBody>
      </p:sp>
      <p:sp>
        <p:nvSpPr>
          <p:cNvPr id="16" name="Text Box 9"/>
          <p:cNvSpPr txBox="1"/>
          <p:nvPr/>
        </p:nvSpPr>
        <p:spPr>
          <a:xfrm>
            <a:off x="5089351" y="4696942"/>
            <a:ext cx="1706871" cy="716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Integrate:</a:t>
            </a:r>
          </a:p>
          <a:p>
            <a:r>
              <a:rPr lang="en-US" altLang="ja-JP" sz="1400" dirty="0"/>
              <a:t>Pitch rate -&gt; pitch angle signal</a:t>
            </a:r>
            <a:endParaRPr lang="ja-JP" altLang="en-US" sz="1400" dirty="0"/>
          </a:p>
        </p:txBody>
      </p:sp>
      <p:sp>
        <p:nvSpPr>
          <p:cNvPr id="17" name="Text Box 9"/>
          <p:cNvSpPr txBox="1"/>
          <p:nvPr/>
        </p:nvSpPr>
        <p:spPr>
          <a:xfrm>
            <a:off x="2914873" y="327497"/>
            <a:ext cx="154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Elevator angle command</a:t>
            </a:r>
            <a:endParaRPr lang="ja-JP" altLang="en-US" sz="1400" dirty="0"/>
          </a:p>
        </p:txBody>
      </p:sp>
      <p:sp>
        <p:nvSpPr>
          <p:cNvPr id="18" name="Text Box 9"/>
          <p:cNvSpPr txBox="1"/>
          <p:nvPr/>
        </p:nvSpPr>
        <p:spPr>
          <a:xfrm>
            <a:off x="4367986" y="2010656"/>
            <a:ext cx="1495874" cy="50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Elevator change rate </a:t>
            </a:r>
            <a:r>
              <a:rPr lang="en-US" altLang="ja-JP" sz="1400" dirty="0" err="1"/>
              <a:t>limitter</a:t>
            </a:r>
            <a:endParaRPr lang="ja-JP" altLang="en-US" sz="1400" dirty="0"/>
          </a:p>
        </p:txBody>
      </p:sp>
      <p:sp>
        <p:nvSpPr>
          <p:cNvPr id="19" name="Text Box 9"/>
          <p:cNvSpPr txBox="1"/>
          <p:nvPr/>
        </p:nvSpPr>
        <p:spPr>
          <a:xfrm>
            <a:off x="5838835" y="538070"/>
            <a:ext cx="1645461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aircraft dynamics</a:t>
            </a:r>
            <a:endParaRPr lang="ja-JP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595" y="1493435"/>
            <a:ext cx="7573723" cy="5385607"/>
          </a:xfrm>
          <a:prstGeom prst="rect">
            <a:avLst/>
          </a:prstGeom>
        </p:spPr>
      </p:pic>
      <p:sp>
        <p:nvSpPr>
          <p:cNvPr id="4" name="Text Box 9"/>
          <p:cNvSpPr txBox="1"/>
          <p:nvPr/>
        </p:nvSpPr>
        <p:spPr>
          <a:xfrm>
            <a:off x="5227955" y="5245735"/>
            <a:ext cx="1892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elevator command</a:t>
            </a:r>
          </a:p>
          <a:p>
            <a:r>
              <a:rPr lang="en-US" altLang="ja-JP" sz="1400" dirty="0"/>
              <a:t>(negative == pull-up)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3226" t="13033" r="2737" b="20534"/>
          <a:stretch>
            <a:fillRect/>
          </a:stretch>
        </p:blipFill>
        <p:spPr>
          <a:xfrm>
            <a:off x="1471609" y="291169"/>
            <a:ext cx="4021667" cy="1202266"/>
          </a:xfrm>
          <a:prstGeom prst="rect">
            <a:avLst/>
          </a:prstGeom>
        </p:spPr>
      </p:pic>
      <p:sp>
        <p:nvSpPr>
          <p:cNvPr id="6" name="Text Box 9"/>
          <p:cNvSpPr txBox="1"/>
          <p:nvPr/>
        </p:nvSpPr>
        <p:spPr>
          <a:xfrm>
            <a:off x="4134718" y="3779837"/>
            <a:ext cx="115078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 angle</a:t>
            </a:r>
          </a:p>
        </p:txBody>
      </p:sp>
      <p:cxnSp>
        <p:nvCxnSpPr>
          <p:cNvPr id="7" name="Straight Connector 12"/>
          <p:cNvCxnSpPr>
            <a:stCxn id="6" idx="2"/>
          </p:cNvCxnSpPr>
          <p:nvPr/>
        </p:nvCxnSpPr>
        <p:spPr>
          <a:xfrm>
            <a:off x="4710111" y="4086344"/>
            <a:ext cx="330200" cy="509786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2"/>
          <p:cNvCxnSpPr>
            <a:endCxn id="4" idx="2"/>
          </p:cNvCxnSpPr>
          <p:nvPr/>
        </p:nvCxnSpPr>
        <p:spPr>
          <a:xfrm flipV="1">
            <a:off x="5888143" y="5768015"/>
            <a:ext cx="286277" cy="441016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3226" t="13033" r="2737" b="20534"/>
          <a:stretch>
            <a:fillRect/>
          </a:stretch>
        </p:blipFill>
        <p:spPr>
          <a:xfrm>
            <a:off x="1253450" y="554056"/>
            <a:ext cx="4021667" cy="120226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450" y="1720095"/>
            <a:ext cx="7573723" cy="5379908"/>
          </a:xfrm>
          <a:prstGeom prst="rect">
            <a:avLst/>
          </a:prstGeom>
        </p:spPr>
      </p:pic>
      <p:sp>
        <p:nvSpPr>
          <p:cNvPr id="4" name="Text Box 9"/>
          <p:cNvSpPr txBox="1"/>
          <p:nvPr/>
        </p:nvSpPr>
        <p:spPr>
          <a:xfrm>
            <a:off x="4716461" y="5401641"/>
            <a:ext cx="168486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elevator command</a:t>
            </a:r>
            <a:endParaRPr lang="ja-JP" altLang="en-US" sz="1400" dirty="0"/>
          </a:p>
        </p:txBody>
      </p:sp>
      <p:cxnSp>
        <p:nvCxnSpPr>
          <p:cNvPr id="5" name="Straight Connector 12"/>
          <p:cNvCxnSpPr>
            <a:endCxn id="4" idx="2"/>
          </p:cNvCxnSpPr>
          <p:nvPr/>
        </p:nvCxnSpPr>
        <p:spPr>
          <a:xfrm flipV="1">
            <a:off x="5331884" y="5708961"/>
            <a:ext cx="227010" cy="58770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Box 9"/>
          <p:cNvSpPr txBox="1"/>
          <p:nvPr/>
        </p:nvSpPr>
        <p:spPr>
          <a:xfrm>
            <a:off x="4904740" y="2742565"/>
            <a:ext cx="1198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 rate</a:t>
            </a:r>
          </a:p>
        </p:txBody>
      </p:sp>
      <p:cxnSp>
        <p:nvCxnSpPr>
          <p:cNvPr id="8" name="Straight Connector 12"/>
          <p:cNvCxnSpPr>
            <a:endCxn id="7" idx="2"/>
          </p:cNvCxnSpPr>
          <p:nvPr/>
        </p:nvCxnSpPr>
        <p:spPr>
          <a:xfrm flipV="1">
            <a:off x="5116195" y="3049187"/>
            <a:ext cx="387877" cy="1098211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81" y="1828201"/>
            <a:ext cx="7573723" cy="539340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/>
          <a:srcRect l="2773" b="28632"/>
          <a:stretch>
            <a:fillRect/>
          </a:stretch>
        </p:blipFill>
        <p:spPr>
          <a:xfrm>
            <a:off x="1041399" y="741249"/>
            <a:ext cx="4275907" cy="1146818"/>
          </a:xfrm>
          <a:prstGeom prst="rect">
            <a:avLst/>
          </a:prstGeom>
        </p:spPr>
      </p:pic>
      <p:sp>
        <p:nvSpPr>
          <p:cNvPr id="4" name="Text Box 9"/>
          <p:cNvSpPr txBox="1"/>
          <p:nvPr/>
        </p:nvSpPr>
        <p:spPr>
          <a:xfrm>
            <a:off x="1041399" y="401090"/>
            <a:ext cx="1803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Elevator</a:t>
            </a:r>
            <a:r>
              <a:rPr lang="ja-JP" altLang="en-US" sz="1400" dirty="0"/>
              <a:t> </a:t>
            </a:r>
            <a:r>
              <a:rPr lang="en-US" altLang="ja-JP" sz="1400" dirty="0"/>
              <a:t>command with pulse shape</a:t>
            </a:r>
            <a:endParaRPr lang="ja-JP" altLang="en-US" sz="1400" dirty="0"/>
          </a:p>
        </p:txBody>
      </p:sp>
      <p:sp>
        <p:nvSpPr>
          <p:cNvPr id="5" name="Text Box 9"/>
          <p:cNvSpPr txBox="1"/>
          <p:nvPr/>
        </p:nvSpPr>
        <p:spPr>
          <a:xfrm>
            <a:off x="4837111" y="5772480"/>
            <a:ext cx="168486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elevator command</a:t>
            </a:r>
            <a:endParaRPr lang="ja-JP" altLang="en-US" sz="1400" dirty="0"/>
          </a:p>
        </p:txBody>
      </p:sp>
      <p:cxnSp>
        <p:nvCxnSpPr>
          <p:cNvPr id="6" name="Straight Connector 12"/>
          <p:cNvCxnSpPr>
            <a:endCxn id="5" idx="1"/>
          </p:cNvCxnSpPr>
          <p:nvPr/>
        </p:nvCxnSpPr>
        <p:spPr>
          <a:xfrm>
            <a:off x="4377267" y="5471582"/>
            <a:ext cx="459844" cy="45455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4517228" y="3983696"/>
            <a:ext cx="104616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 angle</a:t>
            </a:r>
          </a:p>
        </p:txBody>
      </p:sp>
      <p:cxnSp>
        <p:nvCxnSpPr>
          <p:cNvPr id="11" name="Straight Connector 12"/>
          <p:cNvCxnSpPr>
            <a:endCxn id="10" idx="0"/>
          </p:cNvCxnSpPr>
          <p:nvPr/>
        </p:nvCxnSpPr>
        <p:spPr>
          <a:xfrm>
            <a:off x="4837111" y="3212151"/>
            <a:ext cx="203202" cy="771545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2773" b="28632"/>
          <a:stretch>
            <a:fillRect/>
          </a:stretch>
        </p:blipFill>
        <p:spPr>
          <a:xfrm>
            <a:off x="1041399" y="741249"/>
            <a:ext cx="4275907" cy="1146818"/>
          </a:xfrm>
          <a:prstGeom prst="rect">
            <a:avLst/>
          </a:prstGeom>
        </p:spPr>
      </p:pic>
      <p:sp>
        <p:nvSpPr>
          <p:cNvPr id="3" name="Text Box 9"/>
          <p:cNvSpPr txBox="1"/>
          <p:nvPr/>
        </p:nvSpPr>
        <p:spPr>
          <a:xfrm>
            <a:off x="1041399" y="418027"/>
            <a:ext cx="1803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Elevator</a:t>
            </a:r>
            <a:r>
              <a:rPr lang="ja-JP" altLang="en-US" sz="1400" dirty="0"/>
              <a:t> </a:t>
            </a:r>
            <a:r>
              <a:rPr lang="en-US" altLang="ja-JP" sz="1400" dirty="0"/>
              <a:t>command with pulse shape</a:t>
            </a:r>
            <a:endParaRPr lang="ja-JP" altLang="en-US" sz="1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399" y="1888067"/>
            <a:ext cx="7573723" cy="5391464"/>
          </a:xfrm>
          <a:prstGeom prst="rect">
            <a:avLst/>
          </a:prstGeom>
        </p:spPr>
      </p:pic>
      <p:sp>
        <p:nvSpPr>
          <p:cNvPr id="7" name="Text Box 9"/>
          <p:cNvSpPr txBox="1"/>
          <p:nvPr/>
        </p:nvSpPr>
        <p:spPr>
          <a:xfrm>
            <a:off x="3778885" y="2727325"/>
            <a:ext cx="11309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 rate</a:t>
            </a:r>
          </a:p>
        </p:txBody>
      </p:sp>
      <p:cxnSp>
        <p:nvCxnSpPr>
          <p:cNvPr id="8" name="Straight Connector 12"/>
          <p:cNvCxnSpPr>
            <a:endCxn id="7" idx="2"/>
          </p:cNvCxnSpPr>
          <p:nvPr/>
        </p:nvCxnSpPr>
        <p:spPr>
          <a:xfrm flipV="1">
            <a:off x="3956821" y="3034250"/>
            <a:ext cx="387878" cy="1098212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Box 9"/>
          <p:cNvSpPr txBox="1"/>
          <p:nvPr/>
        </p:nvSpPr>
        <p:spPr>
          <a:xfrm>
            <a:off x="5074180" y="6221213"/>
            <a:ext cx="168486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elevator command</a:t>
            </a:r>
            <a:endParaRPr lang="ja-JP" altLang="en-US" sz="1400" dirty="0"/>
          </a:p>
        </p:txBody>
      </p:sp>
      <p:cxnSp>
        <p:nvCxnSpPr>
          <p:cNvPr id="10" name="Straight Connector 12"/>
          <p:cNvCxnSpPr>
            <a:endCxn id="9" idx="1"/>
          </p:cNvCxnSpPr>
          <p:nvPr/>
        </p:nvCxnSpPr>
        <p:spPr>
          <a:xfrm>
            <a:off x="4508742" y="6174317"/>
            <a:ext cx="565438" cy="200556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" y="1783080"/>
            <a:ext cx="9570720" cy="3992880"/>
          </a:xfrm>
          <a:prstGeom prst="rect">
            <a:avLst/>
          </a:prstGeom>
        </p:spPr>
      </p:pic>
      <p:sp>
        <p:nvSpPr>
          <p:cNvPr id="3" name="Text Box 9"/>
          <p:cNvSpPr txBox="1"/>
          <p:nvPr/>
        </p:nvSpPr>
        <p:spPr>
          <a:xfrm>
            <a:off x="490301" y="1390259"/>
            <a:ext cx="1054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Target of pitch angle</a:t>
            </a:r>
            <a:endParaRPr lang="ja-JP" altLang="en-US" sz="1400" dirty="0"/>
          </a:p>
        </p:txBody>
      </p:sp>
      <p:sp>
        <p:nvSpPr>
          <p:cNvPr id="4" name="正方形/長方形 3"/>
          <p:cNvSpPr/>
          <p:nvPr/>
        </p:nvSpPr>
        <p:spPr>
          <a:xfrm>
            <a:off x="1523022" y="1693332"/>
            <a:ext cx="5487378" cy="406400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Text Box 9"/>
          <p:cNvSpPr txBox="1"/>
          <p:nvPr/>
        </p:nvSpPr>
        <p:spPr>
          <a:xfrm>
            <a:off x="2946400" y="906411"/>
            <a:ext cx="33528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Aviator decides elevator angle command</a:t>
            </a:r>
          </a:p>
          <a:p>
            <a:r>
              <a:rPr lang="en-US" altLang="ja-JP" sz="1400" dirty="0"/>
              <a:t>= Feedback control system</a:t>
            </a:r>
          </a:p>
        </p:txBody>
      </p:sp>
      <p:sp>
        <p:nvSpPr>
          <p:cNvPr id="6" name="Text Box 9"/>
          <p:cNvSpPr txBox="1"/>
          <p:nvPr/>
        </p:nvSpPr>
        <p:spPr>
          <a:xfrm>
            <a:off x="7327971" y="3839307"/>
            <a:ext cx="1646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Set gains by </a:t>
            </a:r>
            <a:r>
              <a:rPr lang="en-US" altLang="ja-JP" sz="1400" dirty="0" err="1"/>
              <a:t>try&amp;error</a:t>
            </a:r>
            <a:endParaRPr lang="ja-JP" altLang="en-US" sz="1400" dirty="0"/>
          </a:p>
        </p:txBody>
      </p:sp>
      <p:cxnSp>
        <p:nvCxnSpPr>
          <p:cNvPr id="7" name="Straight Connector 12"/>
          <p:cNvCxnSpPr>
            <a:endCxn id="6" idx="1"/>
          </p:cNvCxnSpPr>
          <p:nvPr/>
        </p:nvCxnSpPr>
        <p:spPr>
          <a:xfrm>
            <a:off x="4597397" y="2751664"/>
            <a:ext cx="2730574" cy="13492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6" idx="1"/>
          </p:cNvCxnSpPr>
          <p:nvPr/>
        </p:nvCxnSpPr>
        <p:spPr>
          <a:xfrm>
            <a:off x="4597397" y="4021664"/>
            <a:ext cx="2730574" cy="792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2"/>
          <p:cNvCxnSpPr>
            <a:endCxn id="6" idx="1"/>
          </p:cNvCxnSpPr>
          <p:nvPr/>
        </p:nvCxnSpPr>
        <p:spPr>
          <a:xfrm flipV="1">
            <a:off x="4597397" y="4100917"/>
            <a:ext cx="2730574" cy="11399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Box 9"/>
          <p:cNvSpPr txBox="1"/>
          <p:nvPr/>
        </p:nvSpPr>
        <p:spPr>
          <a:xfrm>
            <a:off x="2201921" y="3083593"/>
            <a:ext cx="1054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Delay of human response</a:t>
            </a:r>
            <a:endParaRPr lang="ja-JP" alt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30" y="2546985"/>
            <a:ext cx="6322060" cy="4801235"/>
          </a:xfrm>
          <a:prstGeom prst="rect">
            <a:avLst/>
          </a:prstGeom>
        </p:spPr>
      </p:pic>
      <p:sp>
        <p:nvSpPr>
          <p:cNvPr id="3" name="Text Box 9"/>
          <p:cNvSpPr txBox="1"/>
          <p:nvPr/>
        </p:nvSpPr>
        <p:spPr>
          <a:xfrm>
            <a:off x="5862248" y="1080688"/>
            <a:ext cx="264793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 gain</a:t>
            </a:r>
            <a:r>
              <a:rPr lang="ja-JP" altLang="en-US" sz="1400" dirty="0"/>
              <a:t>：</a:t>
            </a:r>
            <a:r>
              <a:rPr lang="en-US" altLang="ja-JP" sz="1400" dirty="0"/>
              <a:t>-0.5</a:t>
            </a:r>
          </a:p>
          <a:p>
            <a:r>
              <a:rPr lang="en-US" altLang="ja-JP" sz="1400" dirty="0"/>
              <a:t>I gain</a:t>
            </a:r>
            <a:r>
              <a:rPr lang="ja-JP" altLang="en-US" sz="1400" dirty="0"/>
              <a:t>：</a:t>
            </a:r>
            <a:r>
              <a:rPr lang="en-US" altLang="ja-JP" sz="1400" dirty="0"/>
              <a:t>0</a:t>
            </a:r>
          </a:p>
          <a:p>
            <a:r>
              <a:rPr lang="en-US" altLang="ja-JP" sz="1400" dirty="0"/>
              <a:t>D gain </a:t>
            </a:r>
            <a:r>
              <a:rPr lang="ja-JP" altLang="en-US" sz="1400" dirty="0"/>
              <a:t>：</a:t>
            </a:r>
            <a:r>
              <a:rPr lang="en-US" altLang="ja-JP" sz="1400" dirty="0"/>
              <a:t>0</a:t>
            </a:r>
          </a:p>
          <a:p>
            <a:r>
              <a:rPr lang="en-US" altLang="ja-JP" sz="1400" dirty="0"/>
              <a:t>* </a:t>
            </a:r>
            <a:r>
              <a:rPr lang="en-US" sz="1400" dirty="0"/>
              <a:t>gains are negative because pitch increases with input of negative elevator angle</a:t>
            </a:r>
          </a:p>
        </p:txBody>
      </p:sp>
      <p:sp>
        <p:nvSpPr>
          <p:cNvPr id="5" name="Text Box 9"/>
          <p:cNvSpPr txBox="1"/>
          <p:nvPr/>
        </p:nvSpPr>
        <p:spPr>
          <a:xfrm>
            <a:off x="4395470" y="2684780"/>
            <a:ext cx="1290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 angle</a:t>
            </a:r>
          </a:p>
        </p:txBody>
      </p:sp>
      <p:cxnSp>
        <p:nvCxnSpPr>
          <p:cNvPr id="6" name="Straight Connector 12"/>
          <p:cNvCxnSpPr>
            <a:endCxn id="5" idx="2"/>
          </p:cNvCxnSpPr>
          <p:nvPr/>
        </p:nvCxnSpPr>
        <p:spPr>
          <a:xfrm flipH="1" flipV="1">
            <a:off x="5040714" y="2991418"/>
            <a:ext cx="217488" cy="53452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2"/>
          <p:cNvCxnSpPr>
            <a:endCxn id="8" idx="2"/>
          </p:cNvCxnSpPr>
          <p:nvPr/>
        </p:nvCxnSpPr>
        <p:spPr>
          <a:xfrm flipH="1" flipV="1">
            <a:off x="2280920" y="4040505"/>
            <a:ext cx="687705" cy="356235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9"/>
          <p:cNvSpPr txBox="1"/>
          <p:nvPr/>
        </p:nvSpPr>
        <p:spPr>
          <a:xfrm>
            <a:off x="1757516" y="3518450"/>
            <a:ext cx="10461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target pitch angle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340" y="697865"/>
            <a:ext cx="4358640" cy="1818640"/>
          </a:xfrm>
          <a:prstGeom prst="rect">
            <a:avLst/>
          </a:prstGeom>
        </p:spPr>
      </p:pic>
      <p:cxnSp>
        <p:nvCxnSpPr>
          <p:cNvPr id="11" name="Straight Connector 12"/>
          <p:cNvCxnSpPr>
            <a:endCxn id="12" idx="2"/>
          </p:cNvCxnSpPr>
          <p:nvPr/>
        </p:nvCxnSpPr>
        <p:spPr>
          <a:xfrm flipH="1" flipV="1">
            <a:off x="5456555" y="5041265"/>
            <a:ext cx="229235" cy="64262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Box 9"/>
          <p:cNvSpPr txBox="1"/>
          <p:nvPr/>
        </p:nvSpPr>
        <p:spPr>
          <a:xfrm>
            <a:off x="4811395" y="4519295"/>
            <a:ext cx="1290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elevator command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</Words>
  <Application>Microsoft Office PowerPoint</Application>
  <PresentationFormat>ユーザー設定</PresentationFormat>
  <Paragraphs>110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1" baseType="lpstr">
      <vt:lpstr>Arial</vt:lpstr>
      <vt:lpstr>Cambria Math</vt:lpstr>
      <vt:lpstr>Symbol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 Aozasa</dc:creator>
  <cp:lastModifiedBy>青笹 友信</cp:lastModifiedBy>
  <cp:revision>152</cp:revision>
  <dcterms:created xsi:type="dcterms:W3CDTF">2018-07-11T21:54:00Z</dcterms:created>
  <dcterms:modified xsi:type="dcterms:W3CDTF">2020-06-19T15:07:48Z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1033-11.2.0.9396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