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6" r:id="rId4"/>
    <p:sldId id="271" r:id="rId5"/>
    <p:sldId id="272" r:id="rId6"/>
    <p:sldId id="273" r:id="rId7"/>
    <p:sldId id="274" r:id="rId8"/>
    <p:sldId id="275" r:id="rId9"/>
    <p:sldId id="278" r:id="rId10"/>
    <p:sldId id="282" r:id="rId11"/>
    <p:sldId id="276" r:id="rId12"/>
    <p:sldId id="283" r:id="rId13"/>
    <p:sldId id="284" r:id="rId14"/>
    <p:sldId id="285" r:id="rId15"/>
    <p:sldId id="286" r:id="rId16"/>
    <p:sldId id="280" r:id="rId17"/>
    <p:sldId id="287" r:id="rId18"/>
    <p:sldId id="279" r:id="rId19"/>
    <p:sldId id="264" r:id="rId20"/>
    <p:sldId id="265" r:id="rId21"/>
    <p:sldId id="270" r:id="rId22"/>
    <p:sldId id="268" r:id="rId23"/>
    <p:sldId id="269" r:id="rId24"/>
    <p:sldId id="267" r:id="rId25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708660"/>
            <a:ext cx="5539740" cy="6141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" y="2516505"/>
            <a:ext cx="7199630" cy="4904740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sp>
        <p:nvSpPr>
          <p:cNvPr id="5" name="Text Box 9"/>
          <p:cNvSpPr txBox="1"/>
          <p:nvPr/>
        </p:nvSpPr>
        <p:spPr>
          <a:xfrm>
            <a:off x="5457928" y="2855926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6" name="Straight Connector 12"/>
          <p:cNvCxnSpPr>
            <a:endCxn id="5" idx="2"/>
          </p:cNvCxnSpPr>
          <p:nvPr/>
        </p:nvCxnSpPr>
        <p:spPr>
          <a:xfrm flipH="1" flipV="1">
            <a:off x="5981013" y="3163068"/>
            <a:ext cx="121468" cy="62012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380508" y="392800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57423" y="3406055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697865"/>
            <a:ext cx="4358640" cy="1818640"/>
          </a:xfrm>
          <a:prstGeom prst="rect">
            <a:avLst/>
          </a:prstGeom>
        </p:spPr>
      </p:pic>
      <p:cxnSp>
        <p:nvCxnSpPr>
          <p:cNvPr id="11" name="Straight Connector 12"/>
          <p:cNvCxnSpPr>
            <a:endCxn id="12" idx="0"/>
          </p:cNvCxnSpPr>
          <p:nvPr/>
        </p:nvCxnSpPr>
        <p:spPr>
          <a:xfrm>
            <a:off x="5558790" y="5946775"/>
            <a:ext cx="222885" cy="49466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/>
          <p:nvPr/>
        </p:nvSpPr>
        <p:spPr>
          <a:xfrm>
            <a:off x="5136515" y="6441440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80" y="2516505"/>
            <a:ext cx="7108190" cy="4843780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2893531" y="3472734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endCxn id="3" idx="2"/>
          </p:cNvCxnSpPr>
          <p:nvPr/>
        </p:nvCxnSpPr>
        <p:spPr>
          <a:xfrm flipH="1" flipV="1">
            <a:off x="3417251" y="3779241"/>
            <a:ext cx="217488" cy="5345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370771" y="4175655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47051" y="3653705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697865"/>
            <a:ext cx="4358640" cy="1818640"/>
          </a:xfrm>
          <a:prstGeom prst="rect">
            <a:avLst/>
          </a:prstGeom>
        </p:spPr>
      </p:pic>
      <p:cxnSp>
        <p:nvCxnSpPr>
          <p:cNvPr id="11" name="Straight Connector 12"/>
          <p:cNvCxnSpPr>
            <a:endCxn id="12" idx="0"/>
          </p:cNvCxnSpPr>
          <p:nvPr/>
        </p:nvCxnSpPr>
        <p:spPr>
          <a:xfrm>
            <a:off x="5422265" y="6072505"/>
            <a:ext cx="222885" cy="49466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/>
          <p:nvPr/>
        </p:nvSpPr>
        <p:spPr>
          <a:xfrm>
            <a:off x="4999990" y="6567170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D6D16B9-1A00-4843-BB35-EE3DC553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0" y="2516505"/>
            <a:ext cx="6885203" cy="4567126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2921795" y="3473132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endCxn id="3" idx="2"/>
          </p:cNvCxnSpPr>
          <p:nvPr/>
        </p:nvCxnSpPr>
        <p:spPr>
          <a:xfrm flipH="1" flipV="1">
            <a:off x="3444880" y="3779639"/>
            <a:ext cx="197064" cy="4120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399346" y="4040812"/>
            <a:ext cx="623889" cy="53816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75626" y="3518227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69786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1C8929F6-C860-40B5-8758-F115785F7015}"/>
              </a:ext>
            </a:extLst>
          </p:cNvPr>
          <p:cNvSpPr txBox="1"/>
          <p:nvPr/>
        </p:nvSpPr>
        <p:spPr>
          <a:xfrm>
            <a:off x="3983990" y="6245438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06DF56A-20D8-4FE9-82A2-354F8405D4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538133" y="5833533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ED40D28-8A13-4790-AF37-1205C5E0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441153"/>
            <a:ext cx="6885203" cy="4557486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4517227" y="2754314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2"/>
          </p:cNvCxnSpPr>
          <p:nvPr/>
        </p:nvCxnSpPr>
        <p:spPr>
          <a:xfrm flipH="1" flipV="1">
            <a:off x="5040312" y="3061019"/>
            <a:ext cx="166688" cy="43731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372942" y="3498331"/>
            <a:ext cx="523084" cy="3324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849857" y="2976361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872067" y="5813638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426210" y="5401733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F2DA021-3916-43C6-B0CB-F0F02BEE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345055"/>
            <a:ext cx="6885203" cy="4565188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3582981" y="3802444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0"/>
          </p:cNvCxnSpPr>
          <p:nvPr/>
        </p:nvCxnSpPr>
        <p:spPr>
          <a:xfrm>
            <a:off x="3776133" y="3337464"/>
            <a:ext cx="329933" cy="46498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148596" y="3168131"/>
            <a:ext cx="713137" cy="33401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625511" y="2646161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899323" y="6032989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453466" y="5621084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0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C85C41-25CD-41A0-889F-3F1C5C5E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345055"/>
            <a:ext cx="6885203" cy="4580532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3326918" y="3530137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4" name="Straight Connector 12"/>
          <p:cNvCxnSpPr>
            <a:cxnSpLocks/>
            <a:endCxn id="3" idx="0"/>
          </p:cNvCxnSpPr>
          <p:nvPr/>
        </p:nvCxnSpPr>
        <p:spPr>
          <a:xfrm>
            <a:off x="3522133" y="3183467"/>
            <a:ext cx="327870" cy="34667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3"/>
          </p:cNvCxnSpPr>
          <p:nvPr/>
        </p:nvCxnSpPr>
        <p:spPr>
          <a:xfrm flipH="1" flipV="1">
            <a:off x="2583121" y="2984444"/>
            <a:ext cx="312479" cy="19902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536952" y="2723459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5862248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65" y="526415"/>
            <a:ext cx="4358640" cy="1818640"/>
          </a:xfrm>
          <a:prstGeom prst="rect">
            <a:avLst/>
          </a:prstGeom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3522133" y="5655482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076276" y="5243577"/>
            <a:ext cx="91017" cy="4119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2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1355725"/>
            <a:ext cx="9834245" cy="3787775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4007020" y="4865089"/>
            <a:ext cx="2191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Feedback by pitch rate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 err="1"/>
              <a:t>Atttempt</a:t>
            </a:r>
            <a:r>
              <a:rPr lang="en-US" altLang="ja-JP" sz="1400" dirty="0"/>
              <a:t> to suppress pitch rate</a:t>
            </a:r>
            <a:endParaRPr lang="ja-JP" altLang="en-US" sz="1400" dirty="0"/>
          </a:p>
        </p:txBody>
      </p:sp>
      <p:cxnSp>
        <p:nvCxnSpPr>
          <p:cNvPr id="5" name="Straight Connector 12"/>
          <p:cNvCxnSpPr>
            <a:endCxn id="4" idx="0"/>
          </p:cNvCxnSpPr>
          <p:nvPr/>
        </p:nvCxnSpPr>
        <p:spPr>
          <a:xfrm flipH="1">
            <a:off x="5102894" y="4021667"/>
            <a:ext cx="1158598" cy="8434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9"/>
          <p:cNvSpPr txBox="1"/>
          <p:nvPr/>
        </p:nvSpPr>
        <p:spPr>
          <a:xfrm>
            <a:off x="5584543" y="378822"/>
            <a:ext cx="2145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Feedback by pitch acceleration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/>
              <a:t>Attempt to suppress pitch acceleration</a:t>
            </a:r>
            <a:endParaRPr lang="ja-JP" altLang="en-US" sz="1400" dirty="0"/>
          </a:p>
        </p:txBody>
      </p:sp>
      <p:cxnSp>
        <p:nvCxnSpPr>
          <p:cNvPr id="14" name="Straight Connector 12"/>
          <p:cNvCxnSpPr>
            <a:endCxn id="13" idx="2"/>
          </p:cNvCxnSpPr>
          <p:nvPr/>
        </p:nvCxnSpPr>
        <p:spPr>
          <a:xfrm flipH="1" flipV="1">
            <a:off x="6657305" y="1332929"/>
            <a:ext cx="429295" cy="1774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9"/>
          <p:cNvSpPr txBox="1"/>
          <p:nvPr/>
        </p:nvSpPr>
        <p:spPr>
          <a:xfrm>
            <a:off x="6383239" y="5196830"/>
            <a:ext cx="198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Ignore when smaller than certain value</a:t>
            </a:r>
            <a:endParaRPr lang="ja-JP" altLang="en-US" sz="1400" dirty="0"/>
          </a:p>
        </p:txBody>
      </p:sp>
      <p:cxnSp>
        <p:nvCxnSpPr>
          <p:cNvPr id="22" name="Straight Connector 12"/>
          <p:cNvCxnSpPr>
            <a:stCxn id="19" idx="0"/>
          </p:cNvCxnSpPr>
          <p:nvPr/>
        </p:nvCxnSpPr>
        <p:spPr>
          <a:xfrm flipH="1" flipV="1">
            <a:off x="7078693" y="4191000"/>
            <a:ext cx="298820" cy="1005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>
            <a:stCxn id="19" idx="0"/>
          </p:cNvCxnSpPr>
          <p:nvPr/>
        </p:nvCxnSpPr>
        <p:spPr>
          <a:xfrm flipV="1">
            <a:off x="7377430" y="3251200"/>
            <a:ext cx="392430" cy="1945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0D24CCC-F2E5-4EAA-8286-CC56D498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75" y="2418075"/>
            <a:ext cx="6885203" cy="457094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2918347" y="3043378"/>
            <a:ext cx="1507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 without rate &amp; acceleration feedback</a:t>
            </a:r>
          </a:p>
        </p:txBody>
      </p:sp>
      <p:cxnSp>
        <p:nvCxnSpPr>
          <p:cNvPr id="4" name="Straight Connector 12"/>
          <p:cNvCxnSpPr>
            <a:cxnSpLocks/>
            <a:endCxn id="3" idx="2"/>
          </p:cNvCxnSpPr>
          <p:nvPr/>
        </p:nvCxnSpPr>
        <p:spPr>
          <a:xfrm flipH="1" flipV="1">
            <a:off x="3672279" y="3997485"/>
            <a:ext cx="753931" cy="625303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cxnSpLocks/>
            <a:endCxn id="8" idx="2"/>
          </p:cNvCxnSpPr>
          <p:nvPr/>
        </p:nvCxnSpPr>
        <p:spPr>
          <a:xfrm flipH="1" flipV="1">
            <a:off x="2262876" y="4622788"/>
            <a:ext cx="523084" cy="3324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739791" y="4100818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sp>
        <p:nvSpPr>
          <p:cNvPr id="15" name="Text Box 9"/>
          <p:cNvSpPr txBox="1"/>
          <p:nvPr/>
        </p:nvSpPr>
        <p:spPr>
          <a:xfrm>
            <a:off x="6268649" y="7250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-2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-1</a:t>
            </a:r>
          </a:p>
          <a:p>
            <a:r>
              <a:rPr lang="en-US" altLang="ja-JP" sz="1400" dirty="0"/>
              <a:t>D gain</a:t>
            </a:r>
            <a:r>
              <a:rPr lang="ja-JP" altLang="en-US" sz="1400" dirty="0"/>
              <a:t>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* </a:t>
            </a:r>
            <a:r>
              <a:rPr lang="en-US" sz="1400" dirty="0">
                <a:sym typeface="+mn-ea"/>
              </a:rPr>
              <a:t>gains are negative because pitch increases with input of negative elevator angle</a:t>
            </a:r>
            <a:endParaRPr lang="en-US" altLang="ja-JP" sz="1400" dirty="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B26D8FB6-1148-4585-A64F-86DEE0592DB8}"/>
              </a:ext>
            </a:extLst>
          </p:cNvPr>
          <p:cNvSpPr txBox="1"/>
          <p:nvPr/>
        </p:nvSpPr>
        <p:spPr>
          <a:xfrm>
            <a:off x="2745179" y="5841272"/>
            <a:ext cx="1854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 with rate &amp; acceleration feedback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65F172DD-1684-4D9C-A259-4934A5ED978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72279" y="5418667"/>
            <a:ext cx="611854" cy="42260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D3C5230E-88E1-4B6D-B32F-BE371828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75" y="474347"/>
            <a:ext cx="5046523" cy="19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9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21514" t="8919" r="33448" b="68057"/>
          <a:stretch>
            <a:fillRect/>
          </a:stretch>
        </p:blipFill>
        <p:spPr>
          <a:xfrm>
            <a:off x="3556000" y="277495"/>
            <a:ext cx="2951608" cy="1836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551940" y="934720"/>
            <a:ext cx="1544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input</a:t>
            </a:r>
            <a:r>
              <a:rPr lang="ja-JP" altLang="en-US" sz="1400"/>
              <a:t>信号のみ異なる</a:t>
            </a:r>
          </a:p>
        </p:txBody>
      </p:sp>
      <p:cxnSp>
        <p:nvCxnSpPr>
          <p:cNvPr id="13" name="Straight Connector 12"/>
          <p:cNvCxnSpPr>
            <a:stCxn id="10" idx="3"/>
          </p:cNvCxnSpPr>
          <p:nvPr/>
        </p:nvCxnSpPr>
        <p:spPr>
          <a:xfrm flipV="1">
            <a:off x="3096260" y="570865"/>
            <a:ext cx="847090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>
            <a:stCxn id="10" idx="3"/>
          </p:cNvCxnSpPr>
          <p:nvPr/>
        </p:nvCxnSpPr>
        <p:spPr>
          <a:xfrm>
            <a:off x="3096260" y="1195705"/>
            <a:ext cx="774700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20" y="2780665"/>
            <a:ext cx="5782722" cy="468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2553335" y="1833880"/>
            <a:ext cx="2003425" cy="11557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34610" y="1816100"/>
            <a:ext cx="2445385" cy="10737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212340" y="3012440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PID</a:t>
            </a:r>
            <a:r>
              <a:rPr lang="ja-JP" altLang="en-US" sz="1400"/>
              <a:t>による</a:t>
            </a:r>
            <a:r>
              <a:rPr lang="en-US" altLang="ja-JP" sz="1400"/>
              <a:t>pitch</a:t>
            </a:r>
            <a:r>
              <a:rPr lang="ja-JP" altLang="en-US" sz="1400"/>
              <a:t>角速度制御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556000" y="618045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pitch</a:t>
            </a:r>
            <a:r>
              <a:rPr lang="ja-JP" altLang="en-US" sz="1400"/>
              <a:t>角速度フィードバック信号</a:t>
            </a:r>
            <a:r>
              <a:rPr lang="en-US" altLang="ja-JP" sz="1400"/>
              <a:t>input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36980" y="463740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pitch</a:t>
            </a:r>
            <a:r>
              <a:rPr lang="ja-JP" altLang="en-US" sz="1400"/>
              <a:t>角速度指令信号</a:t>
            </a:r>
            <a:r>
              <a:rPr lang="en-US" altLang="ja-JP" sz="1400"/>
              <a:t>input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30" y="534605"/>
            <a:ext cx="4276725" cy="18097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5" y="3389606"/>
            <a:ext cx="8199135" cy="3134199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69998" y="3538190"/>
            <a:ext cx="186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</a:t>
            </a:r>
            <a:r>
              <a:rPr lang="en-US" altLang="ja-JP" sz="1400" dirty="0"/>
              <a:t>dynamics</a:t>
            </a:r>
            <a:r>
              <a:rPr lang="ja-JP" altLang="en-US" sz="1400" dirty="0"/>
              <a:t>：</a:t>
            </a:r>
          </a:p>
          <a:p>
            <a:r>
              <a:rPr lang="en-US" altLang="ja-JP" sz="1400" dirty="0"/>
              <a:t>1</a:t>
            </a:r>
            <a:r>
              <a:rPr lang="en-US" altLang="ja-JP" sz="1400" baseline="30000" dirty="0"/>
              <a:t>st</a:t>
            </a:r>
            <a:r>
              <a:rPr lang="en-US" altLang="ja-JP" sz="1400" dirty="0"/>
              <a:t> order lag</a:t>
            </a:r>
            <a:endParaRPr lang="ja-JP" altLang="en-US" sz="1400" dirty="0"/>
          </a:p>
        </p:txBody>
      </p:sp>
      <p:sp>
        <p:nvSpPr>
          <p:cNvPr id="6" name="Text Box 5"/>
          <p:cNvSpPr txBox="1"/>
          <p:nvPr/>
        </p:nvSpPr>
        <p:spPr>
          <a:xfrm>
            <a:off x="3746165" y="5540296"/>
            <a:ext cx="2993923" cy="7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longitudinal dynamics model</a:t>
            </a:r>
            <a:r>
              <a:rPr lang="ja-JP" altLang="en-US" sz="1400" dirty="0"/>
              <a:t>：</a:t>
            </a:r>
            <a:r>
              <a:rPr lang="en-US" altLang="ja-JP" sz="1400" dirty="0"/>
              <a:t>Transfer function,</a:t>
            </a:r>
            <a:r>
              <a:rPr lang="ja-JP" altLang="en-US" sz="1400" dirty="0"/>
              <a:t> </a:t>
            </a:r>
            <a:r>
              <a:rPr lang="en-US" altLang="ja-JP" sz="1400" dirty="0"/>
              <a:t>pitch</a:t>
            </a:r>
            <a:r>
              <a:rPr lang="ja-JP" altLang="en-US" sz="1400" dirty="0"/>
              <a:t> </a:t>
            </a:r>
            <a:r>
              <a:rPr lang="en-US" altLang="ja-JP" sz="1400" dirty="0"/>
              <a:t>angle</a:t>
            </a:r>
            <a:r>
              <a:rPr lang="ja-JP" altLang="en-US" sz="1400" dirty="0"/>
              <a:t> </a:t>
            </a:r>
            <a:r>
              <a:rPr lang="en-US" altLang="ja-JP" sz="1400" dirty="0"/>
              <a:t>in</a:t>
            </a:r>
            <a:r>
              <a:rPr lang="ja-JP" altLang="en-US" sz="1400" dirty="0"/>
              <a:t> </a:t>
            </a:r>
            <a:r>
              <a:rPr lang="en-US" altLang="ja-JP" sz="1400" dirty="0"/>
              <a:t>response</a:t>
            </a:r>
            <a:r>
              <a:rPr lang="ja-JP" altLang="en-US" sz="1400" dirty="0"/>
              <a:t> </a:t>
            </a:r>
            <a:r>
              <a:rPr lang="en-US" altLang="ja-JP" sz="1400" dirty="0"/>
              <a:t>of</a:t>
            </a:r>
            <a:r>
              <a:rPr lang="ja-JP" altLang="en-US" sz="1400" dirty="0"/>
              <a:t> </a:t>
            </a:r>
            <a:r>
              <a:rPr lang="en-US" altLang="ja-JP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angle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846696" y="5039883"/>
            <a:ext cx="162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rate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772400" y="3862666"/>
            <a:ext cx="169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angle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320801" y="294833"/>
            <a:ext cx="154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angle command</a:t>
            </a:r>
            <a:endParaRPr lang="ja-JP" altLang="en-US" sz="1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092961" y="1829118"/>
            <a:ext cx="2593833" cy="16724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93832" y="1879370"/>
            <a:ext cx="2807193" cy="1552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2133599" y="4061410"/>
            <a:ext cx="67098" cy="622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</p:cNvCxnSpPr>
          <p:nvPr/>
        </p:nvCxnSpPr>
        <p:spPr>
          <a:xfrm flipV="1">
            <a:off x="5243127" y="5096934"/>
            <a:ext cx="0" cy="443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Box 7"/>
          <p:cNvSpPr txBox="1"/>
          <p:nvPr/>
        </p:nvSpPr>
        <p:spPr>
          <a:xfrm>
            <a:off x="8100046" y="6437009"/>
            <a:ext cx="127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Output: pitch acceleration</a:t>
            </a:r>
          </a:p>
        </p:txBody>
      </p:sp>
      <p:sp>
        <p:nvSpPr>
          <p:cNvPr id="21" name="Text Box 4"/>
          <p:cNvSpPr txBox="1"/>
          <p:nvPr/>
        </p:nvSpPr>
        <p:spPr>
          <a:xfrm>
            <a:off x="3164777" y="3561297"/>
            <a:ext cx="1873377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angle limit</a:t>
            </a:r>
            <a:r>
              <a:rPr lang="ja-JP" altLang="en-US" sz="1400" dirty="0"/>
              <a:t>：</a:t>
            </a:r>
          </a:p>
          <a:p>
            <a:r>
              <a:rPr lang="en-US" altLang="ja-JP" sz="1400" dirty="0"/>
              <a:t>±30 [deg]</a:t>
            </a:r>
            <a:endParaRPr lang="ja-JP" altLang="en-US" sz="1400" dirty="0"/>
          </a:p>
        </p:txBody>
      </p:sp>
      <p:cxnSp>
        <p:nvCxnSpPr>
          <p:cNvPr id="22" name="Straight Connector 12"/>
          <p:cNvCxnSpPr>
            <a:stCxn id="21" idx="2"/>
          </p:cNvCxnSpPr>
          <p:nvPr/>
        </p:nvCxnSpPr>
        <p:spPr>
          <a:xfrm flipH="1">
            <a:off x="3882254" y="4065814"/>
            <a:ext cx="219212" cy="601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541324" y="6315922"/>
                <a:ext cx="3234266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−2(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+0.3)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+0.65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+0.15)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324" y="6315922"/>
                <a:ext cx="3234266" cy="669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  <a:endParaRPr lang="ja-JP" altLang="en-US">
                  <a:noFill/>
                </a:endParaRPr>
              </a:p>
            </p:txBody>
          </p:sp>
        </mc:Fallback>
      </mc:AlternateContent>
      <p:sp>
        <p:nvSpPr>
          <p:cNvPr id="32" name="四角形: 角を丸くする 31"/>
          <p:cNvSpPr/>
          <p:nvPr/>
        </p:nvSpPr>
        <p:spPr>
          <a:xfrm>
            <a:off x="4348940" y="816803"/>
            <a:ext cx="1415415" cy="1104296"/>
          </a:xfrm>
          <a:prstGeom prst="roundRect">
            <a:avLst>
              <a:gd name="adj" fmla="val 416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Text Box 9"/>
          <p:cNvSpPr txBox="1"/>
          <p:nvPr/>
        </p:nvSpPr>
        <p:spPr>
          <a:xfrm>
            <a:off x="4323539" y="487250"/>
            <a:ext cx="164546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dynamics</a:t>
            </a:r>
            <a:endParaRPr lang="ja-JP" altLang="en-US" sz="1400" dirty="0"/>
          </a:p>
        </p:txBody>
      </p:sp>
      <p:sp>
        <p:nvSpPr>
          <p:cNvPr id="40" name="Text Box 9"/>
          <p:cNvSpPr txBox="1"/>
          <p:nvPr/>
        </p:nvSpPr>
        <p:spPr>
          <a:xfrm>
            <a:off x="2758423" y="1692849"/>
            <a:ext cx="1495874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change rate </a:t>
            </a:r>
            <a:r>
              <a:rPr lang="en-US" altLang="ja-JP" sz="1400" dirty="0" err="1"/>
              <a:t>limitter</a:t>
            </a:r>
            <a:endParaRPr lang="ja-JP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318260"/>
            <a:ext cx="4991100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74" y="534605"/>
            <a:ext cx="4276725" cy="1809750"/>
          </a:xfrm>
          <a:prstGeom prst="rect">
            <a:avLst/>
          </a:prstGeom>
        </p:spPr>
      </p:pic>
      <p:cxnSp>
        <p:nvCxnSpPr>
          <p:cNvPr id="5" name="Straight Connector 10"/>
          <p:cNvCxnSpPr/>
          <p:nvPr/>
        </p:nvCxnSpPr>
        <p:spPr>
          <a:xfrm flipH="1">
            <a:off x="2030821" y="1676400"/>
            <a:ext cx="2602187" cy="1614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1"/>
          <p:cNvCxnSpPr/>
          <p:nvPr/>
        </p:nvCxnSpPr>
        <p:spPr>
          <a:xfrm>
            <a:off x="5528733" y="1676400"/>
            <a:ext cx="2774319" cy="16086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/>
          <p:cNvSpPr/>
          <p:nvPr/>
        </p:nvSpPr>
        <p:spPr>
          <a:xfrm>
            <a:off x="4408216" y="698269"/>
            <a:ext cx="1415415" cy="1104296"/>
          </a:xfrm>
          <a:prstGeom prst="roundRect">
            <a:avLst>
              <a:gd name="adj" fmla="val 416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54" y="3552261"/>
            <a:ext cx="7818182" cy="1220779"/>
          </a:xfrm>
          <a:prstGeom prst="rect">
            <a:avLst/>
          </a:prstGeom>
        </p:spPr>
      </p:pic>
      <p:sp>
        <p:nvSpPr>
          <p:cNvPr id="14" name="Text Box 9"/>
          <p:cNvSpPr txBox="1"/>
          <p:nvPr/>
        </p:nvSpPr>
        <p:spPr>
          <a:xfrm>
            <a:off x="2030821" y="4632944"/>
            <a:ext cx="180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Differentiate:</a:t>
            </a:r>
          </a:p>
          <a:p>
            <a:r>
              <a:rPr lang="en-US" altLang="ja-JP" sz="1400" dirty="0"/>
              <a:t>Signal of pitch angle -&gt; pitch rate</a:t>
            </a:r>
            <a:endParaRPr lang="ja-JP" altLang="en-US" sz="1400" dirty="0"/>
          </a:p>
        </p:txBody>
      </p:sp>
      <p:sp>
        <p:nvSpPr>
          <p:cNvPr id="15" name="Text Box 9"/>
          <p:cNvSpPr txBox="1"/>
          <p:nvPr/>
        </p:nvSpPr>
        <p:spPr>
          <a:xfrm>
            <a:off x="3739093" y="3113750"/>
            <a:ext cx="1491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Signal </a:t>
            </a:r>
            <a:r>
              <a:rPr lang="en-US" altLang="ja-JP" sz="1400" dirty="0" err="1"/>
              <a:t>limitter</a:t>
            </a:r>
            <a:r>
              <a:rPr lang="ja-JP" altLang="en-US" sz="1400" dirty="0"/>
              <a:t>：</a:t>
            </a:r>
            <a:endParaRPr lang="en-US" altLang="ja-JP" sz="1400" dirty="0"/>
          </a:p>
          <a:p>
            <a:r>
              <a:rPr lang="en-US" altLang="ja-JP" sz="1400" dirty="0"/>
              <a:t>±30 [deg/s]</a:t>
            </a:r>
            <a:endParaRPr lang="ja-JP" altLang="en-US" sz="1400" dirty="0"/>
          </a:p>
        </p:txBody>
      </p:sp>
      <p:sp>
        <p:nvSpPr>
          <p:cNvPr id="16" name="Text Box 9"/>
          <p:cNvSpPr txBox="1"/>
          <p:nvPr/>
        </p:nvSpPr>
        <p:spPr>
          <a:xfrm>
            <a:off x="5089351" y="4696942"/>
            <a:ext cx="1706871" cy="716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Integrate:</a:t>
            </a:r>
          </a:p>
          <a:p>
            <a:r>
              <a:rPr lang="en-US" altLang="ja-JP" sz="1400" dirty="0"/>
              <a:t>Pitch rate -&gt; pitch angle signal</a:t>
            </a:r>
            <a:endParaRPr lang="ja-JP" altLang="en-US" sz="1400" dirty="0"/>
          </a:p>
        </p:txBody>
      </p:sp>
      <p:sp>
        <p:nvSpPr>
          <p:cNvPr id="17" name="Text Box 9"/>
          <p:cNvSpPr txBox="1"/>
          <p:nvPr/>
        </p:nvSpPr>
        <p:spPr>
          <a:xfrm>
            <a:off x="2914873" y="327497"/>
            <a:ext cx="154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angle command</a:t>
            </a:r>
            <a:endParaRPr lang="ja-JP" altLang="en-US" sz="1400" dirty="0"/>
          </a:p>
        </p:txBody>
      </p:sp>
      <p:sp>
        <p:nvSpPr>
          <p:cNvPr id="18" name="Text Box 9"/>
          <p:cNvSpPr txBox="1"/>
          <p:nvPr/>
        </p:nvSpPr>
        <p:spPr>
          <a:xfrm>
            <a:off x="4367986" y="2010656"/>
            <a:ext cx="1495874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change rate </a:t>
            </a:r>
            <a:r>
              <a:rPr lang="en-US" altLang="ja-JP" sz="1400" dirty="0" err="1"/>
              <a:t>limitter</a:t>
            </a:r>
            <a:endParaRPr lang="ja-JP" altLang="en-US" sz="1400" dirty="0"/>
          </a:p>
        </p:txBody>
      </p:sp>
      <p:sp>
        <p:nvSpPr>
          <p:cNvPr id="19" name="Text Box 9"/>
          <p:cNvSpPr txBox="1"/>
          <p:nvPr/>
        </p:nvSpPr>
        <p:spPr>
          <a:xfrm>
            <a:off x="5838835" y="538070"/>
            <a:ext cx="164546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aircraft dynamics</a:t>
            </a:r>
            <a:endParaRPr lang="ja-JP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95" y="1493435"/>
            <a:ext cx="7573723" cy="5385607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5227955" y="5245735"/>
            <a:ext cx="189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</a:p>
          <a:p>
            <a:r>
              <a:rPr lang="en-US" altLang="ja-JP" sz="1400" dirty="0"/>
              <a:t>(negative == pull-up)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3226" t="13033" r="2737" b="20534"/>
          <a:stretch>
            <a:fillRect/>
          </a:stretch>
        </p:blipFill>
        <p:spPr>
          <a:xfrm>
            <a:off x="1471609" y="291169"/>
            <a:ext cx="4021667" cy="1202266"/>
          </a:xfrm>
          <a:prstGeom prst="rect">
            <a:avLst/>
          </a:prstGeom>
        </p:spPr>
      </p:pic>
      <p:sp>
        <p:nvSpPr>
          <p:cNvPr id="6" name="Text Box 9"/>
          <p:cNvSpPr txBox="1"/>
          <p:nvPr/>
        </p:nvSpPr>
        <p:spPr>
          <a:xfrm>
            <a:off x="4134718" y="3779837"/>
            <a:ext cx="11507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7" name="Straight Connector 12"/>
          <p:cNvCxnSpPr>
            <a:stCxn id="6" idx="2"/>
          </p:cNvCxnSpPr>
          <p:nvPr/>
        </p:nvCxnSpPr>
        <p:spPr>
          <a:xfrm>
            <a:off x="4710111" y="4086344"/>
            <a:ext cx="330200" cy="5097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>
            <a:endCxn id="4" idx="2"/>
          </p:cNvCxnSpPr>
          <p:nvPr/>
        </p:nvCxnSpPr>
        <p:spPr>
          <a:xfrm flipV="1">
            <a:off x="5888143" y="5768015"/>
            <a:ext cx="286277" cy="44101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3226" t="13033" r="2737" b="20534"/>
          <a:stretch>
            <a:fillRect/>
          </a:stretch>
        </p:blipFill>
        <p:spPr>
          <a:xfrm>
            <a:off x="1253450" y="554056"/>
            <a:ext cx="4021667" cy="12022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50" y="1720095"/>
            <a:ext cx="7573723" cy="5379908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4716461" y="5401641"/>
            <a:ext cx="16848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  <a:endParaRPr lang="ja-JP" altLang="en-US" sz="1400" dirty="0"/>
          </a:p>
        </p:txBody>
      </p:sp>
      <p:cxnSp>
        <p:nvCxnSpPr>
          <p:cNvPr id="5" name="Straight Connector 12"/>
          <p:cNvCxnSpPr>
            <a:endCxn id="4" idx="2"/>
          </p:cNvCxnSpPr>
          <p:nvPr/>
        </p:nvCxnSpPr>
        <p:spPr>
          <a:xfrm flipV="1">
            <a:off x="5331884" y="5708961"/>
            <a:ext cx="227010" cy="58770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9"/>
          <p:cNvSpPr txBox="1"/>
          <p:nvPr/>
        </p:nvSpPr>
        <p:spPr>
          <a:xfrm>
            <a:off x="4904740" y="2742565"/>
            <a:ext cx="1198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rate</a:t>
            </a:r>
          </a:p>
        </p:txBody>
      </p:sp>
      <p:cxnSp>
        <p:nvCxnSpPr>
          <p:cNvPr id="8" name="Straight Connector 12"/>
          <p:cNvCxnSpPr>
            <a:endCxn id="7" idx="2"/>
          </p:cNvCxnSpPr>
          <p:nvPr/>
        </p:nvCxnSpPr>
        <p:spPr>
          <a:xfrm flipV="1">
            <a:off x="5116195" y="3049187"/>
            <a:ext cx="387877" cy="109821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81" y="1828201"/>
            <a:ext cx="7573723" cy="539340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2773" b="28632"/>
          <a:stretch>
            <a:fillRect/>
          </a:stretch>
        </p:blipFill>
        <p:spPr>
          <a:xfrm>
            <a:off x="1041399" y="741249"/>
            <a:ext cx="4275907" cy="1146818"/>
          </a:xfrm>
          <a:prstGeom prst="rect">
            <a:avLst/>
          </a:prstGeom>
        </p:spPr>
      </p:pic>
      <p:sp>
        <p:nvSpPr>
          <p:cNvPr id="4" name="Text Box 9"/>
          <p:cNvSpPr txBox="1"/>
          <p:nvPr/>
        </p:nvSpPr>
        <p:spPr>
          <a:xfrm>
            <a:off x="1041399" y="401090"/>
            <a:ext cx="180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command with pulse shape</a:t>
            </a:r>
            <a:endParaRPr lang="ja-JP" altLang="en-US" sz="1400" dirty="0"/>
          </a:p>
        </p:txBody>
      </p:sp>
      <p:sp>
        <p:nvSpPr>
          <p:cNvPr id="5" name="Text Box 9"/>
          <p:cNvSpPr txBox="1"/>
          <p:nvPr/>
        </p:nvSpPr>
        <p:spPr>
          <a:xfrm>
            <a:off x="4837111" y="5772480"/>
            <a:ext cx="16848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  <a:endParaRPr lang="ja-JP" altLang="en-US" sz="1400" dirty="0"/>
          </a:p>
        </p:txBody>
      </p:sp>
      <p:cxnSp>
        <p:nvCxnSpPr>
          <p:cNvPr id="6" name="Straight Connector 12"/>
          <p:cNvCxnSpPr>
            <a:endCxn id="5" idx="1"/>
          </p:cNvCxnSpPr>
          <p:nvPr/>
        </p:nvCxnSpPr>
        <p:spPr>
          <a:xfrm>
            <a:off x="4377267" y="5471582"/>
            <a:ext cx="459844" cy="45455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517228" y="3983696"/>
            <a:ext cx="10461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11" name="Straight Connector 12"/>
          <p:cNvCxnSpPr>
            <a:endCxn id="10" idx="0"/>
          </p:cNvCxnSpPr>
          <p:nvPr/>
        </p:nvCxnSpPr>
        <p:spPr>
          <a:xfrm>
            <a:off x="4837111" y="3212151"/>
            <a:ext cx="203202" cy="77154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773" b="28632"/>
          <a:stretch>
            <a:fillRect/>
          </a:stretch>
        </p:blipFill>
        <p:spPr>
          <a:xfrm>
            <a:off x="1041399" y="741249"/>
            <a:ext cx="4275907" cy="1146818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1041399" y="418027"/>
            <a:ext cx="180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</a:t>
            </a:r>
            <a:r>
              <a:rPr lang="ja-JP" altLang="en-US" sz="1400" dirty="0"/>
              <a:t> </a:t>
            </a:r>
            <a:r>
              <a:rPr lang="en-US" altLang="ja-JP" sz="1400" dirty="0"/>
              <a:t>command with pulse shape</a:t>
            </a:r>
            <a:endParaRPr lang="ja-JP" alt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9" y="1888067"/>
            <a:ext cx="7573723" cy="5391464"/>
          </a:xfrm>
          <a:prstGeom prst="rect">
            <a:avLst/>
          </a:prstGeom>
        </p:spPr>
      </p:pic>
      <p:sp>
        <p:nvSpPr>
          <p:cNvPr id="7" name="Text Box 9"/>
          <p:cNvSpPr txBox="1"/>
          <p:nvPr/>
        </p:nvSpPr>
        <p:spPr>
          <a:xfrm>
            <a:off x="3778885" y="2727325"/>
            <a:ext cx="1130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rate</a:t>
            </a:r>
          </a:p>
        </p:txBody>
      </p:sp>
      <p:cxnSp>
        <p:nvCxnSpPr>
          <p:cNvPr id="8" name="Straight Connector 12"/>
          <p:cNvCxnSpPr>
            <a:endCxn id="7" idx="2"/>
          </p:cNvCxnSpPr>
          <p:nvPr/>
        </p:nvCxnSpPr>
        <p:spPr>
          <a:xfrm flipV="1">
            <a:off x="3956821" y="3034250"/>
            <a:ext cx="387878" cy="1098212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9"/>
          <p:cNvSpPr txBox="1"/>
          <p:nvPr/>
        </p:nvSpPr>
        <p:spPr>
          <a:xfrm>
            <a:off x="5074180" y="6221213"/>
            <a:ext cx="16848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elevator command</a:t>
            </a:r>
            <a:endParaRPr lang="ja-JP" altLang="en-US" sz="1400" dirty="0"/>
          </a:p>
        </p:txBody>
      </p:sp>
      <p:cxnSp>
        <p:nvCxnSpPr>
          <p:cNvPr id="10" name="Straight Connector 12"/>
          <p:cNvCxnSpPr>
            <a:endCxn id="9" idx="1"/>
          </p:cNvCxnSpPr>
          <p:nvPr/>
        </p:nvCxnSpPr>
        <p:spPr>
          <a:xfrm>
            <a:off x="4508742" y="6174317"/>
            <a:ext cx="565438" cy="20055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" y="1783080"/>
            <a:ext cx="9570720" cy="3992880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490301" y="1390259"/>
            <a:ext cx="1054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of pitch angle</a:t>
            </a:r>
            <a:endParaRPr lang="ja-JP" alt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1523022" y="1693332"/>
            <a:ext cx="5487378" cy="40640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 Box 9"/>
          <p:cNvSpPr txBox="1"/>
          <p:nvPr/>
        </p:nvSpPr>
        <p:spPr>
          <a:xfrm>
            <a:off x="2946400" y="906411"/>
            <a:ext cx="33528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Aviator decides elevator angle command</a:t>
            </a:r>
          </a:p>
          <a:p>
            <a:r>
              <a:rPr lang="en-US" altLang="ja-JP" sz="1400" dirty="0"/>
              <a:t>= Feedback control system</a:t>
            </a:r>
          </a:p>
        </p:txBody>
      </p:sp>
      <p:sp>
        <p:nvSpPr>
          <p:cNvPr id="6" name="Text Box 9"/>
          <p:cNvSpPr txBox="1"/>
          <p:nvPr/>
        </p:nvSpPr>
        <p:spPr>
          <a:xfrm>
            <a:off x="7327971" y="3839307"/>
            <a:ext cx="164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Set gains by </a:t>
            </a:r>
            <a:r>
              <a:rPr lang="en-US" altLang="ja-JP" sz="1400" dirty="0" err="1"/>
              <a:t>try&amp;error</a:t>
            </a:r>
            <a:endParaRPr lang="ja-JP" altLang="en-US" sz="1400" dirty="0"/>
          </a:p>
        </p:txBody>
      </p:sp>
      <p:cxnSp>
        <p:nvCxnSpPr>
          <p:cNvPr id="7" name="Straight Connector 12"/>
          <p:cNvCxnSpPr>
            <a:endCxn id="6" idx="1"/>
          </p:cNvCxnSpPr>
          <p:nvPr/>
        </p:nvCxnSpPr>
        <p:spPr>
          <a:xfrm>
            <a:off x="4597397" y="2751664"/>
            <a:ext cx="2730574" cy="1349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>
            <a:off x="4597397" y="4021664"/>
            <a:ext cx="2730574" cy="792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/>
          <p:cNvCxnSpPr>
            <a:endCxn id="6" idx="1"/>
          </p:cNvCxnSpPr>
          <p:nvPr/>
        </p:nvCxnSpPr>
        <p:spPr>
          <a:xfrm flipV="1">
            <a:off x="4597397" y="4100917"/>
            <a:ext cx="2730574" cy="1139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9"/>
          <p:cNvSpPr txBox="1"/>
          <p:nvPr/>
        </p:nvSpPr>
        <p:spPr>
          <a:xfrm>
            <a:off x="2201921" y="3083593"/>
            <a:ext cx="105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Delay of human response</a:t>
            </a:r>
            <a:endParaRPr lang="ja-JP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2546985"/>
            <a:ext cx="6322060" cy="4801235"/>
          </a:xfrm>
          <a:prstGeom prst="rect">
            <a:avLst/>
          </a:prstGeom>
        </p:spPr>
      </p:pic>
      <p:sp>
        <p:nvSpPr>
          <p:cNvPr id="3" name="Text Box 9"/>
          <p:cNvSpPr txBox="1"/>
          <p:nvPr/>
        </p:nvSpPr>
        <p:spPr>
          <a:xfrm>
            <a:off x="5862248" y="1080688"/>
            <a:ext cx="26479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 gain</a:t>
            </a:r>
            <a:r>
              <a:rPr lang="ja-JP" altLang="en-US" sz="1400" dirty="0"/>
              <a:t>：</a:t>
            </a:r>
            <a:r>
              <a:rPr lang="en-US" altLang="ja-JP" sz="1400" dirty="0"/>
              <a:t>-0.5</a:t>
            </a:r>
          </a:p>
          <a:p>
            <a:r>
              <a:rPr lang="en-US" altLang="ja-JP" sz="1400" dirty="0"/>
              <a:t>I gain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D gain </a:t>
            </a:r>
            <a:r>
              <a:rPr lang="ja-JP" altLang="en-US" sz="1400" dirty="0"/>
              <a:t>：</a:t>
            </a:r>
            <a:r>
              <a:rPr lang="en-US" altLang="ja-JP" sz="1400" dirty="0"/>
              <a:t>0</a:t>
            </a:r>
          </a:p>
          <a:p>
            <a:r>
              <a:rPr lang="en-US" altLang="ja-JP" sz="1400" dirty="0"/>
              <a:t>* </a:t>
            </a:r>
            <a:r>
              <a:rPr lang="en-US" sz="1400" dirty="0"/>
              <a:t>gains are negative because pitch increases with input of negative elevator angle</a:t>
            </a:r>
          </a:p>
        </p:txBody>
      </p:sp>
      <p:sp>
        <p:nvSpPr>
          <p:cNvPr id="5" name="Text Box 9"/>
          <p:cNvSpPr txBox="1"/>
          <p:nvPr/>
        </p:nvSpPr>
        <p:spPr>
          <a:xfrm>
            <a:off x="4395470" y="2684780"/>
            <a:ext cx="1290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pitch angle</a:t>
            </a:r>
          </a:p>
        </p:txBody>
      </p:sp>
      <p:cxnSp>
        <p:nvCxnSpPr>
          <p:cNvPr id="6" name="Straight Connector 12"/>
          <p:cNvCxnSpPr>
            <a:endCxn id="5" idx="2"/>
          </p:cNvCxnSpPr>
          <p:nvPr/>
        </p:nvCxnSpPr>
        <p:spPr>
          <a:xfrm flipH="1" flipV="1">
            <a:off x="5040714" y="2991418"/>
            <a:ext cx="217488" cy="5345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>
            <a:endCxn id="8" idx="2"/>
          </p:cNvCxnSpPr>
          <p:nvPr/>
        </p:nvCxnSpPr>
        <p:spPr>
          <a:xfrm flipH="1" flipV="1">
            <a:off x="2280920" y="4040505"/>
            <a:ext cx="687705" cy="356235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/>
          <p:nvPr/>
        </p:nvSpPr>
        <p:spPr>
          <a:xfrm>
            <a:off x="1757516" y="3518450"/>
            <a:ext cx="104616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target pitch angle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697865"/>
            <a:ext cx="4358640" cy="1818640"/>
          </a:xfrm>
          <a:prstGeom prst="rect">
            <a:avLst/>
          </a:prstGeom>
        </p:spPr>
      </p:pic>
      <p:cxnSp>
        <p:nvCxnSpPr>
          <p:cNvPr id="11" name="Straight Connector 12"/>
          <p:cNvCxnSpPr>
            <a:endCxn id="12" idx="2"/>
          </p:cNvCxnSpPr>
          <p:nvPr/>
        </p:nvCxnSpPr>
        <p:spPr>
          <a:xfrm flipH="1" flipV="1">
            <a:off x="5456555" y="5041265"/>
            <a:ext cx="229235" cy="64262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/>
          <p:nvPr/>
        </p:nvSpPr>
        <p:spPr>
          <a:xfrm>
            <a:off x="4811395" y="4519295"/>
            <a:ext cx="1290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elevator command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ユーザー設定</PresentationFormat>
  <Paragraphs>102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149</cp:revision>
  <dcterms:created xsi:type="dcterms:W3CDTF">2018-07-11T21:54:00Z</dcterms:created>
  <dcterms:modified xsi:type="dcterms:W3CDTF">2020-06-17T06:48:26Z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1033-11.2.0.9396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