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6" r:id="rId4"/>
    <p:sldId id="271" r:id="rId5"/>
    <p:sldId id="272" r:id="rId6"/>
    <p:sldId id="273" r:id="rId7"/>
    <p:sldId id="274" r:id="rId8"/>
    <p:sldId id="275" r:id="rId9"/>
    <p:sldId id="278" r:id="rId10"/>
    <p:sldId id="282" r:id="rId11"/>
    <p:sldId id="276" r:id="rId12"/>
    <p:sldId id="283" r:id="rId13"/>
    <p:sldId id="284" r:id="rId14"/>
    <p:sldId id="280" r:id="rId15"/>
    <p:sldId id="281" r:id="rId16"/>
    <p:sldId id="279" r:id="rId17"/>
    <p:sldId id="264" r:id="rId18"/>
    <p:sldId id="265" r:id="rId19"/>
    <p:sldId id="270" r:id="rId20"/>
    <p:sldId id="268" r:id="rId21"/>
    <p:sldId id="269" r:id="rId22"/>
    <p:sldId id="267" r:id="rId23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2B7E5AD-6A85-46ED-97AD-BEBAEED4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11" y="2528710"/>
            <a:ext cx="6885203" cy="488984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3BDE101-283D-4FCE-8019-0D56E67C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" t="4865" r="2573" b="5638"/>
          <a:stretch/>
        </p:blipFill>
        <p:spPr>
          <a:xfrm>
            <a:off x="1597710" y="662024"/>
            <a:ext cx="4309191" cy="1837266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69D525F8-97BF-456B-8600-B75422F592B8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0274975C-C48C-4A49-8B04-8A6B6A69162B}"/>
              </a:ext>
            </a:extLst>
          </p:cNvPr>
          <p:cNvSpPr txBox="1"/>
          <p:nvPr/>
        </p:nvSpPr>
        <p:spPr>
          <a:xfrm>
            <a:off x="5262348" y="3161996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09E37266-5A08-4A3C-BB78-078AB65976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785433" y="3469773"/>
            <a:ext cx="121468" cy="62012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1A8577F-3288-4FBF-8638-C6F42D78C1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534178" y="38391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67BC8DDD-4919-4F17-8413-A7FF56F634B6}"/>
              </a:ext>
            </a:extLst>
          </p:cNvPr>
          <p:cNvSpPr txBox="1"/>
          <p:nvPr/>
        </p:nvSpPr>
        <p:spPr>
          <a:xfrm>
            <a:off x="2011093" y="3315885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</p:spTree>
    <p:extLst>
      <p:ext uri="{BB962C8B-B14F-4D97-AF65-F5344CB8AC3E}">
        <p14:creationId xmlns:p14="http://schemas.microsoft.com/office/powerpoint/2010/main" val="123967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C3729C5-B81B-4097-8D3E-D812EB3B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2484075"/>
            <a:ext cx="6885203" cy="4877532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A2945A37-F30C-4E4D-A6DF-DC3BF1814907}"/>
              </a:ext>
            </a:extLst>
          </p:cNvPr>
          <p:cNvSpPr txBox="1"/>
          <p:nvPr/>
        </p:nvSpPr>
        <p:spPr>
          <a:xfrm>
            <a:off x="4644226" y="3052364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0D790B8-7620-4835-A3D6-88FAE7FE5CD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167311" y="3360141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DFB120-956D-492C-B2AE-E07F68CF1EF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424111" y="46011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276FD6B5-8657-49D8-906F-B0228807677A}"/>
              </a:ext>
            </a:extLst>
          </p:cNvPr>
          <p:cNvSpPr txBox="1"/>
          <p:nvPr/>
        </p:nvSpPr>
        <p:spPr>
          <a:xfrm>
            <a:off x="1901026" y="4077885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F0A03B2-DAEA-41FB-B935-B2C022D69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" t="4865" r="2573" b="5638"/>
          <a:stretch/>
        </p:blipFill>
        <p:spPr>
          <a:xfrm>
            <a:off x="1597710" y="662024"/>
            <a:ext cx="4309191" cy="1837266"/>
          </a:xfrm>
          <a:prstGeom prst="rect">
            <a:avLst/>
          </a:prstGeom>
        </p:spPr>
      </p:pic>
      <p:sp>
        <p:nvSpPr>
          <p:cNvPr id="15" name="Text Box 9">
            <a:extLst>
              <a:ext uri="{FF2B5EF4-FFF2-40B4-BE49-F238E27FC236}">
                <a16:creationId xmlns:a16="http://schemas.microsoft.com/office/drawing/2014/main" id="{A81983F5-1BF0-4649-B3AD-318B36F5AD73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16618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DAA2BE0-F4DF-4065-B4F5-817269BA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77" y="2535397"/>
            <a:ext cx="6885203" cy="4893412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A2945A37-F30C-4E4D-A6DF-DC3BF1814907}"/>
              </a:ext>
            </a:extLst>
          </p:cNvPr>
          <p:cNvSpPr txBox="1"/>
          <p:nvPr/>
        </p:nvSpPr>
        <p:spPr>
          <a:xfrm>
            <a:off x="4622318" y="2798364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0D790B8-7620-4835-A3D6-88FAE7FE5CD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145403" y="3106141"/>
            <a:ext cx="197064" cy="4120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DFB120-956D-492C-B2AE-E07F68CF1EF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398711" y="4041447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276FD6B5-8657-49D8-906F-B0228807677A}"/>
              </a:ext>
            </a:extLst>
          </p:cNvPr>
          <p:cNvSpPr txBox="1"/>
          <p:nvPr/>
        </p:nvSpPr>
        <p:spPr>
          <a:xfrm>
            <a:off x="1875626" y="3518227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F0A03B2-DAEA-41FB-B935-B2C022D69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" t="4865" r="2573" b="5638"/>
          <a:stretch/>
        </p:blipFill>
        <p:spPr>
          <a:xfrm>
            <a:off x="1597710" y="662024"/>
            <a:ext cx="4309191" cy="1837266"/>
          </a:xfrm>
          <a:prstGeom prst="rect">
            <a:avLst/>
          </a:prstGeom>
        </p:spPr>
      </p:pic>
      <p:sp>
        <p:nvSpPr>
          <p:cNvPr id="15" name="Text Box 9">
            <a:extLst>
              <a:ext uri="{FF2B5EF4-FFF2-40B4-BE49-F238E27FC236}">
                <a16:creationId xmlns:a16="http://schemas.microsoft.com/office/drawing/2014/main" id="{A81983F5-1BF0-4649-B3AD-318B36F5AD73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51149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BFEA5C-A8A7-48D0-9ABB-45C0D4B7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09" y="2176845"/>
            <a:ext cx="6885203" cy="4916244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A2945A37-F30C-4E4D-A6DF-DC3BF1814907}"/>
              </a:ext>
            </a:extLst>
          </p:cNvPr>
          <p:cNvSpPr txBox="1"/>
          <p:nvPr/>
        </p:nvSpPr>
        <p:spPr>
          <a:xfrm>
            <a:off x="4622318" y="2442764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0D790B8-7620-4835-A3D6-88FAE7FE5CD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145403" y="2750541"/>
            <a:ext cx="188597" cy="82239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DFB120-956D-492C-B2AE-E07F68CF1EF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398711" y="3685847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276FD6B5-8657-49D8-906F-B0228807677A}"/>
              </a:ext>
            </a:extLst>
          </p:cNvPr>
          <p:cNvSpPr txBox="1"/>
          <p:nvPr/>
        </p:nvSpPr>
        <p:spPr>
          <a:xfrm>
            <a:off x="1875626" y="3162627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F0A03B2-DAEA-41FB-B935-B2C022D69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" t="4865" r="2573" b="5638"/>
          <a:stretch/>
        </p:blipFill>
        <p:spPr>
          <a:xfrm>
            <a:off x="1597710" y="306424"/>
            <a:ext cx="4309191" cy="1837266"/>
          </a:xfrm>
          <a:prstGeom prst="rect">
            <a:avLst/>
          </a:prstGeom>
        </p:spPr>
      </p:pic>
      <p:sp>
        <p:nvSpPr>
          <p:cNvPr id="15" name="Text Box 9">
            <a:extLst>
              <a:ext uri="{FF2B5EF4-FFF2-40B4-BE49-F238E27FC236}">
                <a16:creationId xmlns:a16="http://schemas.microsoft.com/office/drawing/2014/main" id="{A81983F5-1BF0-4649-B3AD-318B36F5AD73}"/>
              </a:ext>
            </a:extLst>
          </p:cNvPr>
          <p:cNvSpPr txBox="1">
            <a:spLocks/>
          </p:cNvSpPr>
          <p:nvPr/>
        </p:nvSpPr>
        <p:spPr>
          <a:xfrm>
            <a:off x="5862248" y="7250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479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6FB4ED58-2909-47CF-AF84-B65C660F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1390922"/>
            <a:ext cx="9401175" cy="3743325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A3B72F4A-B0B3-4DC7-8973-2AD8A52BFF58}"/>
              </a:ext>
            </a:extLst>
          </p:cNvPr>
          <p:cNvSpPr txBox="1"/>
          <p:nvPr/>
        </p:nvSpPr>
        <p:spPr>
          <a:xfrm>
            <a:off x="3392796" y="5034422"/>
            <a:ext cx="2191747" cy="96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ピッチ角速度フィードバック：</a:t>
            </a:r>
            <a:endParaRPr lang="en-US" altLang="ja-JP" sz="1400" dirty="0"/>
          </a:p>
          <a:p>
            <a:r>
              <a:rPr lang="ja-JP" altLang="en-US" sz="1400" dirty="0"/>
              <a:t>角速度を抑えるよう</a:t>
            </a:r>
            <a:r>
              <a:rPr lang="en-US" altLang="ja-JP" sz="1400" dirty="0"/>
              <a:t>elevator</a:t>
            </a:r>
            <a:r>
              <a:rPr lang="ja-JP" altLang="en-US" sz="1400" dirty="0"/>
              <a:t>を操作</a:t>
            </a:r>
          </a:p>
        </p:txBody>
      </p: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76C46FDF-CDC3-4096-8413-3B717F3828A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488670" y="4191000"/>
            <a:ext cx="1158597" cy="843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DE6754BD-44AF-40DF-A8D0-418E3DC56A3F}"/>
              </a:ext>
            </a:extLst>
          </p:cNvPr>
          <p:cNvSpPr txBox="1"/>
          <p:nvPr/>
        </p:nvSpPr>
        <p:spPr>
          <a:xfrm>
            <a:off x="5584543" y="378822"/>
            <a:ext cx="2145524" cy="96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ピッチ角加速度フィードバック：</a:t>
            </a:r>
            <a:endParaRPr lang="en-US" altLang="ja-JP" sz="1400" dirty="0"/>
          </a:p>
          <a:p>
            <a:r>
              <a:rPr lang="ja-JP" altLang="en-US" sz="1400" dirty="0"/>
              <a:t>角加速度を抑えるよう</a:t>
            </a:r>
            <a:r>
              <a:rPr lang="en-US" altLang="ja-JP" sz="1400" dirty="0"/>
              <a:t>elevator</a:t>
            </a:r>
            <a:r>
              <a:rPr lang="ja-JP" altLang="en-US" sz="1400" dirty="0"/>
              <a:t>を操作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5C495188-7766-43FF-B02A-1841BD54058B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657305" y="1345393"/>
            <a:ext cx="674828" cy="1802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B38688A3-9ABB-4A55-AF8C-D63762295CD0}"/>
              </a:ext>
            </a:extLst>
          </p:cNvPr>
          <p:cNvSpPr txBox="1"/>
          <p:nvPr/>
        </p:nvSpPr>
        <p:spPr>
          <a:xfrm>
            <a:off x="6146800" y="5129097"/>
            <a:ext cx="198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一定以下の角速度・角加速度は無視</a:t>
            </a: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E83E09BE-F134-49AB-9F8B-F17D9963991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842254" y="4123267"/>
            <a:ext cx="298820" cy="1005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93D3C028-B43F-47D8-9B66-81B96059D8F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141074" y="3319921"/>
            <a:ext cx="1112402" cy="1809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29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89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1514" t="8919" r="33448" b="68057"/>
          <a:stretch>
            <a:fillRect/>
          </a:stretch>
        </p:blipFill>
        <p:spPr>
          <a:xfrm>
            <a:off x="3556000" y="277495"/>
            <a:ext cx="2951608" cy="1836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51940" y="9347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</a:t>
            </a:r>
            <a:r>
              <a:rPr lang="ja-JP" altLang="en-US" sz="1400"/>
              <a:t>信号のみ異なる</a:t>
            </a:r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3096260" y="570865"/>
            <a:ext cx="84709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>
            <a:stCxn id="10" idx="3"/>
          </p:cNvCxnSpPr>
          <p:nvPr/>
        </p:nvCxnSpPr>
        <p:spPr>
          <a:xfrm>
            <a:off x="3096260" y="1195705"/>
            <a:ext cx="7747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0" y="2780665"/>
            <a:ext cx="5782722" cy="468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553335" y="1833880"/>
            <a:ext cx="2003425" cy="1155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34610" y="1816100"/>
            <a:ext cx="2445385" cy="1073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12340" y="3012440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PID</a:t>
            </a:r>
            <a:r>
              <a:rPr lang="ja-JP" altLang="en-US" sz="1400"/>
              <a:t>による</a:t>
            </a:r>
            <a:r>
              <a:rPr lang="en-US" altLang="ja-JP" sz="1400"/>
              <a:t>pitch</a:t>
            </a:r>
            <a:r>
              <a:rPr lang="ja-JP" altLang="en-US" sz="1400"/>
              <a:t>角速度制御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56000" y="618045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角速度フィードバック信号</a:t>
            </a:r>
            <a:r>
              <a:rPr lang="en-US" altLang="ja-JP" sz="1400"/>
              <a:t>input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36980" y="463740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角速度指令信号</a:t>
            </a:r>
            <a:r>
              <a:rPr lang="en-US" altLang="ja-JP" sz="1400"/>
              <a:t>input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18260"/>
            <a:ext cx="499110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ED5C861E-74AE-4D9A-BA46-1AB01CAB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0" y="534605"/>
            <a:ext cx="4276725" cy="18097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5A6A77A-836C-4502-9C38-BAF0E9A3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5" y="3389606"/>
            <a:ext cx="8199135" cy="3134199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69998" y="3538190"/>
            <a:ext cx="186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</a:t>
            </a:r>
            <a:r>
              <a:rPr lang="en-US" altLang="ja-JP" sz="1400" dirty="0"/>
              <a:t>dynamics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1</a:t>
            </a:r>
            <a:r>
              <a:rPr lang="ja-JP" altLang="en-US" sz="1400" dirty="0"/>
              <a:t>次遅れ系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82252" y="5482902"/>
            <a:ext cx="2721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機体縦運動モデル：伝達関数</a:t>
            </a:r>
            <a:endParaRPr lang="en-US" altLang="ja-JP" sz="1400" dirty="0"/>
          </a:p>
          <a:p>
            <a:r>
              <a:rPr lang="en-US" altLang="ja-JP" sz="1400" dirty="0"/>
              <a:t>elevator input</a:t>
            </a:r>
            <a:r>
              <a:rPr lang="ja-JP" altLang="en-US" sz="1400" dirty="0"/>
              <a:t>に対する、</a:t>
            </a:r>
            <a:r>
              <a:rPr lang="en-US" altLang="ja-JP" sz="1400" dirty="0"/>
              <a:t>pitch</a:t>
            </a:r>
            <a:r>
              <a:rPr lang="ja-JP" altLang="en-US" sz="1400" dirty="0"/>
              <a:t>角の応答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846695" y="5039883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</a:t>
            </a:r>
            <a:r>
              <a:rPr lang="ja-JP" altLang="en-US" sz="1400" dirty="0"/>
              <a:t>角速度を</a:t>
            </a:r>
            <a:r>
              <a:rPr lang="en-US" altLang="ja-JP" sz="1400" dirty="0"/>
              <a:t>output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058689" y="3862666"/>
            <a:ext cx="14135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</a:t>
            </a:r>
            <a:r>
              <a:rPr lang="ja-JP" altLang="en-US" sz="1400" dirty="0"/>
              <a:t>角を</a:t>
            </a:r>
            <a:r>
              <a:rPr lang="en-US" altLang="ja-JP" sz="1400" dirty="0"/>
              <a:t>output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20801" y="294833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角度指令信号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2092961" y="1829118"/>
            <a:ext cx="2593833" cy="1672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393832" y="1879370"/>
            <a:ext cx="2807193" cy="1552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5" idx="2"/>
          </p:cNvCxnSpPr>
          <p:nvPr/>
        </p:nvCxnSpPr>
        <p:spPr>
          <a:xfrm flipH="1">
            <a:off x="2133599" y="4061410"/>
            <a:ext cx="67098" cy="622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6" idx="0"/>
          </p:cNvCxnSpPr>
          <p:nvPr/>
        </p:nvCxnSpPr>
        <p:spPr>
          <a:xfrm flipV="1">
            <a:off x="5243126" y="5122334"/>
            <a:ext cx="0" cy="360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7">
            <a:extLst>
              <a:ext uri="{FF2B5EF4-FFF2-40B4-BE49-F238E27FC236}">
                <a16:creationId xmlns:a16="http://schemas.microsoft.com/office/drawing/2014/main" id="{E81BACAF-4673-4E6D-AD3C-E3A75527DB9E}"/>
              </a:ext>
            </a:extLst>
          </p:cNvPr>
          <p:cNvSpPr txBox="1"/>
          <p:nvPr/>
        </p:nvSpPr>
        <p:spPr>
          <a:xfrm>
            <a:off x="7994395" y="6437009"/>
            <a:ext cx="155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</a:t>
            </a:r>
            <a:r>
              <a:rPr lang="ja-JP" altLang="en-US" sz="1400" dirty="0"/>
              <a:t>角加速度を</a:t>
            </a:r>
            <a:r>
              <a:rPr lang="en-US" altLang="ja-JP" sz="1400" dirty="0"/>
              <a:t>output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DB2FB15A-4323-44A4-BA86-C2F6E35A0B71}"/>
              </a:ext>
            </a:extLst>
          </p:cNvPr>
          <p:cNvSpPr txBox="1"/>
          <p:nvPr/>
        </p:nvSpPr>
        <p:spPr>
          <a:xfrm>
            <a:off x="3249930" y="3444223"/>
            <a:ext cx="170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</a:t>
            </a:r>
            <a:r>
              <a:rPr lang="ja-JP" altLang="en-US" sz="1400" dirty="0"/>
              <a:t>角度制限：</a:t>
            </a:r>
          </a:p>
          <a:p>
            <a:r>
              <a:rPr lang="en-US" altLang="ja-JP" sz="1400" dirty="0"/>
              <a:t>±30 [deg]</a:t>
            </a:r>
            <a:endParaRPr lang="ja-JP" altLang="en-US" sz="1400" dirty="0"/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3B02F5D4-815A-401F-9D50-F791CE5664B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882253" y="3967443"/>
            <a:ext cx="219212" cy="70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BCE216B-4F6F-4332-A39A-209A514CBCB8}"/>
                  </a:ext>
                </a:extLst>
              </p:cNvPr>
              <p:cNvSpPr txBox="1"/>
              <p:nvPr/>
            </p:nvSpPr>
            <p:spPr>
              <a:xfrm>
                <a:off x="3625993" y="6265122"/>
                <a:ext cx="3234266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+0.3)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+0.65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+0.15)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BCE216B-4F6F-4332-A39A-209A514C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93" y="6265122"/>
                <a:ext cx="3234266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E1685D9-7087-49F9-97A8-C3ADBF23798B}"/>
              </a:ext>
            </a:extLst>
          </p:cNvPr>
          <p:cNvSpPr/>
          <p:nvPr/>
        </p:nvSpPr>
        <p:spPr>
          <a:xfrm>
            <a:off x="4348940" y="816803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92DDA460-DDA6-41FB-9085-4ACB8C7AE2E8}"/>
              </a:ext>
            </a:extLst>
          </p:cNvPr>
          <p:cNvSpPr txBox="1"/>
          <p:nvPr/>
        </p:nvSpPr>
        <p:spPr>
          <a:xfrm>
            <a:off x="4466327" y="390246"/>
            <a:ext cx="135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機体</a:t>
            </a:r>
            <a:r>
              <a:rPr lang="en-US" altLang="ja-JP" sz="1400" dirty="0"/>
              <a:t>dynamics</a:t>
            </a:r>
            <a:endParaRPr lang="ja-JP" altLang="en-US" sz="1400" dirty="0"/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26ED43A1-7F22-4E30-961A-F5B93781DDAC}"/>
              </a:ext>
            </a:extLst>
          </p:cNvPr>
          <p:cNvSpPr txBox="1"/>
          <p:nvPr/>
        </p:nvSpPr>
        <p:spPr>
          <a:xfrm>
            <a:off x="2826418" y="1719709"/>
            <a:ext cx="135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角度レート制限器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8337F5-1E3E-4DA8-A840-88CD5B95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74" y="534605"/>
            <a:ext cx="4276725" cy="1809750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9049975A-DD61-4192-B4F4-72DF30A05482}"/>
              </a:ext>
            </a:extLst>
          </p:cNvPr>
          <p:cNvSpPr txBox="1"/>
          <p:nvPr/>
        </p:nvSpPr>
        <p:spPr>
          <a:xfrm>
            <a:off x="2827873" y="2736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角度指令信号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09C922A1-A8C8-414D-9D26-8538BF4B3A58}"/>
              </a:ext>
            </a:extLst>
          </p:cNvPr>
          <p:cNvCxnSpPr>
            <a:cxnSpLocks/>
          </p:cNvCxnSpPr>
          <p:nvPr/>
        </p:nvCxnSpPr>
        <p:spPr>
          <a:xfrm flipH="1">
            <a:off x="2092962" y="1676400"/>
            <a:ext cx="2540045" cy="1825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834BD1D8-0309-4A1E-B7DE-8E2438613A26}"/>
              </a:ext>
            </a:extLst>
          </p:cNvPr>
          <p:cNvCxnSpPr>
            <a:cxnSpLocks/>
          </p:cNvCxnSpPr>
          <p:nvPr/>
        </p:nvCxnSpPr>
        <p:spPr>
          <a:xfrm>
            <a:off x="5528733" y="1676400"/>
            <a:ext cx="2672292" cy="1755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3933E4-C8BD-4075-925A-C784658ACCF2}"/>
              </a:ext>
            </a:extLst>
          </p:cNvPr>
          <p:cNvSpPr/>
          <p:nvPr/>
        </p:nvSpPr>
        <p:spPr>
          <a:xfrm>
            <a:off x="4408216" y="698269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205ACE4-3569-4401-83CE-A9E4D8D327A2}"/>
              </a:ext>
            </a:extLst>
          </p:cNvPr>
          <p:cNvSpPr txBox="1"/>
          <p:nvPr/>
        </p:nvSpPr>
        <p:spPr>
          <a:xfrm>
            <a:off x="6007271" y="390246"/>
            <a:ext cx="135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機体</a:t>
            </a:r>
            <a:r>
              <a:rPr lang="en-US" altLang="ja-JP" sz="1400" dirty="0"/>
              <a:t>dynamics</a:t>
            </a:r>
            <a:endParaRPr lang="ja-JP" altLang="en-US" sz="1400" dirty="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914FE25-5FED-44DD-AA61-BF265BB7BE35}"/>
              </a:ext>
            </a:extLst>
          </p:cNvPr>
          <p:cNvSpPr txBox="1"/>
          <p:nvPr/>
        </p:nvSpPr>
        <p:spPr>
          <a:xfrm>
            <a:off x="4408216" y="1872176"/>
            <a:ext cx="135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角度レート制限器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606CB28-7BA9-449D-9FD2-EF7A05AD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4" y="3552261"/>
            <a:ext cx="7818182" cy="1220779"/>
          </a:xfrm>
          <a:prstGeom prst="rect">
            <a:avLst/>
          </a:prstGeom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87FA886C-D7DC-4232-8479-9F28BCCE3684}"/>
              </a:ext>
            </a:extLst>
          </p:cNvPr>
          <p:cNvSpPr txBox="1"/>
          <p:nvPr/>
        </p:nvSpPr>
        <p:spPr>
          <a:xfrm>
            <a:off x="2404535" y="3105659"/>
            <a:ext cx="155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角度信号⇒角速度信号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D4188B7E-6B10-436E-877D-8A6240536913}"/>
              </a:ext>
            </a:extLst>
          </p:cNvPr>
          <p:cNvSpPr txBox="1"/>
          <p:nvPr/>
        </p:nvSpPr>
        <p:spPr>
          <a:xfrm>
            <a:off x="3557045" y="4656850"/>
            <a:ext cx="1804296" cy="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角速度信号に制限：</a:t>
            </a:r>
            <a:endParaRPr lang="en-US" altLang="ja-JP" sz="1400" dirty="0"/>
          </a:p>
          <a:p>
            <a:r>
              <a:rPr lang="en-US" altLang="ja-JP" sz="1400" dirty="0"/>
              <a:t>±30 [deg/s]</a:t>
            </a:r>
            <a:endParaRPr lang="ja-JP" altLang="en-US" sz="1400" dirty="0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63DEC55A-1976-4B93-9327-23616C9D00D8}"/>
              </a:ext>
            </a:extLst>
          </p:cNvPr>
          <p:cNvSpPr txBox="1"/>
          <p:nvPr/>
        </p:nvSpPr>
        <p:spPr>
          <a:xfrm>
            <a:off x="5135512" y="3029041"/>
            <a:ext cx="155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角速度信号⇒角度信号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220389-F589-40A7-B5E4-70878CA2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50" y="1493435"/>
            <a:ext cx="7573723" cy="5385607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F540A037-72C3-417D-A51E-CED3140896A4}"/>
              </a:ext>
            </a:extLst>
          </p:cNvPr>
          <p:cNvSpPr txBox="1"/>
          <p:nvPr/>
        </p:nvSpPr>
        <p:spPr>
          <a:xfrm>
            <a:off x="5201177" y="5289880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FF6EE8-ED7F-4085-9994-240D0B1AD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3033" r="2737" b="20534"/>
          <a:stretch/>
        </p:blipFill>
        <p:spPr>
          <a:xfrm>
            <a:off x="1471609" y="291169"/>
            <a:ext cx="4021667" cy="1202266"/>
          </a:xfrm>
          <a:prstGeom prst="rect">
            <a:avLst/>
          </a:prstGeom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8B9F73ED-848F-423B-A830-92CC7EF81FF3}"/>
              </a:ext>
            </a:extLst>
          </p:cNvPr>
          <p:cNvSpPr txBox="1"/>
          <p:nvPr/>
        </p:nvSpPr>
        <p:spPr>
          <a:xfrm>
            <a:off x="4134718" y="3779837"/>
            <a:ext cx="115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ピッチ角度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5C14E917-34A2-41DB-9B11-C286AC2028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10111" y="4087614"/>
            <a:ext cx="330200" cy="5097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3AA7E28F-EB8A-4E46-80C4-6535B8CDB3C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57333" y="5813100"/>
            <a:ext cx="286277" cy="44101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6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1E232C7-B911-4DA5-96F2-87E44ADB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13033" r="2737" b="20534"/>
          <a:stretch/>
        </p:blipFill>
        <p:spPr>
          <a:xfrm>
            <a:off x="1253450" y="554056"/>
            <a:ext cx="4021667" cy="120226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9364EC-CD72-49D0-9F6D-008267D4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0" y="1720095"/>
            <a:ext cx="7573723" cy="5379908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EF8D9DFC-183A-4CDF-B065-B667C8D8FAD8}"/>
              </a:ext>
            </a:extLst>
          </p:cNvPr>
          <p:cNvSpPr txBox="1"/>
          <p:nvPr/>
        </p:nvSpPr>
        <p:spPr>
          <a:xfrm>
            <a:off x="4887911" y="5239081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9F3D37C8-FA54-4F35-9EC9-76219BBBACA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3334" y="5762301"/>
            <a:ext cx="227010" cy="5877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9">
            <a:extLst>
              <a:ext uri="{FF2B5EF4-FFF2-40B4-BE49-F238E27FC236}">
                <a16:creationId xmlns:a16="http://schemas.microsoft.com/office/drawing/2014/main" id="{C622F454-80FB-49B8-94AF-84E6FD9C8026}"/>
              </a:ext>
            </a:extLst>
          </p:cNvPr>
          <p:cNvSpPr txBox="1"/>
          <p:nvPr/>
        </p:nvSpPr>
        <p:spPr>
          <a:xfrm>
            <a:off x="4904844" y="2742680"/>
            <a:ext cx="168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ピッチ角速度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39A8EF7-E7A2-4DB6-9C34-B06BD847DD6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359400" y="3050457"/>
            <a:ext cx="387877" cy="10982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8867061-FC33-4637-AFAE-0CD14FA7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1" y="1828201"/>
            <a:ext cx="7573723" cy="539340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EA2858-A9EF-4936-833B-F1C9DE651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3" b="28632"/>
          <a:stretch/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291E0AA1-7583-4E88-9B29-12F11518B3C0}"/>
              </a:ext>
            </a:extLst>
          </p:cNvPr>
          <p:cNvSpPr txBox="1"/>
          <p:nvPr/>
        </p:nvSpPr>
        <p:spPr>
          <a:xfrm>
            <a:off x="1041399" y="587360"/>
            <a:ext cx="180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パルス状の指令信号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5392EAFC-8283-4762-A62B-2E3DE0F15235}"/>
              </a:ext>
            </a:extLst>
          </p:cNvPr>
          <p:cNvSpPr txBox="1"/>
          <p:nvPr/>
        </p:nvSpPr>
        <p:spPr>
          <a:xfrm>
            <a:off x="4837111" y="5772480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8EA5B0C4-BF6B-41AC-859D-A160CBB908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77267" y="5579532"/>
            <a:ext cx="459844" cy="4545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9">
            <a:extLst>
              <a:ext uri="{FF2B5EF4-FFF2-40B4-BE49-F238E27FC236}">
                <a16:creationId xmlns:a16="http://schemas.microsoft.com/office/drawing/2014/main" id="{F894DC7C-8CAB-4B6B-9381-81B3602AFF01}"/>
              </a:ext>
            </a:extLst>
          </p:cNvPr>
          <p:cNvSpPr txBox="1"/>
          <p:nvPr/>
        </p:nvSpPr>
        <p:spPr>
          <a:xfrm>
            <a:off x="4517228" y="3983696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4164B6F3-CEEA-4F02-82E5-DEA1092BA0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837111" y="3212151"/>
            <a:ext cx="203202" cy="77154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7AC2E26-87B1-4580-B6A2-D1548A09C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" b="28632"/>
          <a:stretch/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2C3FBE71-BC07-4B44-9666-72844ACCC085}"/>
              </a:ext>
            </a:extLst>
          </p:cNvPr>
          <p:cNvSpPr txBox="1"/>
          <p:nvPr/>
        </p:nvSpPr>
        <p:spPr>
          <a:xfrm>
            <a:off x="1041399" y="587360"/>
            <a:ext cx="180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パルス状の指令信号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CE1C6E9-DA74-494A-9136-24D55C46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888067"/>
            <a:ext cx="7573723" cy="5391464"/>
          </a:xfrm>
          <a:prstGeom prst="rect">
            <a:avLst/>
          </a:prstGeom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6569165F-B1A4-4507-9454-D209807A3DCA}"/>
              </a:ext>
            </a:extLst>
          </p:cNvPr>
          <p:cNvSpPr txBox="1"/>
          <p:nvPr/>
        </p:nvSpPr>
        <p:spPr>
          <a:xfrm>
            <a:off x="3778648" y="2727108"/>
            <a:ext cx="139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ピッチ角速度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94C98B88-05EB-4004-A4B0-AB3F91DDDE3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086996" y="3034885"/>
            <a:ext cx="387878" cy="10982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CA1FAD9C-4F1C-4DFB-919A-CF5C115CFE77}"/>
              </a:ext>
            </a:extLst>
          </p:cNvPr>
          <p:cNvSpPr txBox="1"/>
          <p:nvPr/>
        </p:nvSpPr>
        <p:spPr>
          <a:xfrm>
            <a:off x="5074180" y="6221213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8241A54-510B-420A-9F4F-8D13225F759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08742" y="6282267"/>
            <a:ext cx="565438" cy="20055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2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1CA620-6F25-4F45-A302-8C0C71816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" r="2573"/>
          <a:stretch/>
        </p:blipFill>
        <p:spPr>
          <a:xfrm>
            <a:off x="338666" y="1579562"/>
            <a:ext cx="9237133" cy="4400550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25098E9B-7007-4B50-942F-6D4D23726220}"/>
              </a:ext>
            </a:extLst>
          </p:cNvPr>
          <p:cNvSpPr txBox="1"/>
          <p:nvPr/>
        </p:nvSpPr>
        <p:spPr>
          <a:xfrm>
            <a:off x="151634" y="1343776"/>
            <a:ext cx="1054791" cy="54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4A53EE-6DEE-4D50-8047-D082111FF7D8}"/>
              </a:ext>
            </a:extLst>
          </p:cNvPr>
          <p:cNvSpPr/>
          <p:nvPr/>
        </p:nvSpPr>
        <p:spPr>
          <a:xfrm>
            <a:off x="1617133" y="1693332"/>
            <a:ext cx="4944534" cy="41148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32C8F347-856E-41DE-A449-4697F9CB08E1}"/>
              </a:ext>
            </a:extLst>
          </p:cNvPr>
          <p:cNvSpPr txBox="1"/>
          <p:nvPr/>
        </p:nvSpPr>
        <p:spPr>
          <a:xfrm>
            <a:off x="1718733" y="101835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人間の介入による</a:t>
            </a:r>
            <a:r>
              <a:rPr lang="en-US" altLang="ja-JP" sz="1400" dirty="0"/>
              <a:t>elevator</a:t>
            </a:r>
            <a:r>
              <a:rPr lang="ja-JP" altLang="en-US" sz="1400" dirty="0"/>
              <a:t>司令値操作：</a:t>
            </a:r>
            <a:endParaRPr lang="en-US" altLang="ja-JP" sz="1400" dirty="0"/>
          </a:p>
          <a:p>
            <a:r>
              <a:rPr lang="ja-JP" altLang="en-US" sz="1400" dirty="0"/>
              <a:t>ピッチ角フィードバック制御</a:t>
            </a:r>
            <a:endParaRPr lang="en-US" altLang="ja-JP" sz="1400" dirty="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49352DE-2AF8-4D24-B5C5-F508635B65E9}"/>
              </a:ext>
            </a:extLst>
          </p:cNvPr>
          <p:cNvSpPr txBox="1"/>
          <p:nvPr/>
        </p:nvSpPr>
        <p:spPr>
          <a:xfrm>
            <a:off x="7167110" y="3907043"/>
            <a:ext cx="1646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ゲインは適当に設定して値を変えてみる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16CDCDDB-A46D-49BB-BD46-60BE51C3EF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36536" y="2819400"/>
            <a:ext cx="2730574" cy="1456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0306E-23F4-4798-AEF6-86B11FF59E4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36536" y="4089400"/>
            <a:ext cx="2730574" cy="186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362CBF1C-CDE0-445B-9D1D-E2BD9393FD6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436536" y="4276375"/>
            <a:ext cx="2730574" cy="10322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BDE101-283D-4FCE-8019-0D56E67C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" t="4865" r="2573" b="5638"/>
          <a:stretch/>
        </p:blipFill>
        <p:spPr>
          <a:xfrm>
            <a:off x="1597710" y="662024"/>
            <a:ext cx="4309191" cy="1837266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69D525F8-97BF-456B-8600-B75422F592B8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BE73A8-4FA0-47CD-8E3A-DB6A0EFA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40" y="2551293"/>
            <a:ext cx="6885203" cy="4878553"/>
          </a:xfrm>
          <a:prstGeom prst="rect">
            <a:avLst/>
          </a:prstGeom>
        </p:spPr>
      </p:pic>
      <p:sp>
        <p:nvSpPr>
          <p:cNvPr id="5" name="Text Box 9">
            <a:extLst>
              <a:ext uri="{FF2B5EF4-FFF2-40B4-BE49-F238E27FC236}">
                <a16:creationId xmlns:a16="http://schemas.microsoft.com/office/drawing/2014/main" id="{0274975C-C48C-4A49-8B04-8A6B6A69162B}"/>
              </a:ext>
            </a:extLst>
          </p:cNvPr>
          <p:cNvSpPr txBox="1"/>
          <p:nvPr/>
        </p:nvSpPr>
        <p:spPr>
          <a:xfrm>
            <a:off x="4816079" y="4686431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09E37266-5A08-4A3C-BB78-078AB65976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339164" y="4994208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1A8577F-3288-4FBF-8638-C6F42D78C1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424111" y="46011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67BC8DDD-4919-4F17-8413-A7FF56F634B6}"/>
              </a:ext>
            </a:extLst>
          </p:cNvPr>
          <p:cNvSpPr txBox="1"/>
          <p:nvPr/>
        </p:nvSpPr>
        <p:spPr>
          <a:xfrm>
            <a:off x="1901026" y="4077885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</p:spTree>
    <p:extLst>
      <p:ext uri="{BB962C8B-B14F-4D97-AF65-F5344CB8AC3E}">
        <p14:creationId xmlns:p14="http://schemas.microsoft.com/office/powerpoint/2010/main" val="12471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ユーザー設定</PresentationFormat>
  <Paragraphs>73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116</cp:revision>
  <dcterms:created xsi:type="dcterms:W3CDTF">2018-07-11T21:54:00Z</dcterms:created>
  <dcterms:modified xsi:type="dcterms:W3CDTF">2020-06-14T09:38:50Z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1033-11.2.0.9396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