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6" r:id="rId5"/>
    <p:sldId id="264" r:id="rId6"/>
    <p:sldId id="265" r:id="rId7"/>
    <p:sldId id="270" r:id="rId8"/>
    <p:sldId id="268" r:id="rId9"/>
    <p:sldId id="269" r:id="rId10"/>
    <p:sldId id="267" r:id="rId11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  <a:endParaRPr lang="ja-JP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708660"/>
            <a:ext cx="5539740" cy="6141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7672" r="44122" b="90652"/>
          <a:stretch>
            <a:fillRect/>
          </a:stretch>
        </p:blipFill>
        <p:spPr>
          <a:xfrm>
            <a:off x="2668905" y="568960"/>
            <a:ext cx="3302299" cy="133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35" y="2904490"/>
            <a:ext cx="7208520" cy="32080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67890" y="3252470"/>
            <a:ext cx="15443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elevator(</a:t>
            </a:r>
            <a:r>
              <a:rPr lang="ja-JP" altLang="en-US" sz="1400"/>
              <a:t>昇降舵</a:t>
            </a:r>
            <a:r>
              <a:rPr lang="en-US" sz="1400"/>
              <a:t>)</a:t>
            </a:r>
            <a:r>
              <a:rPr lang="ja-JP" altLang="en-US" sz="1400"/>
              <a:t>モデル：</a:t>
            </a:r>
            <a:endParaRPr lang="ja-JP" altLang="en-US" sz="1400"/>
          </a:p>
          <a:p>
            <a:r>
              <a:rPr lang="en-US" altLang="ja-JP" sz="1400"/>
              <a:t>1</a:t>
            </a:r>
            <a:r>
              <a:rPr lang="ja-JP" altLang="en-US" sz="1400"/>
              <a:t>次遅れ系</a:t>
            </a:r>
            <a:endParaRPr lang="ja-JP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3011805" y="5162550"/>
            <a:ext cx="1734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400"/>
              <a:t>機体縦運動モデル：</a:t>
            </a:r>
            <a:endParaRPr lang="ja-JP" altLang="en-US" sz="1400"/>
          </a:p>
          <a:p>
            <a:r>
              <a:rPr lang="ja-JP" altLang="en-US" sz="1400"/>
              <a:t>伝達関数</a:t>
            </a:r>
            <a:endParaRPr lang="ja-JP" alt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2991485" y="5680710"/>
            <a:ext cx="20491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elevator input</a:t>
            </a:r>
            <a:r>
              <a:rPr lang="ja-JP" altLang="en-US" sz="1400"/>
              <a:t>に対する</a:t>
            </a:r>
            <a:r>
              <a:rPr lang="ja-JP" altLang="en-US" sz="1400"/>
              <a:t>、</a:t>
            </a:r>
            <a:r>
              <a:rPr lang="en-US" altLang="ja-JP" sz="1400"/>
              <a:t>pitch</a:t>
            </a:r>
            <a:r>
              <a:rPr lang="ja-JP" altLang="en-US" sz="1400"/>
              <a:t>角の応答</a:t>
            </a:r>
            <a:endParaRPr lang="ja-JP" altLang="en-US" sz="1400"/>
          </a:p>
          <a:p>
            <a:endParaRPr lang="ja-JP" altLang="en-US" sz="1400"/>
          </a:p>
        </p:txBody>
      </p:sp>
      <p:sp>
        <p:nvSpPr>
          <p:cNvPr id="8" name="Text Box 7"/>
          <p:cNvSpPr txBox="1"/>
          <p:nvPr/>
        </p:nvSpPr>
        <p:spPr>
          <a:xfrm>
            <a:off x="6500495" y="5881370"/>
            <a:ext cx="187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pitch</a:t>
            </a:r>
            <a:r>
              <a:rPr lang="ja-JP" altLang="en-US" sz="1400"/>
              <a:t>角速度を</a:t>
            </a:r>
            <a:r>
              <a:rPr lang="en-US" altLang="ja-JP" sz="1400"/>
              <a:t>output</a:t>
            </a:r>
            <a:endParaRPr lang="en-US" altLang="ja-JP" sz="1400"/>
          </a:p>
        </p:txBody>
      </p:sp>
      <p:sp>
        <p:nvSpPr>
          <p:cNvPr id="9" name="Text Box 8"/>
          <p:cNvSpPr txBox="1"/>
          <p:nvPr/>
        </p:nvSpPr>
        <p:spPr>
          <a:xfrm>
            <a:off x="6816725" y="3397885"/>
            <a:ext cx="1561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pitch</a:t>
            </a:r>
            <a:r>
              <a:rPr lang="ja-JP" altLang="en-US" sz="1400"/>
              <a:t>角を</a:t>
            </a:r>
            <a:r>
              <a:rPr lang="en-US" altLang="ja-JP" sz="1400"/>
              <a:t>output</a:t>
            </a:r>
            <a:endParaRPr lang="en-US" altLang="ja-JP" sz="1400"/>
          </a:p>
        </p:txBody>
      </p:sp>
      <p:sp>
        <p:nvSpPr>
          <p:cNvPr id="10" name="Text Box 9"/>
          <p:cNvSpPr txBox="1"/>
          <p:nvPr/>
        </p:nvSpPr>
        <p:spPr>
          <a:xfrm>
            <a:off x="1705610" y="284480"/>
            <a:ext cx="1544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elevator(</a:t>
            </a:r>
            <a:r>
              <a:rPr lang="ja-JP" altLang="en-US" sz="1400"/>
              <a:t>昇降舵</a:t>
            </a:r>
            <a:r>
              <a:rPr lang="en-US" sz="1400"/>
              <a:t>)</a:t>
            </a:r>
            <a:r>
              <a:rPr lang="ja-JP" altLang="en-US" sz="1400"/>
              <a:t>角度指令信号</a:t>
            </a:r>
            <a:endParaRPr lang="ja-JP" altLang="en-US" sz="140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092960" y="1734820"/>
            <a:ext cx="2572385" cy="13265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95290" y="1635760"/>
            <a:ext cx="2896870" cy="11372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>
            <a:off x="2940050" y="3989705"/>
            <a:ext cx="389255" cy="2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</p:cNvCxnSpPr>
          <p:nvPr/>
        </p:nvCxnSpPr>
        <p:spPr>
          <a:xfrm flipV="1">
            <a:off x="3879215" y="4523740"/>
            <a:ext cx="650875" cy="63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/>
          <p:nvPr/>
        </p:nvGraphicFramePr>
        <p:xfrm>
          <a:off x="3127375" y="6216650"/>
          <a:ext cx="153797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1562100" imgH="419100" progId="Equation.KSEE3">
                  <p:embed/>
                </p:oleObj>
              </mc:Choice>
              <mc:Fallback>
                <p:oleObj name="" r:id="rId3" imgW="1562100" imgH="419100" progId="Equation.KSEE3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7375" y="6216650"/>
                        <a:ext cx="153797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21514" t="8919" r="33448" b="68057"/>
          <a:stretch>
            <a:fillRect/>
          </a:stretch>
        </p:blipFill>
        <p:spPr>
          <a:xfrm>
            <a:off x="3556000" y="277495"/>
            <a:ext cx="2951608" cy="1836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551940" y="934720"/>
            <a:ext cx="1544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input</a:t>
            </a:r>
            <a:r>
              <a:rPr lang="ja-JP" altLang="en-US" sz="1400"/>
              <a:t>信号のみ異なる</a:t>
            </a:r>
            <a:endParaRPr lang="ja-JP" altLang="en-US" sz="1400"/>
          </a:p>
        </p:txBody>
      </p:sp>
      <p:cxnSp>
        <p:nvCxnSpPr>
          <p:cNvPr id="13" name="Straight Connector 12"/>
          <p:cNvCxnSpPr>
            <a:stCxn id="10" idx="3"/>
          </p:cNvCxnSpPr>
          <p:nvPr/>
        </p:nvCxnSpPr>
        <p:spPr>
          <a:xfrm flipV="1">
            <a:off x="3096260" y="570865"/>
            <a:ext cx="847090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>
            <a:stCxn id="10" idx="3"/>
          </p:cNvCxnSpPr>
          <p:nvPr/>
        </p:nvCxnSpPr>
        <p:spPr>
          <a:xfrm>
            <a:off x="3096260" y="1195705"/>
            <a:ext cx="774700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20" y="2780665"/>
            <a:ext cx="5782722" cy="468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2553335" y="1833880"/>
            <a:ext cx="2003425" cy="11557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34610" y="1816100"/>
            <a:ext cx="2445385" cy="10737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212340" y="3012440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PID</a:t>
            </a:r>
            <a:r>
              <a:rPr lang="ja-JP" altLang="en-US" sz="1400"/>
              <a:t>による</a:t>
            </a:r>
            <a:r>
              <a:rPr lang="en-US" altLang="ja-JP" sz="1400"/>
              <a:t>pitch</a:t>
            </a:r>
            <a:r>
              <a:rPr lang="ja-JP" altLang="en-US" sz="1400"/>
              <a:t>角速度制御</a:t>
            </a:r>
            <a:endParaRPr lang="ja-JP" alt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3556000" y="618045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pitch</a:t>
            </a:r>
            <a:r>
              <a:rPr lang="ja-JP" altLang="en-US" sz="1400"/>
              <a:t>角速度フィードバック信号</a:t>
            </a:r>
            <a:r>
              <a:rPr lang="en-US" altLang="ja-JP" sz="1400"/>
              <a:t>input</a:t>
            </a:r>
            <a:endParaRPr lang="en-US" altLang="ja-JP" sz="1400"/>
          </a:p>
        </p:txBody>
      </p:sp>
      <p:sp>
        <p:nvSpPr>
          <p:cNvPr id="8" name="Text Box 7"/>
          <p:cNvSpPr txBox="1"/>
          <p:nvPr/>
        </p:nvSpPr>
        <p:spPr>
          <a:xfrm>
            <a:off x="1236980" y="463740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pitch</a:t>
            </a:r>
            <a:r>
              <a:rPr lang="ja-JP" altLang="en-US" sz="1400"/>
              <a:t>角速度指令</a:t>
            </a:r>
            <a:r>
              <a:rPr lang="ja-JP" altLang="en-US" sz="1400"/>
              <a:t>信号</a:t>
            </a:r>
            <a:r>
              <a:rPr lang="en-US" altLang="ja-JP" sz="1400"/>
              <a:t>input</a:t>
            </a:r>
            <a:endParaRPr lang="en-US" altLang="ja-JP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1318260"/>
            <a:ext cx="4991100" cy="6073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Presentation</Application>
  <PresentationFormat>ユーザー設定</PresentationFormat>
  <Paragraphs>23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Symbol</vt:lpstr>
      <vt:lpstr>Microsoft YaHei</vt:lpstr>
      <vt:lpstr>ＭＳ Ｐゴシック</vt:lpstr>
      <vt:lpstr>Arial Unicode MS</vt:lpstr>
      <vt:lpstr>Calibri</vt:lpstr>
      <vt:lpstr>DejaVu Sans</vt:lpstr>
      <vt:lpstr>Office Theme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berku</cp:lastModifiedBy>
  <cp:revision>65</cp:revision>
  <dcterms:created xsi:type="dcterms:W3CDTF">2018-07-11T21:54:00Z</dcterms:created>
  <dcterms:modified xsi:type="dcterms:W3CDTF">2020-06-13T02:21:51Z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1033-11.2.0.9396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