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Oswald Medium"/>
      <p:regular r:id="rId15"/>
      <p:bold r:id="rId16"/>
    </p:embeddedFon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swaldMedium-regular.fntdata"/><Relationship Id="rId14" Type="http://schemas.openxmlformats.org/officeDocument/2006/relationships/slide" Target="slides/slide10.xml"/><Relationship Id="rId17" Type="http://schemas.openxmlformats.org/officeDocument/2006/relationships/font" Target="fonts/Average-regular.fntdata"/><Relationship Id="rId16" Type="http://schemas.openxmlformats.org/officeDocument/2006/relationships/font" Target="fonts/OswaldMedium-bold.fntdata"/><Relationship Id="rId5" Type="http://schemas.openxmlformats.org/officeDocument/2006/relationships/slide" Target="slides/slide1.xml"/><Relationship Id="rId19" Type="http://schemas.openxmlformats.org/officeDocument/2006/relationships/font" Target="fonts/Oswald-bold.fntdata"/><Relationship Id="rId6" Type="http://schemas.openxmlformats.org/officeDocument/2006/relationships/slide" Target="slides/slide2.xml"/><Relationship Id="rId18" Type="http://schemas.openxmlformats.org/officeDocument/2006/relationships/font" Target="fonts/Oswald-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4317571832_0_7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14317571832_0_7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4317571832_0_7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14317571832_0_7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55" name="Shape 55"/>
        <p:cNvGrpSpPr/>
        <p:nvPr/>
      </p:nvGrpSpPr>
      <p:grpSpPr>
        <a:xfrm>
          <a:off x="0" y="0"/>
          <a:ext cx="0" cy="0"/>
          <a:chOff x="0" y="0"/>
          <a:chExt cx="0" cy="0"/>
        </a:xfrm>
      </p:grpSpPr>
      <p:sp>
        <p:nvSpPr>
          <p:cNvPr id="56" name="Google Shape;56;p13"/>
          <p:cNvSpPr txBox="1"/>
          <p:nvPr>
            <p:ph type="title"/>
          </p:nvPr>
        </p:nvSpPr>
        <p:spPr>
          <a:xfrm>
            <a:off x="311708" y="744574"/>
            <a:ext cx="8520600" cy="2052600"/>
          </a:xfrm>
          <a:prstGeom prst="rect">
            <a:avLst/>
          </a:prstGeom>
          <a:noFill/>
          <a:ln>
            <a:noFill/>
          </a:ln>
        </p:spPr>
        <p:txBody>
          <a:bodyPr anchorCtr="0" anchor="b" bIns="91400" lIns="91400" spcFirstLastPara="1" rIns="91400" wrap="square" tIns="91400">
            <a:normAutofit/>
          </a:bodyPr>
          <a:lstStyle>
            <a:lvl1pPr lvl="0" rtl="0" algn="ctr">
              <a:lnSpc>
                <a:spcPct val="100000"/>
              </a:lnSpc>
              <a:spcBef>
                <a:spcPts val="0"/>
              </a:spcBef>
              <a:spcAft>
                <a:spcPts val="0"/>
              </a:spcAft>
              <a:buClr>
                <a:srgbClr val="000000"/>
              </a:buClr>
              <a:buSzPts val="5200"/>
              <a:buFont typeface="Arial"/>
              <a:buNone/>
              <a:defRPr sz="5200"/>
            </a:lvl1pPr>
            <a:lvl2pPr lvl="1" rtl="0" algn="l">
              <a:lnSpc>
                <a:spcPct val="100000"/>
              </a:lnSpc>
              <a:spcBef>
                <a:spcPts val="0"/>
              </a:spcBef>
              <a:spcAft>
                <a:spcPts val="0"/>
              </a:spcAft>
              <a:buClr>
                <a:srgbClr val="000000"/>
              </a:buClr>
              <a:buSzPts val="1800"/>
              <a:buNone/>
              <a:defRPr/>
            </a:lvl2pPr>
            <a:lvl3pPr lvl="2" rtl="0" algn="l">
              <a:lnSpc>
                <a:spcPct val="100000"/>
              </a:lnSpc>
              <a:spcBef>
                <a:spcPts val="0"/>
              </a:spcBef>
              <a:spcAft>
                <a:spcPts val="0"/>
              </a:spcAft>
              <a:buClr>
                <a:srgbClr val="000000"/>
              </a:buClr>
              <a:buSzPts val="1800"/>
              <a:buNone/>
              <a:defRPr/>
            </a:lvl3pPr>
            <a:lvl4pPr lvl="3" rtl="0" algn="l">
              <a:lnSpc>
                <a:spcPct val="100000"/>
              </a:lnSpc>
              <a:spcBef>
                <a:spcPts val="0"/>
              </a:spcBef>
              <a:spcAft>
                <a:spcPts val="0"/>
              </a:spcAft>
              <a:buClr>
                <a:srgbClr val="000000"/>
              </a:buClr>
              <a:buSzPts val="1800"/>
              <a:buNone/>
              <a:defRPr/>
            </a:lvl4pPr>
            <a:lvl5pPr lvl="4" rtl="0" algn="l">
              <a:lnSpc>
                <a:spcPct val="100000"/>
              </a:lnSpc>
              <a:spcBef>
                <a:spcPts val="0"/>
              </a:spcBef>
              <a:spcAft>
                <a:spcPts val="0"/>
              </a:spcAft>
              <a:buClr>
                <a:srgbClr val="000000"/>
              </a:buClr>
              <a:buSzPts val="1800"/>
              <a:buNone/>
              <a:defRPr/>
            </a:lvl5pPr>
            <a:lvl6pPr lvl="5" rtl="0" algn="l">
              <a:lnSpc>
                <a:spcPct val="100000"/>
              </a:lnSpc>
              <a:spcBef>
                <a:spcPts val="0"/>
              </a:spcBef>
              <a:spcAft>
                <a:spcPts val="0"/>
              </a:spcAft>
              <a:buClr>
                <a:srgbClr val="000000"/>
              </a:buClr>
              <a:buSzPts val="1800"/>
              <a:buNone/>
              <a:defRPr/>
            </a:lvl6pPr>
            <a:lvl7pPr lvl="6" rtl="0" algn="l">
              <a:lnSpc>
                <a:spcPct val="100000"/>
              </a:lnSpc>
              <a:spcBef>
                <a:spcPts val="0"/>
              </a:spcBef>
              <a:spcAft>
                <a:spcPts val="0"/>
              </a:spcAft>
              <a:buClr>
                <a:srgbClr val="000000"/>
              </a:buClr>
              <a:buSzPts val="1800"/>
              <a:buNone/>
              <a:defRPr/>
            </a:lvl7pPr>
            <a:lvl8pPr lvl="7" rtl="0" algn="l">
              <a:lnSpc>
                <a:spcPct val="100000"/>
              </a:lnSpc>
              <a:spcBef>
                <a:spcPts val="0"/>
              </a:spcBef>
              <a:spcAft>
                <a:spcPts val="0"/>
              </a:spcAft>
              <a:buClr>
                <a:srgbClr val="000000"/>
              </a:buClr>
              <a:buSzPts val="1800"/>
              <a:buNone/>
              <a:defRPr/>
            </a:lvl8pPr>
            <a:lvl9pPr lvl="8" rtl="0" algn="l">
              <a:lnSpc>
                <a:spcPct val="100000"/>
              </a:lnSpc>
              <a:spcBef>
                <a:spcPts val="0"/>
              </a:spcBef>
              <a:spcAft>
                <a:spcPts val="0"/>
              </a:spcAft>
              <a:buClr>
                <a:srgbClr val="000000"/>
              </a:buClr>
              <a:buSzPts val="1800"/>
              <a:buNone/>
              <a:defRPr/>
            </a:lvl9pPr>
          </a:lstStyle>
          <a:p/>
        </p:txBody>
      </p:sp>
      <p:sp>
        <p:nvSpPr>
          <p:cNvPr id="57" name="Google Shape;57;p13"/>
          <p:cNvSpPr txBox="1"/>
          <p:nvPr>
            <p:ph idx="1" type="body"/>
          </p:nvPr>
        </p:nvSpPr>
        <p:spPr>
          <a:xfrm>
            <a:off x="311699" y="2834125"/>
            <a:ext cx="8520600" cy="792600"/>
          </a:xfrm>
          <a:prstGeom prst="rect">
            <a:avLst/>
          </a:prstGeom>
          <a:noFill/>
          <a:ln>
            <a:noFill/>
          </a:ln>
        </p:spPr>
        <p:txBody>
          <a:bodyPr anchorCtr="0" anchor="t" bIns="91400" lIns="91400" spcFirstLastPara="1" rIns="91400" wrap="square" tIns="91400">
            <a:normAutofit/>
          </a:bodyPr>
          <a:lstStyle>
            <a:lvl1pPr indent="-228600" lvl="0" marL="457200" rtl="0" algn="ctr">
              <a:lnSpc>
                <a:spcPct val="100000"/>
              </a:lnSpc>
              <a:spcBef>
                <a:spcPts val="0"/>
              </a:spcBef>
              <a:spcAft>
                <a:spcPts val="0"/>
              </a:spcAft>
              <a:buClr>
                <a:srgbClr val="585858"/>
              </a:buClr>
              <a:buSzPts val="2800"/>
              <a:buFont typeface="Arial"/>
              <a:buNone/>
              <a:defRPr sz="2800"/>
            </a:lvl1pPr>
            <a:lvl2pPr indent="-228600" lvl="1" marL="914400" rtl="0" algn="ctr">
              <a:lnSpc>
                <a:spcPct val="100000"/>
              </a:lnSpc>
              <a:spcBef>
                <a:spcPts val="0"/>
              </a:spcBef>
              <a:spcAft>
                <a:spcPts val="0"/>
              </a:spcAft>
              <a:buClr>
                <a:srgbClr val="585858"/>
              </a:buClr>
              <a:buSzPts val="2800"/>
              <a:buFont typeface="Arial"/>
              <a:buNone/>
              <a:defRPr sz="2800"/>
            </a:lvl2pPr>
            <a:lvl3pPr indent="-228600" lvl="2" marL="1371600" rtl="0" algn="ctr">
              <a:lnSpc>
                <a:spcPct val="100000"/>
              </a:lnSpc>
              <a:spcBef>
                <a:spcPts val="0"/>
              </a:spcBef>
              <a:spcAft>
                <a:spcPts val="0"/>
              </a:spcAft>
              <a:buClr>
                <a:srgbClr val="585858"/>
              </a:buClr>
              <a:buSzPts val="2800"/>
              <a:buFont typeface="Arial"/>
              <a:buNone/>
              <a:defRPr sz="2800"/>
            </a:lvl3pPr>
            <a:lvl4pPr indent="-228600" lvl="3" marL="1828800" rtl="0" algn="ctr">
              <a:lnSpc>
                <a:spcPct val="100000"/>
              </a:lnSpc>
              <a:spcBef>
                <a:spcPts val="0"/>
              </a:spcBef>
              <a:spcAft>
                <a:spcPts val="0"/>
              </a:spcAft>
              <a:buClr>
                <a:srgbClr val="585858"/>
              </a:buClr>
              <a:buSzPts val="2800"/>
              <a:buFont typeface="Arial"/>
              <a:buNone/>
              <a:defRPr sz="2800"/>
            </a:lvl4pPr>
            <a:lvl5pPr indent="-228600" lvl="4" marL="2286000" rtl="0" algn="ctr">
              <a:lnSpc>
                <a:spcPct val="100000"/>
              </a:lnSpc>
              <a:spcBef>
                <a:spcPts val="0"/>
              </a:spcBef>
              <a:spcAft>
                <a:spcPts val="0"/>
              </a:spcAft>
              <a:buClr>
                <a:srgbClr val="585858"/>
              </a:buClr>
              <a:buSzPts val="2800"/>
              <a:buFont typeface="Arial"/>
              <a:buNone/>
              <a:defRPr sz="2800"/>
            </a:lvl5pPr>
            <a:lvl6pPr indent="-342900" lvl="5" marL="2743200" rtl="0" algn="l">
              <a:lnSpc>
                <a:spcPct val="115000"/>
              </a:lnSpc>
              <a:spcBef>
                <a:spcPts val="0"/>
              </a:spcBef>
              <a:spcAft>
                <a:spcPts val="0"/>
              </a:spcAft>
              <a:buSzPts val="1800"/>
              <a:buChar char="■"/>
              <a:defRPr/>
            </a:lvl6pPr>
            <a:lvl7pPr indent="-342900" lvl="6" marL="3200400" rtl="0" algn="l">
              <a:lnSpc>
                <a:spcPct val="115000"/>
              </a:lnSpc>
              <a:spcBef>
                <a:spcPts val="0"/>
              </a:spcBef>
              <a:spcAft>
                <a:spcPts val="0"/>
              </a:spcAft>
              <a:buSzPts val="1800"/>
              <a:buChar char="●"/>
              <a:defRPr/>
            </a:lvl7pPr>
            <a:lvl8pPr indent="-342900" lvl="7" marL="3657600" rtl="0" algn="l">
              <a:lnSpc>
                <a:spcPct val="115000"/>
              </a:lnSpc>
              <a:spcBef>
                <a:spcPts val="0"/>
              </a:spcBef>
              <a:spcAft>
                <a:spcPts val="0"/>
              </a:spcAft>
              <a:buSzPts val="1800"/>
              <a:buChar char="○"/>
              <a:defRPr/>
            </a:lvl8pPr>
            <a:lvl9pPr indent="-342900" lvl="8" marL="4114800" rtl="0" algn="l">
              <a:lnSpc>
                <a:spcPct val="115000"/>
              </a:lnSpc>
              <a:spcBef>
                <a:spcPts val="0"/>
              </a:spcBef>
              <a:spcAft>
                <a:spcPts val="0"/>
              </a:spcAft>
              <a:buSzPts val="1800"/>
              <a:buChar char="■"/>
              <a:defRPr/>
            </a:lvl9pPr>
          </a:lstStyle>
          <a:p/>
        </p:txBody>
      </p:sp>
      <p:sp>
        <p:nvSpPr>
          <p:cNvPr id="58" name="Google Shape;58;p13"/>
          <p:cNvSpPr txBox="1"/>
          <p:nvPr>
            <p:ph idx="12" type="sldNum"/>
          </p:nvPr>
        </p:nvSpPr>
        <p:spPr>
          <a:xfrm>
            <a:off x="8684345" y="4700819"/>
            <a:ext cx="336900" cy="338700"/>
          </a:xfrm>
          <a:prstGeom prst="rect">
            <a:avLst/>
          </a:prstGeom>
          <a:noFill/>
          <a:ln>
            <a:noFill/>
          </a:ln>
        </p:spPr>
        <p:txBody>
          <a:bodyPr anchorCtr="0" anchor="ctr" bIns="91400" lIns="91400" spcFirstLastPara="1" rIns="91400" wrap="square" tIns="91400">
            <a:spAutoFit/>
          </a:bodyPr>
          <a:lstStyle>
            <a:lvl1pPr indent="0" lvl="0" marL="0" rt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rt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rt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rt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rt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rt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rt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rt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rt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solidFill>
                <a:schemeClr val="accent3"/>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p:cSld name="TITLE_AND_BODY_1">
    <p:spTree>
      <p:nvGrpSpPr>
        <p:cNvPr id="59" name="Shape 59"/>
        <p:cNvGrpSpPr/>
        <p:nvPr/>
      </p:nvGrpSpPr>
      <p:grpSpPr>
        <a:xfrm>
          <a:off x="0" y="0"/>
          <a:ext cx="0" cy="0"/>
          <a:chOff x="0" y="0"/>
          <a:chExt cx="0" cy="0"/>
        </a:xfrm>
      </p:grpSpPr>
      <p:sp>
        <p:nvSpPr>
          <p:cNvPr id="60" name="Google Shape;60;p14"/>
          <p:cNvSpPr txBox="1"/>
          <p:nvPr>
            <p:ph type="title"/>
          </p:nvPr>
        </p:nvSpPr>
        <p:spPr>
          <a:xfrm>
            <a:off x="311699" y="2150849"/>
            <a:ext cx="8520600" cy="841800"/>
          </a:xfrm>
          <a:prstGeom prst="rect">
            <a:avLst/>
          </a:prstGeom>
          <a:noFill/>
          <a:ln>
            <a:noFill/>
          </a:ln>
        </p:spPr>
        <p:txBody>
          <a:bodyPr anchorCtr="0" anchor="ctr" bIns="91400" lIns="91400" spcFirstLastPara="1" rIns="91400" wrap="square" tIns="91400">
            <a:normAutofit/>
          </a:bodyPr>
          <a:lstStyle>
            <a:lvl1pPr lvl="0" rtl="0" algn="ctr">
              <a:lnSpc>
                <a:spcPct val="100000"/>
              </a:lnSpc>
              <a:spcBef>
                <a:spcPts val="0"/>
              </a:spcBef>
              <a:spcAft>
                <a:spcPts val="0"/>
              </a:spcAft>
              <a:buClr>
                <a:srgbClr val="000000"/>
              </a:buClr>
              <a:buSzPts val="3600"/>
              <a:buFont typeface="Arial"/>
              <a:buNone/>
              <a:defRPr sz="3600"/>
            </a:lvl1pPr>
            <a:lvl2pPr lvl="1" rtl="0" algn="l">
              <a:lnSpc>
                <a:spcPct val="100000"/>
              </a:lnSpc>
              <a:spcBef>
                <a:spcPts val="0"/>
              </a:spcBef>
              <a:spcAft>
                <a:spcPts val="0"/>
              </a:spcAft>
              <a:buClr>
                <a:srgbClr val="000000"/>
              </a:buClr>
              <a:buSzPts val="1800"/>
              <a:buNone/>
              <a:defRPr/>
            </a:lvl2pPr>
            <a:lvl3pPr lvl="2" rtl="0" algn="l">
              <a:lnSpc>
                <a:spcPct val="100000"/>
              </a:lnSpc>
              <a:spcBef>
                <a:spcPts val="0"/>
              </a:spcBef>
              <a:spcAft>
                <a:spcPts val="0"/>
              </a:spcAft>
              <a:buClr>
                <a:srgbClr val="000000"/>
              </a:buClr>
              <a:buSzPts val="1800"/>
              <a:buNone/>
              <a:defRPr/>
            </a:lvl3pPr>
            <a:lvl4pPr lvl="3" rtl="0" algn="l">
              <a:lnSpc>
                <a:spcPct val="100000"/>
              </a:lnSpc>
              <a:spcBef>
                <a:spcPts val="0"/>
              </a:spcBef>
              <a:spcAft>
                <a:spcPts val="0"/>
              </a:spcAft>
              <a:buClr>
                <a:srgbClr val="000000"/>
              </a:buClr>
              <a:buSzPts val="1800"/>
              <a:buNone/>
              <a:defRPr/>
            </a:lvl4pPr>
            <a:lvl5pPr lvl="4" rtl="0" algn="l">
              <a:lnSpc>
                <a:spcPct val="100000"/>
              </a:lnSpc>
              <a:spcBef>
                <a:spcPts val="0"/>
              </a:spcBef>
              <a:spcAft>
                <a:spcPts val="0"/>
              </a:spcAft>
              <a:buClr>
                <a:srgbClr val="000000"/>
              </a:buClr>
              <a:buSzPts val="1800"/>
              <a:buNone/>
              <a:defRPr/>
            </a:lvl5pPr>
            <a:lvl6pPr lvl="5" rtl="0" algn="l">
              <a:lnSpc>
                <a:spcPct val="100000"/>
              </a:lnSpc>
              <a:spcBef>
                <a:spcPts val="0"/>
              </a:spcBef>
              <a:spcAft>
                <a:spcPts val="0"/>
              </a:spcAft>
              <a:buClr>
                <a:srgbClr val="000000"/>
              </a:buClr>
              <a:buSzPts val="1800"/>
              <a:buNone/>
              <a:defRPr/>
            </a:lvl6pPr>
            <a:lvl7pPr lvl="6" rtl="0" algn="l">
              <a:lnSpc>
                <a:spcPct val="100000"/>
              </a:lnSpc>
              <a:spcBef>
                <a:spcPts val="0"/>
              </a:spcBef>
              <a:spcAft>
                <a:spcPts val="0"/>
              </a:spcAft>
              <a:buClr>
                <a:srgbClr val="000000"/>
              </a:buClr>
              <a:buSzPts val="1800"/>
              <a:buNone/>
              <a:defRPr/>
            </a:lvl7pPr>
            <a:lvl8pPr lvl="7" rtl="0" algn="l">
              <a:lnSpc>
                <a:spcPct val="100000"/>
              </a:lnSpc>
              <a:spcBef>
                <a:spcPts val="0"/>
              </a:spcBef>
              <a:spcAft>
                <a:spcPts val="0"/>
              </a:spcAft>
              <a:buClr>
                <a:srgbClr val="000000"/>
              </a:buClr>
              <a:buSzPts val="1800"/>
              <a:buNone/>
              <a:defRPr/>
            </a:lvl8pPr>
            <a:lvl9pPr lvl="8" rtl="0" algn="l">
              <a:lnSpc>
                <a:spcPct val="100000"/>
              </a:lnSpc>
              <a:spcBef>
                <a:spcPts val="0"/>
              </a:spcBef>
              <a:spcAft>
                <a:spcPts val="0"/>
              </a:spcAft>
              <a:buClr>
                <a:srgbClr val="000000"/>
              </a:buClr>
              <a:buSzPts val="1800"/>
              <a:buNone/>
              <a:defRPr/>
            </a:lvl9pPr>
          </a:lstStyle>
          <a:p/>
        </p:txBody>
      </p:sp>
      <p:sp>
        <p:nvSpPr>
          <p:cNvPr id="61" name="Google Shape;61;p14"/>
          <p:cNvSpPr txBox="1"/>
          <p:nvPr>
            <p:ph idx="12" type="sldNum"/>
          </p:nvPr>
        </p:nvSpPr>
        <p:spPr>
          <a:xfrm>
            <a:off x="8684345" y="4700819"/>
            <a:ext cx="336900" cy="338700"/>
          </a:xfrm>
          <a:prstGeom prst="rect">
            <a:avLst/>
          </a:prstGeom>
          <a:noFill/>
          <a:ln>
            <a:noFill/>
          </a:ln>
        </p:spPr>
        <p:txBody>
          <a:bodyPr anchorCtr="0" anchor="ctr" bIns="91400" lIns="91400" spcFirstLastPara="1" rIns="91400" wrap="square" tIns="91400">
            <a:spAutoFit/>
          </a:bodyPr>
          <a:lstStyle>
            <a:lvl1pPr indent="0" lvl="0" marL="0" rt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rt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rt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rt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rt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rt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rt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rt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rt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solidFill>
                <a:schemeClr val="accent3"/>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p:cSld name="TITLE_AND_BODY 2">
    <p:spTree>
      <p:nvGrpSpPr>
        <p:cNvPr id="62" name="Shape 62"/>
        <p:cNvGrpSpPr/>
        <p:nvPr/>
      </p:nvGrpSpPr>
      <p:grpSpPr>
        <a:xfrm>
          <a:off x="0" y="0"/>
          <a:ext cx="0" cy="0"/>
          <a:chOff x="0" y="0"/>
          <a:chExt cx="0" cy="0"/>
        </a:xfrm>
      </p:grpSpPr>
      <p:sp>
        <p:nvSpPr>
          <p:cNvPr id="63" name="Google Shape;63;p15"/>
          <p:cNvSpPr txBox="1"/>
          <p:nvPr>
            <p:ph type="title"/>
          </p:nvPr>
        </p:nvSpPr>
        <p:spPr>
          <a:xfrm>
            <a:off x="311699" y="445025"/>
            <a:ext cx="8520600" cy="572700"/>
          </a:xfrm>
          <a:prstGeom prst="rect">
            <a:avLst/>
          </a:prstGeom>
          <a:noFill/>
          <a:ln>
            <a:noFill/>
          </a:ln>
        </p:spPr>
        <p:txBody>
          <a:bodyPr anchorCtr="0" anchor="t" bIns="91400" lIns="91400" spcFirstLastPara="1" rIns="91400" wrap="square" tIns="91400">
            <a:normAutofit/>
          </a:bodyPr>
          <a:lstStyle>
            <a:lvl1pPr lvl="0" rtl="0" algn="l">
              <a:lnSpc>
                <a:spcPct val="100000"/>
              </a:lnSpc>
              <a:spcBef>
                <a:spcPts val="0"/>
              </a:spcBef>
              <a:spcAft>
                <a:spcPts val="0"/>
              </a:spcAft>
              <a:buClr>
                <a:srgbClr val="000000"/>
              </a:buClr>
              <a:buSzPts val="1800"/>
              <a:buNone/>
              <a:defRPr/>
            </a:lvl1pPr>
            <a:lvl2pPr lvl="1" rtl="0" algn="l">
              <a:lnSpc>
                <a:spcPct val="100000"/>
              </a:lnSpc>
              <a:spcBef>
                <a:spcPts val="0"/>
              </a:spcBef>
              <a:spcAft>
                <a:spcPts val="0"/>
              </a:spcAft>
              <a:buClr>
                <a:srgbClr val="000000"/>
              </a:buClr>
              <a:buSzPts val="1800"/>
              <a:buNone/>
              <a:defRPr/>
            </a:lvl2pPr>
            <a:lvl3pPr lvl="2" rtl="0" algn="l">
              <a:lnSpc>
                <a:spcPct val="100000"/>
              </a:lnSpc>
              <a:spcBef>
                <a:spcPts val="0"/>
              </a:spcBef>
              <a:spcAft>
                <a:spcPts val="0"/>
              </a:spcAft>
              <a:buClr>
                <a:srgbClr val="000000"/>
              </a:buClr>
              <a:buSzPts val="1800"/>
              <a:buNone/>
              <a:defRPr/>
            </a:lvl3pPr>
            <a:lvl4pPr lvl="3" rtl="0" algn="l">
              <a:lnSpc>
                <a:spcPct val="100000"/>
              </a:lnSpc>
              <a:spcBef>
                <a:spcPts val="0"/>
              </a:spcBef>
              <a:spcAft>
                <a:spcPts val="0"/>
              </a:spcAft>
              <a:buClr>
                <a:srgbClr val="000000"/>
              </a:buClr>
              <a:buSzPts val="1800"/>
              <a:buNone/>
              <a:defRPr/>
            </a:lvl4pPr>
            <a:lvl5pPr lvl="4" rtl="0" algn="l">
              <a:lnSpc>
                <a:spcPct val="100000"/>
              </a:lnSpc>
              <a:spcBef>
                <a:spcPts val="0"/>
              </a:spcBef>
              <a:spcAft>
                <a:spcPts val="0"/>
              </a:spcAft>
              <a:buClr>
                <a:srgbClr val="000000"/>
              </a:buClr>
              <a:buSzPts val="1800"/>
              <a:buNone/>
              <a:defRPr/>
            </a:lvl5pPr>
            <a:lvl6pPr lvl="5" rtl="0" algn="l">
              <a:lnSpc>
                <a:spcPct val="100000"/>
              </a:lnSpc>
              <a:spcBef>
                <a:spcPts val="0"/>
              </a:spcBef>
              <a:spcAft>
                <a:spcPts val="0"/>
              </a:spcAft>
              <a:buClr>
                <a:srgbClr val="000000"/>
              </a:buClr>
              <a:buSzPts val="1800"/>
              <a:buNone/>
              <a:defRPr/>
            </a:lvl6pPr>
            <a:lvl7pPr lvl="6" rtl="0" algn="l">
              <a:lnSpc>
                <a:spcPct val="100000"/>
              </a:lnSpc>
              <a:spcBef>
                <a:spcPts val="0"/>
              </a:spcBef>
              <a:spcAft>
                <a:spcPts val="0"/>
              </a:spcAft>
              <a:buClr>
                <a:srgbClr val="000000"/>
              </a:buClr>
              <a:buSzPts val="1800"/>
              <a:buNone/>
              <a:defRPr/>
            </a:lvl7pPr>
            <a:lvl8pPr lvl="7" rtl="0" algn="l">
              <a:lnSpc>
                <a:spcPct val="100000"/>
              </a:lnSpc>
              <a:spcBef>
                <a:spcPts val="0"/>
              </a:spcBef>
              <a:spcAft>
                <a:spcPts val="0"/>
              </a:spcAft>
              <a:buClr>
                <a:srgbClr val="000000"/>
              </a:buClr>
              <a:buSzPts val="1800"/>
              <a:buNone/>
              <a:defRPr/>
            </a:lvl8pPr>
            <a:lvl9pPr lvl="8" rtl="0" algn="l">
              <a:lnSpc>
                <a:spcPct val="100000"/>
              </a:lnSpc>
              <a:spcBef>
                <a:spcPts val="0"/>
              </a:spcBef>
              <a:spcAft>
                <a:spcPts val="0"/>
              </a:spcAft>
              <a:buClr>
                <a:srgbClr val="000000"/>
              </a:buClr>
              <a:buSzPts val="1800"/>
              <a:buNone/>
              <a:defRPr/>
            </a:lvl9pPr>
          </a:lstStyle>
          <a:p/>
        </p:txBody>
      </p:sp>
      <p:sp>
        <p:nvSpPr>
          <p:cNvPr id="64" name="Google Shape;64;p15"/>
          <p:cNvSpPr txBox="1"/>
          <p:nvPr>
            <p:ph idx="1" type="body"/>
          </p:nvPr>
        </p:nvSpPr>
        <p:spPr>
          <a:xfrm>
            <a:off x="311699" y="1152475"/>
            <a:ext cx="8520600" cy="3416400"/>
          </a:xfrm>
          <a:prstGeom prst="rect">
            <a:avLst/>
          </a:prstGeom>
          <a:noFill/>
          <a:ln>
            <a:noFill/>
          </a:ln>
        </p:spPr>
        <p:txBody>
          <a:bodyPr anchorCtr="0" anchor="t" bIns="91400" lIns="91400" spcFirstLastPara="1" rIns="91400" wrap="square" tIns="91400">
            <a:normAutofit/>
          </a:bodyPr>
          <a:lstStyle>
            <a:lvl1pPr indent="-342900" lvl="0" marL="457200" rtl="0" algn="l">
              <a:lnSpc>
                <a:spcPct val="115000"/>
              </a:lnSpc>
              <a:spcBef>
                <a:spcPts val="0"/>
              </a:spcBef>
              <a:spcAft>
                <a:spcPts val="0"/>
              </a:spcAft>
              <a:buSzPts val="1800"/>
              <a:buChar char="●"/>
              <a:defRPr/>
            </a:lvl1pPr>
            <a:lvl2pPr indent="-342900" lvl="1" marL="914400" rtl="0" algn="l">
              <a:lnSpc>
                <a:spcPct val="115000"/>
              </a:lnSpc>
              <a:spcBef>
                <a:spcPts val="0"/>
              </a:spcBef>
              <a:spcAft>
                <a:spcPts val="0"/>
              </a:spcAft>
              <a:buSzPts val="1800"/>
              <a:buChar char="○"/>
              <a:defRPr/>
            </a:lvl2pPr>
            <a:lvl3pPr indent="-342900" lvl="2" marL="1371600" rtl="0" algn="l">
              <a:lnSpc>
                <a:spcPct val="115000"/>
              </a:lnSpc>
              <a:spcBef>
                <a:spcPts val="0"/>
              </a:spcBef>
              <a:spcAft>
                <a:spcPts val="0"/>
              </a:spcAft>
              <a:buSzPts val="1800"/>
              <a:buChar char="■"/>
              <a:defRPr/>
            </a:lvl3pPr>
            <a:lvl4pPr indent="-342900" lvl="3" marL="1828800" rtl="0" algn="l">
              <a:lnSpc>
                <a:spcPct val="115000"/>
              </a:lnSpc>
              <a:spcBef>
                <a:spcPts val="0"/>
              </a:spcBef>
              <a:spcAft>
                <a:spcPts val="0"/>
              </a:spcAft>
              <a:buSzPts val="1800"/>
              <a:buChar char="●"/>
              <a:defRPr/>
            </a:lvl4pPr>
            <a:lvl5pPr indent="-342900" lvl="4" marL="2286000" rtl="0" algn="l">
              <a:lnSpc>
                <a:spcPct val="115000"/>
              </a:lnSpc>
              <a:spcBef>
                <a:spcPts val="0"/>
              </a:spcBef>
              <a:spcAft>
                <a:spcPts val="0"/>
              </a:spcAft>
              <a:buSzPts val="1800"/>
              <a:buChar char="○"/>
              <a:defRPr/>
            </a:lvl5pPr>
            <a:lvl6pPr indent="-342900" lvl="5" marL="2743200" rtl="0" algn="l">
              <a:lnSpc>
                <a:spcPct val="115000"/>
              </a:lnSpc>
              <a:spcBef>
                <a:spcPts val="0"/>
              </a:spcBef>
              <a:spcAft>
                <a:spcPts val="0"/>
              </a:spcAft>
              <a:buSzPts val="1800"/>
              <a:buChar char="■"/>
              <a:defRPr/>
            </a:lvl6pPr>
            <a:lvl7pPr indent="-342900" lvl="6" marL="3200400" rtl="0" algn="l">
              <a:lnSpc>
                <a:spcPct val="115000"/>
              </a:lnSpc>
              <a:spcBef>
                <a:spcPts val="0"/>
              </a:spcBef>
              <a:spcAft>
                <a:spcPts val="0"/>
              </a:spcAft>
              <a:buSzPts val="1800"/>
              <a:buChar char="●"/>
              <a:defRPr/>
            </a:lvl7pPr>
            <a:lvl8pPr indent="-342900" lvl="7" marL="3657600" rtl="0" algn="l">
              <a:lnSpc>
                <a:spcPct val="115000"/>
              </a:lnSpc>
              <a:spcBef>
                <a:spcPts val="0"/>
              </a:spcBef>
              <a:spcAft>
                <a:spcPts val="0"/>
              </a:spcAft>
              <a:buSzPts val="1800"/>
              <a:buChar char="○"/>
              <a:defRPr/>
            </a:lvl8pPr>
            <a:lvl9pPr indent="-342900" lvl="8" marL="4114800" rtl="0" algn="l">
              <a:lnSpc>
                <a:spcPct val="115000"/>
              </a:lnSpc>
              <a:spcBef>
                <a:spcPts val="0"/>
              </a:spcBef>
              <a:spcAft>
                <a:spcPts val="0"/>
              </a:spcAft>
              <a:buSzPts val="1800"/>
              <a:buChar char="■"/>
              <a:defRPr/>
            </a:lvl9pPr>
          </a:lstStyle>
          <a:p/>
        </p:txBody>
      </p:sp>
      <p:sp>
        <p:nvSpPr>
          <p:cNvPr id="65" name="Google Shape;65;p15"/>
          <p:cNvSpPr txBox="1"/>
          <p:nvPr>
            <p:ph idx="12" type="sldNum"/>
          </p:nvPr>
        </p:nvSpPr>
        <p:spPr>
          <a:xfrm>
            <a:off x="8684345" y="4700819"/>
            <a:ext cx="336900" cy="338700"/>
          </a:xfrm>
          <a:prstGeom prst="rect">
            <a:avLst/>
          </a:prstGeom>
          <a:noFill/>
          <a:ln>
            <a:noFill/>
          </a:ln>
        </p:spPr>
        <p:txBody>
          <a:bodyPr anchorCtr="0" anchor="ctr" bIns="91400" lIns="91400" spcFirstLastPara="1" rIns="91400" wrap="square" tIns="91400">
            <a:spAutoFit/>
          </a:bodyPr>
          <a:lstStyle>
            <a:lvl1pPr indent="0" lvl="0" marL="0" rt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rt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rt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rt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rt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rt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rt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rt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rt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solidFill>
                <a:schemeClr val="accent3"/>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financialmodelingprep.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idx="4294967295" type="ctrTitle"/>
          </p:nvPr>
        </p:nvSpPr>
        <p:spPr>
          <a:xfrm>
            <a:off x="311707" y="744575"/>
            <a:ext cx="8520602" cy="2052599"/>
          </a:xfrm>
          <a:prstGeom prst="rect">
            <a:avLst/>
          </a:prstGeom>
          <a:noFill/>
          <a:ln>
            <a:noFill/>
          </a:ln>
        </p:spPr>
        <p:txBody>
          <a:bodyPr anchorCtr="0" anchor="b" bIns="91400" lIns="91400" spcFirstLastPara="1" rIns="91400" wrap="square" tIns="91400">
            <a:normAutofit/>
          </a:bodyPr>
          <a:lstStyle/>
          <a:p>
            <a:pPr indent="0" lvl="0" marL="0" marR="0" rtl="0" algn="ctr">
              <a:lnSpc>
                <a:spcPct val="100000"/>
              </a:lnSpc>
              <a:spcBef>
                <a:spcPts val="0"/>
              </a:spcBef>
              <a:spcAft>
                <a:spcPts val="0"/>
              </a:spcAft>
              <a:buClr>
                <a:srgbClr val="000000"/>
              </a:buClr>
              <a:buSzPts val="5200"/>
              <a:buFont typeface="Arial"/>
              <a:buNone/>
            </a:pPr>
            <a:r>
              <a:rPr i="0" lang="en-US" sz="5200" u="none" cap="none" strike="noStrike">
                <a:solidFill>
                  <a:srgbClr val="FFFFFF"/>
                </a:solidFill>
                <a:latin typeface="Oswald Medium"/>
                <a:ea typeface="Oswald Medium"/>
                <a:cs typeface="Oswald Medium"/>
                <a:sym typeface="Oswald Medium"/>
              </a:rPr>
              <a:t>Treasury Efficiency</a:t>
            </a:r>
            <a:endParaRPr>
              <a:solidFill>
                <a:srgbClr val="FFFFFF"/>
              </a:solidFill>
              <a:latin typeface="Oswald Medium"/>
              <a:ea typeface="Oswald Medium"/>
              <a:cs typeface="Oswald Medium"/>
              <a:sym typeface="Oswald Medium"/>
            </a:endParaRPr>
          </a:p>
        </p:txBody>
      </p:sp>
      <p:sp>
        <p:nvSpPr>
          <p:cNvPr id="71" name="Google Shape;71;p16"/>
          <p:cNvSpPr txBox="1"/>
          <p:nvPr>
            <p:ph idx="4294967295" type="subTitle"/>
          </p:nvPr>
        </p:nvSpPr>
        <p:spPr>
          <a:xfrm>
            <a:off x="311699" y="2834125"/>
            <a:ext cx="8520602" cy="792601"/>
          </a:xfrm>
          <a:prstGeom prst="rect">
            <a:avLst/>
          </a:prstGeom>
          <a:noFill/>
          <a:ln>
            <a:noFill/>
          </a:ln>
        </p:spPr>
        <p:txBody>
          <a:bodyPr anchorCtr="0" anchor="t" bIns="91400" lIns="91400" spcFirstLastPara="1" rIns="91400" wrap="square" tIns="91400">
            <a:normAutofit/>
          </a:bodyPr>
          <a:lstStyle/>
          <a:p>
            <a:pPr indent="0" lvl="0" marL="0" marR="0" rtl="0" algn="ctr">
              <a:lnSpc>
                <a:spcPct val="100000"/>
              </a:lnSpc>
              <a:spcBef>
                <a:spcPts val="0"/>
              </a:spcBef>
              <a:spcAft>
                <a:spcPts val="0"/>
              </a:spcAft>
              <a:buClr>
                <a:srgbClr val="585858"/>
              </a:buClr>
              <a:buSzPts val="2520"/>
              <a:buFont typeface="Arial"/>
              <a:buNone/>
            </a:pPr>
            <a:r>
              <a:rPr b="0" i="0" lang="en-US" sz="2520" u="none" cap="none" strike="noStrike">
                <a:solidFill>
                  <a:schemeClr val="accent5"/>
                </a:solidFill>
                <a:latin typeface="Arial"/>
                <a:ea typeface="Arial"/>
                <a:cs typeface="Arial"/>
                <a:sym typeface="Arial"/>
              </a:rPr>
              <a:t>A study of current interest rates and recession probabilities </a:t>
            </a:r>
            <a:endParaRPr>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fontScale="90000"/>
          </a:bodyPr>
          <a:lstStyle/>
          <a:p>
            <a:pPr indent="0" lvl="0" marL="0" marR="0" rtl="0" algn="l">
              <a:lnSpc>
                <a:spcPct val="100000"/>
              </a:lnSpc>
              <a:spcBef>
                <a:spcPts val="0"/>
              </a:spcBef>
              <a:spcAft>
                <a:spcPts val="0"/>
              </a:spcAft>
              <a:buClr>
                <a:srgbClr val="000000"/>
              </a:buClr>
              <a:buSzPct val="100000"/>
              <a:buFont typeface="Arial"/>
              <a:buNone/>
            </a:pPr>
            <a:r>
              <a:rPr lang="en-US" sz="2688"/>
              <a:t>Links</a:t>
            </a:r>
            <a:endParaRPr/>
          </a:p>
        </p:txBody>
      </p:sp>
      <p:sp>
        <p:nvSpPr>
          <p:cNvPr id="125" name="Google Shape;125;p25"/>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latin typeface="Arial"/>
                <a:ea typeface="Arial"/>
                <a:cs typeface="Arial"/>
                <a:sym typeface="Arial"/>
              </a:rPr>
              <a:t>https://github.com/zeta1178/FinTech-Project1</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240138" y="250488"/>
            <a:ext cx="8520602" cy="841801"/>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Clr>
                <a:srgbClr val="000000"/>
              </a:buClr>
              <a:buSzPts val="3600"/>
              <a:buFont typeface="Arial"/>
              <a:buNone/>
            </a:pPr>
            <a:r>
              <a:rPr lang="en-US" sz="3600">
                <a:solidFill>
                  <a:schemeClr val="accent5"/>
                </a:solidFill>
              </a:rPr>
              <a:t>Executive Summary</a:t>
            </a:r>
            <a:endParaRPr>
              <a:solidFill>
                <a:schemeClr val="accent5"/>
              </a:solidFill>
            </a:endParaRPr>
          </a:p>
        </p:txBody>
      </p:sp>
      <p:sp>
        <p:nvSpPr>
          <p:cNvPr id="77" name="Google Shape;77;p17"/>
          <p:cNvSpPr txBox="1"/>
          <p:nvPr/>
        </p:nvSpPr>
        <p:spPr>
          <a:xfrm>
            <a:off x="799664" y="1320887"/>
            <a:ext cx="7544700" cy="3971100"/>
          </a:xfrm>
          <a:prstGeom prst="rect">
            <a:avLst/>
          </a:prstGeom>
          <a:noFill/>
          <a:ln>
            <a:noFill/>
          </a:ln>
        </p:spPr>
        <p:txBody>
          <a:bodyPr anchorCtr="0" anchor="t" bIns="45700" lIns="45700" spcFirstLastPara="1" rIns="45700"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EEEEEE"/>
                </a:solidFill>
                <a:latin typeface="Arial"/>
                <a:ea typeface="Arial"/>
                <a:cs typeface="Arial"/>
                <a:sym typeface="Arial"/>
              </a:rPr>
              <a:t>Swift Panda RS </a:t>
            </a:r>
            <a:r>
              <a:rPr b="0" i="0" lang="en-US" sz="1400" u="none" cap="none" strike="noStrike">
                <a:solidFill>
                  <a:srgbClr val="EEEEEE"/>
                </a:solidFill>
                <a:highlight>
                  <a:schemeClr val="lt1"/>
                </a:highlight>
                <a:latin typeface="Arial"/>
                <a:ea typeface="Arial"/>
                <a:cs typeface="Arial"/>
                <a:sym typeface="Arial"/>
              </a:rPr>
              <a:t>LLC </a:t>
            </a:r>
            <a:r>
              <a:rPr b="0" i="0" lang="en-US" sz="1400" u="none" cap="none" strike="noStrike">
                <a:solidFill>
                  <a:srgbClr val="EEEEEE"/>
                </a:solidFill>
                <a:latin typeface="Arial"/>
                <a:ea typeface="Arial"/>
                <a:cs typeface="Arial"/>
                <a:sym typeface="Arial"/>
              </a:rPr>
              <a:t>was presented with a problem:</a:t>
            </a:r>
            <a:endParaRPr>
              <a:solidFill>
                <a:srgbClr val="EEEEEE"/>
              </a:solidFill>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EEEEEE"/>
                </a:solidFill>
                <a:latin typeface="Arial"/>
                <a:ea typeface="Arial"/>
                <a:cs typeface="Arial"/>
                <a:sym typeface="Arial"/>
              </a:rPr>
              <a:t>Investment Inc. is consumed with research for potential investment strategies. The process is highly time-consuming; the client is overwhelmed with the amount of data available on the web, which often leads to losing track of valuable metrics. Moreover, Investment Inc. must spend a significant amount of monthly capital on maintaining multiple data gathering services subscriptions. </a:t>
            </a:r>
            <a:endParaRPr b="0" i="0" sz="1400" u="none" cap="none" strike="noStrike">
              <a:solidFill>
                <a:srgbClr val="EEEEE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a:solidFill>
                <a:srgbClr val="EEEEEE"/>
              </a:solidFill>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EEEEEE"/>
                </a:solidFill>
                <a:latin typeface="Arial"/>
                <a:ea typeface="Arial"/>
                <a:cs typeface="Arial"/>
                <a:sym typeface="Arial"/>
              </a:rPr>
              <a:t>The client desires to improve the efficiency of the research process and significantly decrease the time spent, have advanced filtering of proper metrics, reduce spending for subscription services, improve investment strategies, and generate more capital long term. </a:t>
            </a:r>
            <a:endParaRPr>
              <a:solidFill>
                <a:srgbClr val="EEEEEE"/>
              </a:solidFill>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EEEEEE"/>
                </a:solidFill>
                <a:latin typeface="Arial"/>
                <a:ea typeface="Arial"/>
                <a:cs typeface="Arial"/>
                <a:sym typeface="Arial"/>
              </a:rPr>
              <a:t>Swift Panda RS presented the solution of an investment tool to improve the stock picking strategy and portfolio creation with the implementation of the API to access financial data to perform analysis. The solution is presented with Python, Pandas, and PyViz technologies. </a:t>
            </a:r>
            <a:endParaRPr>
              <a:solidFill>
                <a:srgbClr val="EEEEEE"/>
              </a:solidFill>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EEEEEE"/>
                </a:solidFill>
                <a:latin typeface="Arial"/>
                <a:ea typeface="Arial"/>
                <a:cs typeface="Arial"/>
                <a:sym typeface="Arial"/>
              </a:rPr>
              <a:t>We interpret data in presentable ways for clients to further make appropriate investment decisions. </a:t>
            </a:r>
            <a:endParaRPr>
              <a:solidFill>
                <a:srgbClr val="EEEEEE"/>
              </a:solidFil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EEEEE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EEEEE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taxman-panda-sm.jpg" id="78" name="Google Shape;78;p17"/>
          <p:cNvPicPr preferRelativeResize="0"/>
          <p:nvPr/>
        </p:nvPicPr>
        <p:blipFill rotWithShape="1">
          <a:blip r:embed="rId3">
            <a:alphaModFix/>
          </a:blip>
          <a:srcRect b="0" l="0" r="0" t="0"/>
          <a:stretch/>
        </p:blipFill>
        <p:spPr>
          <a:xfrm>
            <a:off x="6346345" y="81618"/>
            <a:ext cx="1179568" cy="117956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fontScale="90000"/>
          </a:bodyPr>
          <a:lstStyle/>
          <a:p>
            <a:pPr indent="0" lvl="0" marL="0" marR="0" rtl="0" algn="l">
              <a:lnSpc>
                <a:spcPct val="100000"/>
              </a:lnSpc>
              <a:spcBef>
                <a:spcPts val="0"/>
              </a:spcBef>
              <a:spcAft>
                <a:spcPts val="0"/>
              </a:spcAft>
              <a:buClr>
                <a:srgbClr val="000000"/>
              </a:buClr>
              <a:buSzPct val="100000"/>
              <a:buFont typeface="Arial"/>
              <a:buNone/>
            </a:pPr>
            <a:r>
              <a:rPr lang="en-US" sz="2688">
                <a:solidFill>
                  <a:schemeClr val="accent5"/>
                </a:solidFill>
              </a:rPr>
              <a:t>Concept</a:t>
            </a:r>
            <a:endParaRPr>
              <a:solidFill>
                <a:schemeClr val="accent5"/>
              </a:solidFill>
            </a:endParaRPr>
          </a:p>
        </p:txBody>
      </p:sp>
      <p:sp>
        <p:nvSpPr>
          <p:cNvPr id="84" name="Google Shape;84;p18"/>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p>
            <a:pPr indent="-317500" lvl="0" marL="457200" rtl="0" algn="l">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Treasury Efficiency is a way to collect data from multiple companies to further display key components and metrics to perform efficient decision-making for investment strategies.</a:t>
            </a:r>
            <a:endParaRPr>
              <a:solidFill>
                <a:schemeClr val="dk1"/>
              </a:solidFill>
              <a:latin typeface="Arial"/>
              <a:ea typeface="Arial"/>
              <a:cs typeface="Arial"/>
              <a:sym typeface="Arial"/>
            </a:endParaRPr>
          </a:p>
          <a:p>
            <a:pPr indent="-317500" lvl="0" marL="457200" rtl="0" algn="l">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 motivation for the development of Treasury Efficiency is to significantly improve the monthly or quarterly research process efficiency for investment companies by up to 90%.</a:t>
            </a:r>
            <a:endParaRPr>
              <a:solidFill>
                <a:schemeClr val="dk1"/>
              </a:solidFill>
              <a:latin typeface="Arial"/>
              <a:ea typeface="Arial"/>
              <a:cs typeface="Arial"/>
              <a:sym typeface="Arial"/>
            </a:endParaRPr>
          </a:p>
          <a:p>
            <a:pPr indent="-317500" lvl="0" marL="457200" rtl="0" algn="l">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User story - perform manual updates as well as import static CSV files from multiple sources.</a:t>
            </a:r>
            <a:endParaRPr>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fontScale="90000"/>
          </a:bodyPr>
          <a:lstStyle/>
          <a:p>
            <a:pPr indent="0" lvl="0" marL="0" marR="0" rtl="0" algn="l">
              <a:lnSpc>
                <a:spcPct val="100000"/>
              </a:lnSpc>
              <a:spcBef>
                <a:spcPts val="0"/>
              </a:spcBef>
              <a:spcAft>
                <a:spcPts val="0"/>
              </a:spcAft>
              <a:buClr>
                <a:srgbClr val="000000"/>
              </a:buClr>
              <a:buSzPct val="100000"/>
              <a:buFont typeface="Arial"/>
              <a:buNone/>
            </a:pPr>
            <a:r>
              <a:rPr lang="en-US" sz="2688">
                <a:solidFill>
                  <a:schemeClr val="accent5"/>
                </a:solidFill>
              </a:rPr>
              <a:t>Data Techniques</a:t>
            </a:r>
            <a:endParaRPr>
              <a:solidFill>
                <a:schemeClr val="accent5"/>
              </a:solidFill>
            </a:endParaRPr>
          </a:p>
        </p:txBody>
      </p:sp>
      <p:sp>
        <p:nvSpPr>
          <p:cNvPr id="90" name="Google Shape;90;p19"/>
          <p:cNvSpPr txBox="1"/>
          <p:nvPr>
            <p:ph idx="1" type="body"/>
          </p:nvPr>
        </p:nvSpPr>
        <p:spPr>
          <a:xfrm>
            <a:off x="311699" y="1076275"/>
            <a:ext cx="8520602" cy="3416400"/>
          </a:xfrm>
          <a:prstGeom prst="rect">
            <a:avLst/>
          </a:prstGeom>
          <a:noFill/>
          <a:ln>
            <a:noFill/>
          </a:ln>
        </p:spPr>
        <p:txBody>
          <a:bodyPr anchorCtr="0" anchor="t" bIns="91400" lIns="91400" spcFirstLastPara="1" rIns="91400" wrap="square" tIns="91400">
            <a:normAutofit lnSpcReduction="10000"/>
          </a:bodyPr>
          <a:lstStyle/>
          <a:p>
            <a:pPr indent="-260350" lvl="0" marL="374904" rtl="0" algn="l">
              <a:lnSpc>
                <a:spcPct val="100000"/>
              </a:lnSpc>
              <a:spcBef>
                <a:spcPts val="0"/>
              </a:spcBef>
              <a:spcAft>
                <a:spcPts val="0"/>
              </a:spcAft>
              <a:buClr>
                <a:schemeClr val="dk1"/>
              </a:buClr>
              <a:buSzPts val="1640"/>
              <a:buFont typeface="Arial"/>
              <a:buChar char="•"/>
            </a:pPr>
            <a:r>
              <a:rPr lang="en-US" sz="1640">
                <a:solidFill>
                  <a:schemeClr val="dk1"/>
                </a:solidFill>
                <a:latin typeface="Arial"/>
                <a:ea typeface="Arial"/>
                <a:cs typeface="Arial"/>
                <a:sym typeface="Arial"/>
              </a:rPr>
              <a:t>Data source - </a:t>
            </a:r>
            <a:r>
              <a:rPr lang="en-US" u="sng">
                <a:solidFill>
                  <a:schemeClr val="dk1"/>
                </a:solidFill>
                <a:latin typeface="Arial"/>
                <a:ea typeface="Arial"/>
                <a:cs typeface="Arial"/>
                <a:sym typeface="Arial"/>
                <a:hlinkClick r:id="rId3">
                  <a:extLst>
                    <a:ext uri="{A12FA001-AC4F-418D-AE19-62706E023703}">
                      <ahyp:hlinkClr val="tx"/>
                    </a:ext>
                  </a:extLst>
                </a:hlinkClick>
              </a:rPr>
              <a:t>financialmodelingprep.com</a:t>
            </a:r>
            <a:r>
              <a:rPr lang="en-US" sz="1640">
                <a:solidFill>
                  <a:schemeClr val="dk1"/>
                </a:solidFill>
                <a:latin typeface="Arial"/>
                <a:ea typeface="Arial"/>
                <a:cs typeface="Arial"/>
                <a:sym typeface="Arial"/>
              </a:rPr>
              <a:t> Financial Modeling Prep is a new concept that user to access API for SEC data and market information (news, currencies, and stock prices). Fmp Cloud comprises a team of engineers, financial analysts, accountants, and data analysts to provide data.</a:t>
            </a:r>
            <a:endParaRPr>
              <a:solidFill>
                <a:schemeClr val="dk1"/>
              </a:solidFill>
              <a:latin typeface="Arial"/>
              <a:ea typeface="Arial"/>
              <a:cs typeface="Arial"/>
              <a:sym typeface="Arial"/>
            </a:endParaRPr>
          </a:p>
          <a:p>
            <a:pPr indent="-260350" lvl="0" marL="374904" rtl="0" algn="l">
              <a:lnSpc>
                <a:spcPct val="100000"/>
              </a:lnSpc>
              <a:spcBef>
                <a:spcPts val="0"/>
              </a:spcBef>
              <a:spcAft>
                <a:spcPts val="0"/>
              </a:spcAft>
              <a:buClr>
                <a:schemeClr val="dk1"/>
              </a:buClr>
              <a:buSzPts val="1640"/>
              <a:buFont typeface="Arial"/>
              <a:buChar char="•"/>
            </a:pPr>
            <a:r>
              <a:rPr lang="en-US" sz="1640">
                <a:solidFill>
                  <a:schemeClr val="dk1"/>
                </a:solidFill>
                <a:latin typeface="Arial"/>
                <a:ea typeface="Arial"/>
                <a:cs typeface="Arial"/>
                <a:sym typeface="Arial"/>
              </a:rPr>
              <a:t>The reasoning for data selection - Financial Modeling Prep is a one-stop data source that simplifies the day-to-day process for information and documentation related to stock interest rates, quarterly releases, future recession probabilities, etc.</a:t>
            </a:r>
            <a:endParaRPr>
              <a:solidFill>
                <a:schemeClr val="dk1"/>
              </a:solidFill>
              <a:latin typeface="Arial"/>
              <a:ea typeface="Arial"/>
              <a:cs typeface="Arial"/>
              <a:sym typeface="Arial"/>
            </a:endParaRPr>
          </a:p>
          <a:p>
            <a:pPr indent="-260350" lvl="0" marL="374904" rtl="0" algn="l">
              <a:lnSpc>
                <a:spcPct val="100000"/>
              </a:lnSpc>
              <a:spcBef>
                <a:spcPts val="0"/>
              </a:spcBef>
              <a:spcAft>
                <a:spcPts val="0"/>
              </a:spcAft>
              <a:buClr>
                <a:schemeClr val="dk1"/>
              </a:buClr>
              <a:buSzPts val="1640"/>
              <a:buFont typeface="Arial"/>
              <a:buChar char="•"/>
            </a:pPr>
            <a:r>
              <a:rPr lang="en-US" sz="1640">
                <a:solidFill>
                  <a:schemeClr val="dk1"/>
                </a:solidFill>
                <a:latin typeface="Arial"/>
                <a:ea typeface="Arial"/>
                <a:cs typeface="Arial"/>
                <a:sym typeface="Arial"/>
              </a:rPr>
              <a:t>Data collection is done through a more efficient API method directly from the source, which allows skipping CSV gathering and downloading from multiple sources.</a:t>
            </a:r>
            <a:endParaRPr>
              <a:solidFill>
                <a:schemeClr val="dk1"/>
              </a:solidFill>
              <a:latin typeface="Arial"/>
              <a:ea typeface="Arial"/>
              <a:cs typeface="Arial"/>
              <a:sym typeface="Arial"/>
            </a:endParaRPr>
          </a:p>
          <a:p>
            <a:pPr indent="-260350" lvl="0" marL="374904" rtl="0" algn="l">
              <a:lnSpc>
                <a:spcPct val="100000"/>
              </a:lnSpc>
              <a:spcBef>
                <a:spcPts val="0"/>
              </a:spcBef>
              <a:spcAft>
                <a:spcPts val="0"/>
              </a:spcAft>
              <a:buClr>
                <a:schemeClr val="dk1"/>
              </a:buClr>
              <a:buSzPts val="1640"/>
              <a:buFont typeface="Arial"/>
              <a:buChar char="•"/>
            </a:pPr>
            <a:r>
              <a:rPr lang="en-US" sz="1640">
                <a:solidFill>
                  <a:schemeClr val="dk1"/>
                </a:solidFill>
                <a:latin typeface="Arial"/>
                <a:ea typeface="Arial"/>
                <a:cs typeface="Arial"/>
                <a:sym typeface="Arial"/>
              </a:rPr>
              <a:t>Exploration - research of multiple visualization tools that are easy to reconfigure translates to reusability. </a:t>
            </a:r>
            <a:endParaRPr>
              <a:solidFill>
                <a:schemeClr val="dk1"/>
              </a:solidFill>
              <a:latin typeface="Arial"/>
              <a:ea typeface="Arial"/>
              <a:cs typeface="Arial"/>
              <a:sym typeface="Arial"/>
            </a:endParaRPr>
          </a:p>
          <a:p>
            <a:pPr indent="-260350" lvl="0" marL="374904" rtl="0" algn="l">
              <a:lnSpc>
                <a:spcPct val="100000"/>
              </a:lnSpc>
              <a:spcBef>
                <a:spcPts val="0"/>
              </a:spcBef>
              <a:spcAft>
                <a:spcPts val="0"/>
              </a:spcAft>
              <a:buClr>
                <a:schemeClr val="dk1"/>
              </a:buClr>
              <a:buSzPts val="1640"/>
              <a:buFont typeface="Arial"/>
              <a:buChar char="•"/>
            </a:pPr>
            <a:r>
              <a:rPr lang="en-US" sz="1640">
                <a:solidFill>
                  <a:schemeClr val="dk1"/>
                </a:solidFill>
                <a:latin typeface="Arial"/>
                <a:ea typeface="Arial"/>
                <a:cs typeface="Arial"/>
                <a:sym typeface="Arial"/>
              </a:rPr>
              <a:t>Cleaning process - re-indexed, changed formatting, and dropped unnecessary columns.</a:t>
            </a:r>
            <a:endParaRPr>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fontScale="90000"/>
          </a:bodyPr>
          <a:lstStyle/>
          <a:p>
            <a:pPr indent="0" lvl="0" marL="0" marR="0" rtl="0" algn="l">
              <a:lnSpc>
                <a:spcPct val="100000"/>
              </a:lnSpc>
              <a:spcBef>
                <a:spcPts val="0"/>
              </a:spcBef>
              <a:spcAft>
                <a:spcPts val="0"/>
              </a:spcAft>
              <a:buClr>
                <a:srgbClr val="000000"/>
              </a:buClr>
              <a:buSzPct val="100000"/>
              <a:buFont typeface="Arial"/>
              <a:buNone/>
            </a:pPr>
            <a:r>
              <a:rPr lang="en-US" sz="2688">
                <a:solidFill>
                  <a:schemeClr val="accent5"/>
                </a:solidFill>
              </a:rPr>
              <a:t>Approach</a:t>
            </a:r>
            <a:endParaRPr>
              <a:solidFill>
                <a:schemeClr val="accent5"/>
              </a:solidFill>
            </a:endParaRPr>
          </a:p>
        </p:txBody>
      </p:sp>
      <p:sp>
        <p:nvSpPr>
          <p:cNvPr id="96" name="Google Shape;96;p20"/>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lnSpcReduction="20000"/>
          </a:bodyPr>
          <a:lstStyle/>
          <a:p>
            <a:pPr indent="-281177" lvl="0" marL="374904" rtl="0" algn="l">
              <a:lnSpc>
                <a:spcPct val="115000"/>
              </a:lnSpc>
              <a:spcBef>
                <a:spcPts val="0"/>
              </a:spcBef>
              <a:spcAft>
                <a:spcPts val="0"/>
              </a:spcAft>
              <a:buClr>
                <a:schemeClr val="dk1"/>
              </a:buClr>
              <a:buSzPts val="1400"/>
              <a:buFont typeface="Arial"/>
              <a:buChar char="●"/>
            </a:pPr>
            <a:r>
              <a:rPr lang="en-US" sz="1476">
                <a:solidFill>
                  <a:schemeClr val="dk1"/>
                </a:solidFill>
                <a:latin typeface="Arial"/>
                <a:ea typeface="Arial"/>
                <a:cs typeface="Arial"/>
                <a:sym typeface="Arial"/>
              </a:rPr>
              <a:t>Technology Packages used: </a:t>
            </a:r>
            <a:endParaRPr>
              <a:solidFill>
                <a:schemeClr val="dk1"/>
              </a:solidFill>
              <a:latin typeface="Arial"/>
              <a:ea typeface="Arial"/>
              <a:cs typeface="Arial"/>
              <a:sym typeface="Arial"/>
            </a:endParaRPr>
          </a:p>
          <a:p>
            <a:pPr indent="-281177" lvl="1" marL="770636" rtl="0" algn="l">
              <a:lnSpc>
                <a:spcPct val="115000"/>
              </a:lnSpc>
              <a:spcBef>
                <a:spcPts val="0"/>
              </a:spcBef>
              <a:spcAft>
                <a:spcPts val="0"/>
              </a:spcAft>
              <a:buClr>
                <a:schemeClr val="dk1"/>
              </a:buClr>
              <a:buSzPts val="1400"/>
              <a:buFont typeface="Arial"/>
              <a:buChar char="●"/>
            </a:pPr>
            <a:r>
              <a:rPr lang="en-US" sz="1476">
                <a:solidFill>
                  <a:schemeClr val="dk1"/>
                </a:solidFill>
                <a:latin typeface="Arial"/>
                <a:ea typeface="Arial"/>
                <a:cs typeface="Arial"/>
                <a:sym typeface="Arial"/>
              </a:rPr>
              <a:t>Python </a:t>
            </a:r>
            <a:endParaRPr>
              <a:solidFill>
                <a:schemeClr val="dk1"/>
              </a:solidFill>
              <a:latin typeface="Arial"/>
              <a:ea typeface="Arial"/>
              <a:cs typeface="Arial"/>
              <a:sym typeface="Arial"/>
            </a:endParaRPr>
          </a:p>
          <a:p>
            <a:pPr indent="-281177" lvl="1" marL="770636" rtl="0" algn="l">
              <a:lnSpc>
                <a:spcPct val="115000"/>
              </a:lnSpc>
              <a:spcBef>
                <a:spcPts val="0"/>
              </a:spcBef>
              <a:spcAft>
                <a:spcPts val="0"/>
              </a:spcAft>
              <a:buClr>
                <a:schemeClr val="dk1"/>
              </a:buClr>
              <a:buSzPts val="1400"/>
              <a:buFont typeface="Arial"/>
              <a:buChar char="●"/>
            </a:pPr>
            <a:r>
              <a:rPr lang="en-US" sz="1476">
                <a:solidFill>
                  <a:schemeClr val="dk1"/>
                </a:solidFill>
                <a:latin typeface="Arial"/>
                <a:ea typeface="Arial"/>
                <a:cs typeface="Arial"/>
                <a:sym typeface="Arial"/>
              </a:rPr>
              <a:t>Pandas</a:t>
            </a:r>
            <a:endParaRPr>
              <a:solidFill>
                <a:schemeClr val="dk1"/>
              </a:solidFill>
              <a:latin typeface="Arial"/>
              <a:ea typeface="Arial"/>
              <a:cs typeface="Arial"/>
              <a:sym typeface="Arial"/>
            </a:endParaRPr>
          </a:p>
          <a:p>
            <a:pPr indent="-281177" lvl="1" marL="770636" rtl="0" algn="l">
              <a:lnSpc>
                <a:spcPct val="115000"/>
              </a:lnSpc>
              <a:spcBef>
                <a:spcPts val="0"/>
              </a:spcBef>
              <a:spcAft>
                <a:spcPts val="0"/>
              </a:spcAft>
              <a:buClr>
                <a:schemeClr val="dk1"/>
              </a:buClr>
              <a:buSzPts val="1400"/>
              <a:buFont typeface="Arial"/>
              <a:buChar char="●"/>
            </a:pPr>
            <a:r>
              <a:rPr lang="en-US" sz="1476">
                <a:solidFill>
                  <a:schemeClr val="dk1"/>
                </a:solidFill>
                <a:latin typeface="Arial"/>
                <a:ea typeface="Arial"/>
                <a:cs typeface="Arial"/>
                <a:sym typeface="Arial"/>
              </a:rPr>
              <a:t>PyViz</a:t>
            </a:r>
            <a:endParaRPr>
              <a:solidFill>
                <a:schemeClr val="dk1"/>
              </a:solidFill>
              <a:latin typeface="Arial"/>
              <a:ea typeface="Arial"/>
              <a:cs typeface="Arial"/>
              <a:sym typeface="Arial"/>
            </a:endParaRPr>
          </a:p>
          <a:p>
            <a:pPr indent="-281177" lvl="1" marL="770636" rtl="0" algn="l">
              <a:lnSpc>
                <a:spcPct val="115000"/>
              </a:lnSpc>
              <a:spcBef>
                <a:spcPts val="0"/>
              </a:spcBef>
              <a:spcAft>
                <a:spcPts val="0"/>
              </a:spcAft>
              <a:buClr>
                <a:schemeClr val="dk1"/>
              </a:buClr>
              <a:buSzPts val="1400"/>
              <a:buFont typeface="Arial"/>
              <a:buChar char="●"/>
            </a:pPr>
            <a:r>
              <a:rPr lang="en-US" sz="1476">
                <a:solidFill>
                  <a:schemeClr val="dk1"/>
                </a:solidFill>
                <a:latin typeface="Arial"/>
                <a:ea typeface="Arial"/>
                <a:cs typeface="Arial"/>
                <a:sym typeface="Arial"/>
              </a:rPr>
              <a:t>Plotlib</a:t>
            </a:r>
            <a:endParaRPr>
              <a:solidFill>
                <a:schemeClr val="dk1"/>
              </a:solidFill>
              <a:latin typeface="Arial"/>
              <a:ea typeface="Arial"/>
              <a:cs typeface="Arial"/>
              <a:sym typeface="Arial"/>
            </a:endParaRPr>
          </a:p>
          <a:p>
            <a:pPr indent="-281177" lvl="0" marL="374904" rtl="0" algn="l">
              <a:lnSpc>
                <a:spcPct val="115000"/>
              </a:lnSpc>
              <a:spcBef>
                <a:spcPts val="0"/>
              </a:spcBef>
              <a:spcAft>
                <a:spcPts val="0"/>
              </a:spcAft>
              <a:buClr>
                <a:schemeClr val="dk1"/>
              </a:buClr>
              <a:buSzPts val="1400"/>
              <a:buFont typeface="Arial"/>
              <a:buChar char="●"/>
            </a:pPr>
            <a:r>
              <a:rPr lang="en-US" sz="1476">
                <a:solidFill>
                  <a:schemeClr val="dk1"/>
                </a:solidFill>
                <a:latin typeface="Arial"/>
                <a:ea typeface="Arial"/>
                <a:cs typeface="Arial"/>
                <a:sym typeface="Arial"/>
              </a:rPr>
              <a:t>Breakdown of tasks and roles</a:t>
            </a:r>
            <a:endParaRPr>
              <a:solidFill>
                <a:schemeClr val="dk1"/>
              </a:solidFill>
              <a:latin typeface="Arial"/>
              <a:ea typeface="Arial"/>
              <a:cs typeface="Arial"/>
              <a:sym typeface="Arial"/>
            </a:endParaRPr>
          </a:p>
          <a:p>
            <a:pPr indent="-281177" lvl="1" marL="770636" rtl="0" algn="l">
              <a:lnSpc>
                <a:spcPct val="115000"/>
              </a:lnSpc>
              <a:spcBef>
                <a:spcPts val="0"/>
              </a:spcBef>
              <a:spcAft>
                <a:spcPts val="0"/>
              </a:spcAft>
              <a:buClr>
                <a:schemeClr val="dk1"/>
              </a:buClr>
              <a:buSzPts val="1400"/>
              <a:buFont typeface="Arial"/>
              <a:buChar char="●"/>
            </a:pPr>
            <a:r>
              <a:rPr lang="en-US" sz="1476">
                <a:solidFill>
                  <a:schemeClr val="dk1"/>
                </a:solidFill>
                <a:latin typeface="Arial"/>
                <a:ea typeface="Arial"/>
                <a:cs typeface="Arial"/>
                <a:sym typeface="Arial"/>
              </a:rPr>
              <a:t>Cassandra - research, concept development, delivering Pandas data </a:t>
            </a:r>
            <a:endParaRPr>
              <a:solidFill>
                <a:schemeClr val="dk1"/>
              </a:solidFill>
              <a:latin typeface="Arial"/>
              <a:ea typeface="Arial"/>
              <a:cs typeface="Arial"/>
              <a:sym typeface="Arial"/>
            </a:endParaRPr>
          </a:p>
          <a:p>
            <a:pPr indent="-281177" lvl="1" marL="770636" rtl="0" algn="l">
              <a:lnSpc>
                <a:spcPct val="115000"/>
              </a:lnSpc>
              <a:spcBef>
                <a:spcPts val="0"/>
              </a:spcBef>
              <a:spcAft>
                <a:spcPts val="0"/>
              </a:spcAft>
              <a:buClr>
                <a:schemeClr val="dk1"/>
              </a:buClr>
              <a:buSzPts val="1400"/>
              <a:buFont typeface="Arial"/>
              <a:buChar char="●"/>
            </a:pPr>
            <a:r>
              <a:rPr lang="en-US" sz="1476">
                <a:solidFill>
                  <a:schemeClr val="dk1"/>
                </a:solidFill>
                <a:latin typeface="Arial"/>
                <a:ea typeface="Arial"/>
                <a:cs typeface="Arial"/>
                <a:sym typeface="Arial"/>
              </a:rPr>
              <a:t>Michael - research, concept development , delivering visual component using Pandas to reach an API </a:t>
            </a:r>
            <a:endParaRPr>
              <a:solidFill>
                <a:schemeClr val="dk1"/>
              </a:solidFill>
              <a:latin typeface="Arial"/>
              <a:ea typeface="Arial"/>
              <a:cs typeface="Arial"/>
              <a:sym typeface="Arial"/>
            </a:endParaRPr>
          </a:p>
          <a:p>
            <a:pPr indent="-281177" lvl="1" marL="770636" rtl="0" algn="l">
              <a:lnSpc>
                <a:spcPct val="115000"/>
              </a:lnSpc>
              <a:spcBef>
                <a:spcPts val="0"/>
              </a:spcBef>
              <a:spcAft>
                <a:spcPts val="0"/>
              </a:spcAft>
              <a:buClr>
                <a:schemeClr val="dk1"/>
              </a:buClr>
              <a:buSzPts val="1400"/>
              <a:buFont typeface="Arial"/>
              <a:buChar char="●"/>
            </a:pPr>
            <a:r>
              <a:rPr lang="en-US" sz="1476">
                <a:solidFill>
                  <a:schemeClr val="dk1"/>
                </a:solidFill>
                <a:latin typeface="Arial"/>
                <a:ea typeface="Arial"/>
                <a:cs typeface="Arial"/>
                <a:sym typeface="Arial"/>
              </a:rPr>
              <a:t>Yulianna - research, concept development, presentation visualization</a:t>
            </a:r>
            <a:endParaRPr>
              <a:solidFill>
                <a:schemeClr val="dk1"/>
              </a:solidFill>
              <a:latin typeface="Arial"/>
              <a:ea typeface="Arial"/>
              <a:cs typeface="Arial"/>
              <a:sym typeface="Arial"/>
            </a:endParaRPr>
          </a:p>
          <a:p>
            <a:pPr indent="-281177" lvl="1" marL="770636" rtl="0" algn="l">
              <a:lnSpc>
                <a:spcPct val="115000"/>
              </a:lnSpc>
              <a:spcBef>
                <a:spcPts val="0"/>
              </a:spcBef>
              <a:spcAft>
                <a:spcPts val="0"/>
              </a:spcAft>
              <a:buClr>
                <a:schemeClr val="dk1"/>
              </a:buClr>
              <a:buSzPts val="1400"/>
              <a:buFont typeface="Arial"/>
              <a:buChar char="●"/>
            </a:pPr>
            <a:r>
              <a:rPr lang="en-US" sz="1476">
                <a:solidFill>
                  <a:schemeClr val="dk1"/>
                </a:solidFill>
                <a:latin typeface="Arial"/>
                <a:ea typeface="Arial"/>
                <a:cs typeface="Arial"/>
                <a:sym typeface="Arial"/>
              </a:rPr>
              <a:t>Henry - research, concept development, information gathering </a:t>
            </a:r>
            <a:endParaRPr>
              <a:solidFill>
                <a:schemeClr val="dk1"/>
              </a:solidFill>
              <a:latin typeface="Arial"/>
              <a:ea typeface="Arial"/>
              <a:cs typeface="Arial"/>
              <a:sym typeface="Arial"/>
            </a:endParaRPr>
          </a:p>
          <a:p>
            <a:pPr indent="-192277" lvl="1" marL="770636" rtl="0" algn="l">
              <a:lnSpc>
                <a:spcPct val="115000"/>
              </a:lnSpc>
              <a:spcBef>
                <a:spcPts val="0"/>
              </a:spcBef>
              <a:spcAft>
                <a:spcPts val="0"/>
              </a:spcAft>
              <a:buSzPts val="1400"/>
              <a:buNone/>
            </a:pPr>
            <a:r>
              <a:t/>
            </a:r>
            <a:endParaRPr sz="1476">
              <a:solidFill>
                <a:schemeClr val="dk1"/>
              </a:solidFill>
              <a:latin typeface="Arial"/>
              <a:ea typeface="Arial"/>
              <a:cs typeface="Arial"/>
              <a:sym typeface="Arial"/>
            </a:endParaRPr>
          </a:p>
          <a:p>
            <a:pPr indent="-281177" lvl="0" marL="374904" rtl="0" algn="l">
              <a:lnSpc>
                <a:spcPct val="115000"/>
              </a:lnSpc>
              <a:spcBef>
                <a:spcPts val="0"/>
              </a:spcBef>
              <a:spcAft>
                <a:spcPts val="0"/>
              </a:spcAft>
              <a:buClr>
                <a:schemeClr val="dk1"/>
              </a:buClr>
              <a:buSzPts val="1400"/>
              <a:buFont typeface="Arial"/>
              <a:buChar char="●"/>
            </a:pPr>
            <a:r>
              <a:rPr lang="en-US" sz="1476">
                <a:solidFill>
                  <a:schemeClr val="dk1"/>
                </a:solidFill>
                <a:latin typeface="Arial"/>
                <a:ea typeface="Arial"/>
                <a:cs typeface="Arial"/>
                <a:sym typeface="Arial"/>
              </a:rPr>
              <a:t>Challenges - data preparation for the plot visualization and Pandas data frame </a:t>
            </a:r>
            <a:endParaRPr>
              <a:solidFill>
                <a:schemeClr val="dk1"/>
              </a:solidFill>
              <a:latin typeface="Arial"/>
              <a:ea typeface="Arial"/>
              <a:cs typeface="Arial"/>
              <a:sym typeface="Arial"/>
            </a:endParaRPr>
          </a:p>
          <a:p>
            <a:pPr indent="-281177" lvl="0" marL="374904" rtl="0" algn="l">
              <a:lnSpc>
                <a:spcPct val="115000"/>
              </a:lnSpc>
              <a:spcBef>
                <a:spcPts val="0"/>
              </a:spcBef>
              <a:spcAft>
                <a:spcPts val="0"/>
              </a:spcAft>
              <a:buClr>
                <a:schemeClr val="dk1"/>
              </a:buClr>
              <a:buSzPts val="1400"/>
              <a:buFont typeface="Arial"/>
              <a:buChar char="●"/>
            </a:pPr>
            <a:r>
              <a:rPr lang="en-US" sz="1476">
                <a:solidFill>
                  <a:schemeClr val="dk1"/>
                </a:solidFill>
                <a:latin typeface="Arial"/>
                <a:ea typeface="Arial"/>
                <a:cs typeface="Arial"/>
                <a:sym typeface="Arial"/>
              </a:rPr>
              <a:t>Successes - selection from several graph options to provide accurate visualization </a:t>
            </a:r>
            <a:endParaRPr>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699" y="2150849"/>
            <a:ext cx="8520602" cy="841801"/>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Clr>
                <a:srgbClr val="000000"/>
              </a:buClr>
              <a:buSzPts val="3600"/>
              <a:buFont typeface="Arial"/>
              <a:buNone/>
            </a:pPr>
            <a:r>
              <a:rPr lang="en-US" sz="3600"/>
              <a:t>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688"/>
              <a:buFont typeface="Arial"/>
              <a:buNone/>
            </a:pPr>
            <a:r>
              <a:rPr lang="en-US"/>
              <a:t>Bullet points</a:t>
            </a:r>
            <a:endParaRPr/>
          </a:p>
        </p:txBody>
      </p:sp>
      <p:sp>
        <p:nvSpPr>
          <p:cNvPr id="107" name="Google Shape;107;p22"/>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p>
            <a:pPr indent="-387350" lvl="0" marL="457200" rtl="0" algn="l">
              <a:spcBef>
                <a:spcPts val="0"/>
              </a:spcBef>
              <a:spcAft>
                <a:spcPts val="0"/>
              </a:spcAft>
              <a:buClr>
                <a:schemeClr val="dk1"/>
              </a:buClr>
              <a:buSzPts val="2500"/>
              <a:buFont typeface="Arial"/>
              <a:buChar char="●"/>
            </a:pPr>
            <a:r>
              <a:rPr lang="en-US" sz="2500">
                <a:solidFill>
                  <a:schemeClr val="dk1"/>
                </a:solidFill>
                <a:latin typeface="Arial"/>
                <a:ea typeface="Arial"/>
                <a:cs typeface="Arial"/>
                <a:sym typeface="Arial"/>
              </a:rPr>
              <a:t>Demonstrate getting interest rates from </a:t>
            </a:r>
            <a:r>
              <a:rPr lang="en-US" sz="2500">
                <a:solidFill>
                  <a:schemeClr val="dk1"/>
                </a:solidFill>
                <a:latin typeface="Arial"/>
                <a:ea typeface="Arial"/>
                <a:cs typeface="Arial"/>
                <a:sym typeface="Arial"/>
              </a:rPr>
              <a:t>treasury</a:t>
            </a:r>
            <a:r>
              <a:rPr lang="en-US" sz="2500">
                <a:solidFill>
                  <a:schemeClr val="dk1"/>
                </a:solidFill>
                <a:latin typeface="Arial"/>
                <a:ea typeface="Arial"/>
                <a:cs typeface="Arial"/>
                <a:sym typeface="Arial"/>
              </a:rPr>
              <a:t> API without CSV file </a:t>
            </a:r>
            <a:endParaRPr sz="2500">
              <a:solidFill>
                <a:schemeClr val="dk1"/>
              </a:solidFill>
              <a:latin typeface="Arial"/>
              <a:ea typeface="Arial"/>
              <a:cs typeface="Arial"/>
              <a:sym typeface="Arial"/>
            </a:endParaRPr>
          </a:p>
          <a:p>
            <a:pPr indent="-387350" lvl="0" marL="457200" rtl="0" algn="l">
              <a:lnSpc>
                <a:spcPct val="115000"/>
              </a:lnSpc>
              <a:spcBef>
                <a:spcPts val="0"/>
              </a:spcBef>
              <a:spcAft>
                <a:spcPts val="0"/>
              </a:spcAft>
              <a:buClr>
                <a:schemeClr val="dk1"/>
              </a:buClr>
              <a:buSzPts val="2500"/>
              <a:buChar char="●"/>
            </a:pPr>
            <a:r>
              <a:rPr lang="en-US" sz="2500">
                <a:solidFill>
                  <a:schemeClr val="dk1"/>
                </a:solidFill>
                <a:latin typeface="Arial"/>
                <a:ea typeface="Arial"/>
                <a:cs typeface="Arial"/>
                <a:sym typeface="Arial"/>
              </a:rPr>
              <a:t>Use the financial modeling API to get </a:t>
            </a:r>
            <a:r>
              <a:rPr lang="en-US" sz="2500">
                <a:solidFill>
                  <a:schemeClr val="dk1"/>
                </a:solidFill>
                <a:latin typeface="Arial"/>
                <a:ea typeface="Arial"/>
                <a:cs typeface="Arial"/>
                <a:sym typeface="Arial"/>
              </a:rPr>
              <a:t>recession</a:t>
            </a:r>
            <a:r>
              <a:rPr lang="en-US" sz="2500">
                <a:solidFill>
                  <a:schemeClr val="dk1"/>
                </a:solidFill>
                <a:latin typeface="Arial"/>
                <a:ea typeface="Arial"/>
                <a:cs typeface="Arial"/>
                <a:sym typeface="Arial"/>
              </a:rPr>
              <a:t> </a:t>
            </a:r>
            <a:r>
              <a:rPr lang="en-US" sz="2500">
                <a:solidFill>
                  <a:schemeClr val="dk1"/>
                </a:solidFill>
                <a:latin typeface="Arial"/>
                <a:ea typeface="Arial"/>
                <a:cs typeface="Arial"/>
                <a:sym typeface="Arial"/>
              </a:rPr>
              <a:t>percentages</a:t>
            </a:r>
            <a:r>
              <a:rPr lang="en-US" sz="2500">
                <a:solidFill>
                  <a:schemeClr val="dk1"/>
                </a:solidFill>
                <a:latin typeface="Arial"/>
                <a:ea typeface="Arial"/>
                <a:cs typeface="Arial"/>
                <a:sym typeface="Arial"/>
              </a:rPr>
              <a:t> </a:t>
            </a:r>
            <a:endParaRPr sz="2500">
              <a:solidFill>
                <a:schemeClr val="dk1"/>
              </a:solidFill>
              <a:latin typeface="Arial"/>
              <a:ea typeface="Arial"/>
              <a:cs typeface="Arial"/>
              <a:sym typeface="Arial"/>
            </a:endParaRPr>
          </a:p>
          <a:p>
            <a:pPr indent="-387350" lvl="0" marL="457200" rtl="0" algn="l">
              <a:lnSpc>
                <a:spcPct val="115000"/>
              </a:lnSpc>
              <a:spcBef>
                <a:spcPts val="0"/>
              </a:spcBef>
              <a:spcAft>
                <a:spcPts val="0"/>
              </a:spcAft>
              <a:buClr>
                <a:schemeClr val="dk1"/>
              </a:buClr>
              <a:buSzPts val="2500"/>
              <a:buFont typeface="Arial"/>
              <a:buChar char="●"/>
            </a:pPr>
            <a:r>
              <a:rPr lang="en-US" sz="2500">
                <a:solidFill>
                  <a:schemeClr val="dk1"/>
                </a:solidFill>
                <a:latin typeface="Arial"/>
                <a:ea typeface="Arial"/>
                <a:cs typeface="Arial"/>
                <a:sym typeface="Arial"/>
              </a:rPr>
              <a:t>Create a graph that merges the interest rates and </a:t>
            </a:r>
            <a:r>
              <a:rPr lang="en-US" sz="2500">
                <a:solidFill>
                  <a:schemeClr val="dk1"/>
                </a:solidFill>
                <a:latin typeface="Arial"/>
                <a:ea typeface="Arial"/>
                <a:cs typeface="Arial"/>
                <a:sym typeface="Arial"/>
              </a:rPr>
              <a:t>recession</a:t>
            </a:r>
            <a:r>
              <a:rPr lang="en-US" sz="2500">
                <a:solidFill>
                  <a:schemeClr val="dk1"/>
                </a:solidFill>
                <a:latin typeface="Arial"/>
                <a:ea typeface="Arial"/>
                <a:cs typeface="Arial"/>
                <a:sym typeface="Arial"/>
              </a:rPr>
              <a:t> percentages </a:t>
            </a:r>
            <a:endParaRPr sz="25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257800"/>
            <a:ext cx="8520600" cy="979500"/>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Clr>
                <a:srgbClr val="000000"/>
              </a:buClr>
              <a:buSzPts val="3600"/>
              <a:buFont typeface="Arial"/>
              <a:buNone/>
            </a:pPr>
            <a:r>
              <a:rPr lang="en-US"/>
              <a:t>YIELD CURVE and FINANCIAL MODELING PREP </a:t>
            </a:r>
            <a:endParaRPr/>
          </a:p>
        </p:txBody>
      </p:sp>
      <p:pic>
        <p:nvPicPr>
          <p:cNvPr id="113" name="Google Shape;113;p23"/>
          <p:cNvPicPr preferRelativeResize="0"/>
          <p:nvPr/>
        </p:nvPicPr>
        <p:blipFill>
          <a:blip r:embed="rId3">
            <a:alphaModFix/>
          </a:blip>
          <a:stretch>
            <a:fillRect/>
          </a:stretch>
        </p:blipFill>
        <p:spPr>
          <a:xfrm>
            <a:off x="2051025" y="1237300"/>
            <a:ext cx="5041960" cy="3601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699" y="445025"/>
            <a:ext cx="8520600" cy="572700"/>
          </a:xfrm>
          <a:prstGeom prst="rect">
            <a:avLst/>
          </a:prstGeom>
          <a:noFill/>
          <a:ln>
            <a:noFill/>
          </a:ln>
        </p:spPr>
        <p:txBody>
          <a:bodyPr anchorCtr="0" anchor="t" bIns="91400" lIns="91400" spcFirstLastPara="1" rIns="91400" wrap="square" tIns="91400">
            <a:normAutofit fontScale="90000"/>
          </a:bodyPr>
          <a:lstStyle/>
          <a:p>
            <a:pPr indent="0" lvl="0" marL="0" marR="0" rtl="0" algn="l">
              <a:lnSpc>
                <a:spcPct val="100000"/>
              </a:lnSpc>
              <a:spcBef>
                <a:spcPts val="0"/>
              </a:spcBef>
              <a:spcAft>
                <a:spcPts val="0"/>
              </a:spcAft>
              <a:buClr>
                <a:srgbClr val="000000"/>
              </a:buClr>
              <a:buSzPct val="100000"/>
              <a:buFont typeface="Arial"/>
              <a:buNone/>
            </a:pPr>
            <a:r>
              <a:rPr lang="en-US" sz="2688"/>
              <a:t>Next Steps</a:t>
            </a:r>
            <a:endParaRPr/>
          </a:p>
        </p:txBody>
      </p:sp>
      <p:sp>
        <p:nvSpPr>
          <p:cNvPr id="119" name="Google Shape;119;p24"/>
          <p:cNvSpPr txBox="1"/>
          <p:nvPr>
            <p:ph idx="1" type="body"/>
          </p:nvPr>
        </p:nvSpPr>
        <p:spPr>
          <a:xfrm>
            <a:off x="311699" y="1152475"/>
            <a:ext cx="8520600" cy="3416400"/>
          </a:xfrm>
          <a:prstGeom prst="rect">
            <a:avLst/>
          </a:prstGeom>
          <a:noFill/>
          <a:ln>
            <a:noFill/>
          </a:ln>
        </p:spPr>
        <p:txBody>
          <a:bodyPr anchorCtr="0" anchor="t" bIns="91400" lIns="91400" spcFirstLastPara="1" rIns="91400" wrap="square" tIns="91400">
            <a:normAutofit/>
          </a:bodyPr>
          <a:lstStyle/>
          <a:p>
            <a:pPr indent="-342900" lvl="0" marL="457200" rtl="0" algn="l">
              <a:lnSpc>
                <a:spcPct val="115000"/>
              </a:lnSpc>
              <a:spcBef>
                <a:spcPts val="0"/>
              </a:spcBef>
              <a:spcAft>
                <a:spcPts val="0"/>
              </a:spcAft>
              <a:buClr>
                <a:schemeClr val="dk1"/>
              </a:buClr>
              <a:buSzPts val="1800"/>
              <a:buChar char="●"/>
            </a:pPr>
            <a:r>
              <a:rPr lang="en-US">
                <a:solidFill>
                  <a:schemeClr val="dk1"/>
                </a:solidFill>
                <a:latin typeface="Arial"/>
                <a:ea typeface="Arial"/>
                <a:cs typeface="Arial"/>
                <a:sym typeface="Arial"/>
              </a:rPr>
              <a:t>Go after more interest rates and more time frames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latin typeface="Arial"/>
                <a:ea typeface="Arial"/>
                <a:cs typeface="Arial"/>
                <a:sym typeface="Arial"/>
              </a:rPr>
              <a:t>See if the initial relationship holds between the recession indicator and interest rates </a:t>
            </a:r>
            <a:endParaRPr>
              <a:solidFill>
                <a:schemeClr val="dk1"/>
              </a:solidFill>
            </a:endParaRPr>
          </a:p>
          <a:p>
            <a:pPr indent="0" lvl="0" marL="457200" rtl="0" algn="l">
              <a:lnSpc>
                <a:spcPct val="115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