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9144000" cy="5143500" type="screen16x9"/>
  <p:notesSz cx="6858000" cy="9144000"/>
  <p:embeddedFontLst>
    <p:embeddedFont>
      <p:font typeface="Average" panose="020B0604020202020204" charset="0"/>
      <p:regular r:id="rId13"/>
    </p:embeddedFont>
    <p:embeddedFont>
      <p:font typeface="Oswald" panose="00000500000000000000" pitchFamily="2" charset="0"/>
      <p:regular r:id="rId14"/>
      <p:bold r:id="rId15"/>
    </p:embeddedFont>
    <p:embeddedFont>
      <p:font typeface="Oswald Medium" panose="000006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317571832_0_7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14317571832_0_7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17571832_0_7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14317571832_0_7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8" y="744574"/>
            <a:ext cx="8520600" cy="20526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5200"/>
              <a:buFont typeface="Arial"/>
              <a:buNone/>
              <a:defRPr sz="52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57" name="Google Shape;57;p13"/>
          <p:cNvSpPr txBox="1">
            <a:spLocks noGrp="1"/>
          </p:cNvSpPr>
          <p:nvPr>
            <p:ph type="body" idx="1"/>
          </p:nvPr>
        </p:nvSpPr>
        <p:spPr>
          <a:xfrm>
            <a:off x="311699" y="2834125"/>
            <a:ext cx="8520600" cy="792600"/>
          </a:xfrm>
          <a:prstGeom prst="rect">
            <a:avLst/>
          </a:prstGeom>
          <a:noFill/>
          <a:ln>
            <a:noFill/>
          </a:ln>
        </p:spPr>
        <p:txBody>
          <a:bodyPr spcFirstLastPara="1" wrap="square" lIns="91400" tIns="91400" rIns="91400" bIns="91400" anchor="t" anchorCtr="0">
            <a:normAutofit/>
          </a:bodyPr>
          <a:lstStyle>
            <a:lvl1pPr marL="457200" lvl="0" indent="-228600" algn="ctr" rtl="0">
              <a:lnSpc>
                <a:spcPct val="100000"/>
              </a:lnSpc>
              <a:spcBef>
                <a:spcPts val="0"/>
              </a:spcBef>
              <a:spcAft>
                <a:spcPts val="0"/>
              </a:spcAft>
              <a:buClr>
                <a:srgbClr val="585858"/>
              </a:buClr>
              <a:buSzPts val="2800"/>
              <a:buFont typeface="Arial"/>
              <a:buNone/>
              <a:defRPr sz="2800"/>
            </a:lvl1pPr>
            <a:lvl2pPr marL="914400" lvl="1" indent="-228600" algn="ctr" rtl="0">
              <a:lnSpc>
                <a:spcPct val="100000"/>
              </a:lnSpc>
              <a:spcBef>
                <a:spcPts val="0"/>
              </a:spcBef>
              <a:spcAft>
                <a:spcPts val="0"/>
              </a:spcAft>
              <a:buClr>
                <a:srgbClr val="585858"/>
              </a:buClr>
              <a:buSzPts val="2800"/>
              <a:buFont typeface="Arial"/>
              <a:buNone/>
              <a:defRPr sz="2800"/>
            </a:lvl2pPr>
            <a:lvl3pPr marL="1371600" lvl="2" indent="-228600" algn="ctr" rtl="0">
              <a:lnSpc>
                <a:spcPct val="100000"/>
              </a:lnSpc>
              <a:spcBef>
                <a:spcPts val="0"/>
              </a:spcBef>
              <a:spcAft>
                <a:spcPts val="0"/>
              </a:spcAft>
              <a:buClr>
                <a:srgbClr val="585858"/>
              </a:buClr>
              <a:buSzPts val="2800"/>
              <a:buFont typeface="Arial"/>
              <a:buNone/>
              <a:defRPr sz="2800"/>
            </a:lvl3pPr>
            <a:lvl4pPr marL="1828800" lvl="3" indent="-228600" algn="ctr" rtl="0">
              <a:lnSpc>
                <a:spcPct val="100000"/>
              </a:lnSpc>
              <a:spcBef>
                <a:spcPts val="0"/>
              </a:spcBef>
              <a:spcAft>
                <a:spcPts val="0"/>
              </a:spcAft>
              <a:buClr>
                <a:srgbClr val="585858"/>
              </a:buClr>
              <a:buSzPts val="2800"/>
              <a:buFont typeface="Arial"/>
              <a:buNone/>
              <a:defRPr sz="2800"/>
            </a:lvl4pPr>
            <a:lvl5pPr marL="2286000" lvl="4" indent="-228600" algn="ctr" rtl="0">
              <a:lnSpc>
                <a:spcPct val="100000"/>
              </a:lnSpc>
              <a:spcBef>
                <a:spcPts val="0"/>
              </a:spcBef>
              <a:spcAft>
                <a:spcPts val="0"/>
              </a:spcAft>
              <a:buClr>
                <a:srgbClr val="585858"/>
              </a:buClr>
              <a:buSzPts val="2800"/>
              <a:buFont typeface="Arial"/>
              <a:buNone/>
              <a:defRPr sz="28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58" name="Google Shape;58;p13"/>
          <p:cNvSpPr txBox="1">
            <a:spLocks noGrp="1"/>
          </p:cNvSpPr>
          <p:nvPr>
            <p:ph type="sldNum" idx="12"/>
          </p:nvPr>
        </p:nvSpPr>
        <p:spPr>
          <a:xfrm>
            <a:off x="8684345" y="4700819"/>
            <a:ext cx="336900" cy="338700"/>
          </a:xfrm>
          <a:prstGeom prst="rect">
            <a:avLst/>
          </a:prstGeom>
          <a:noFill/>
          <a:ln>
            <a:noFill/>
          </a:ln>
        </p:spPr>
        <p:txBody>
          <a:bodyPr spcFirstLastPara="1" wrap="square" lIns="91400" tIns="91400" rIns="91400" bIns="91400" anchor="ctr" anchorCtr="0">
            <a:spAutoFit/>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
  <p:cSld name="TITLE_AND_BODY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699" y="2150849"/>
            <a:ext cx="8520600" cy="841800"/>
          </a:xfrm>
          <a:prstGeom prst="rect">
            <a:avLst/>
          </a:prstGeom>
          <a:noFill/>
          <a:ln>
            <a:noFill/>
          </a:ln>
        </p:spPr>
        <p:txBody>
          <a:bodyPr spcFirstLastPara="1" wrap="square" lIns="91400" tIns="91400" rIns="91400" bIns="91400" anchor="ctr" anchorCtr="0">
            <a:normAutofit/>
          </a:bodyPr>
          <a:lstStyle>
            <a:lvl1pPr lvl="0" algn="ctr" rtl="0">
              <a:lnSpc>
                <a:spcPct val="100000"/>
              </a:lnSpc>
              <a:spcBef>
                <a:spcPts val="0"/>
              </a:spcBef>
              <a:spcAft>
                <a:spcPts val="0"/>
              </a:spcAft>
              <a:buClr>
                <a:srgbClr val="000000"/>
              </a:buClr>
              <a:buSzPts val="3600"/>
              <a:buFont typeface="Arial"/>
              <a:buNone/>
              <a:defRPr sz="36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61" name="Google Shape;61;p14"/>
          <p:cNvSpPr txBox="1">
            <a:spLocks noGrp="1"/>
          </p:cNvSpPr>
          <p:nvPr>
            <p:ph type="sldNum" idx="12"/>
          </p:nvPr>
        </p:nvSpPr>
        <p:spPr>
          <a:xfrm>
            <a:off x="8684345" y="4700819"/>
            <a:ext cx="336900" cy="338700"/>
          </a:xfrm>
          <a:prstGeom prst="rect">
            <a:avLst/>
          </a:prstGeom>
          <a:noFill/>
          <a:ln>
            <a:noFill/>
          </a:ln>
        </p:spPr>
        <p:txBody>
          <a:bodyPr spcFirstLastPara="1" wrap="square" lIns="91400" tIns="91400" rIns="91400" bIns="91400" anchor="ctr" anchorCtr="0">
            <a:spAutoFit/>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64" name="Google Shape;64;p15"/>
          <p:cNvSpPr txBox="1">
            <a:spLocks noGrp="1"/>
          </p:cNvSpPr>
          <p:nvPr>
            <p:ph type="body" idx="1"/>
          </p:nvPr>
        </p:nvSpPr>
        <p:spPr>
          <a:xfrm>
            <a:off x="311699" y="1152475"/>
            <a:ext cx="8520600" cy="3416400"/>
          </a:xfrm>
          <a:prstGeom prst="rect">
            <a:avLst/>
          </a:prstGeom>
          <a:noFill/>
          <a:ln>
            <a:noFill/>
          </a:ln>
        </p:spPr>
        <p:txBody>
          <a:bodyPr spcFirstLastPara="1" wrap="square" lIns="91400" tIns="91400" rIns="91400" bIns="91400" anchor="t"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65" name="Google Shape;65;p15"/>
          <p:cNvSpPr txBox="1">
            <a:spLocks noGrp="1"/>
          </p:cNvSpPr>
          <p:nvPr>
            <p:ph type="sldNum" idx="12"/>
          </p:nvPr>
        </p:nvSpPr>
        <p:spPr>
          <a:xfrm>
            <a:off x="8684345" y="4700819"/>
            <a:ext cx="336900" cy="338700"/>
          </a:xfrm>
          <a:prstGeom prst="rect">
            <a:avLst/>
          </a:prstGeom>
          <a:noFill/>
          <a:ln>
            <a:noFill/>
          </a:ln>
        </p:spPr>
        <p:txBody>
          <a:bodyPr spcFirstLastPara="1" wrap="square" lIns="91400" tIns="91400" rIns="91400" bIns="91400" anchor="ctr" anchorCtr="0">
            <a:spAutoFit/>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financialmodelingprep.com/"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ctrTitle" idx="4294967295"/>
          </p:nvPr>
        </p:nvSpPr>
        <p:spPr>
          <a:xfrm>
            <a:off x="311707" y="744575"/>
            <a:ext cx="8520602" cy="2052599"/>
          </a:xfrm>
          <a:prstGeom prst="rect">
            <a:avLst/>
          </a:prstGeom>
          <a:noFill/>
          <a:ln>
            <a:noFill/>
          </a:ln>
        </p:spPr>
        <p:txBody>
          <a:bodyPr spcFirstLastPara="1" wrap="square" lIns="91400" tIns="91400" rIns="91400" bIns="91400" anchor="b" anchorCtr="0">
            <a:normAutofit/>
          </a:bodyPr>
          <a:lstStyle/>
          <a:p>
            <a:pPr marL="0" marR="0" lvl="0" indent="0" algn="ctr" rtl="0">
              <a:lnSpc>
                <a:spcPct val="100000"/>
              </a:lnSpc>
              <a:spcBef>
                <a:spcPts val="0"/>
              </a:spcBef>
              <a:spcAft>
                <a:spcPts val="0"/>
              </a:spcAft>
              <a:buClr>
                <a:srgbClr val="000000"/>
              </a:buClr>
              <a:buSzPts val="5200"/>
              <a:buFont typeface="Arial"/>
              <a:buNone/>
            </a:pPr>
            <a:r>
              <a:rPr lang="en-US" sz="5200" i="0" u="none" strike="noStrike" cap="none">
                <a:solidFill>
                  <a:srgbClr val="FFFFFF"/>
                </a:solidFill>
                <a:latin typeface="Oswald Medium"/>
                <a:ea typeface="Oswald Medium"/>
                <a:cs typeface="Oswald Medium"/>
                <a:sym typeface="Oswald Medium"/>
              </a:rPr>
              <a:t>Treasury Efficiency</a:t>
            </a:r>
            <a:endParaRPr>
              <a:solidFill>
                <a:srgbClr val="FFFFFF"/>
              </a:solidFill>
              <a:latin typeface="Oswald Medium"/>
              <a:ea typeface="Oswald Medium"/>
              <a:cs typeface="Oswald Medium"/>
              <a:sym typeface="Oswald Medium"/>
            </a:endParaRPr>
          </a:p>
        </p:txBody>
      </p:sp>
      <p:sp>
        <p:nvSpPr>
          <p:cNvPr id="71" name="Google Shape;71;p16"/>
          <p:cNvSpPr txBox="1">
            <a:spLocks noGrp="1"/>
          </p:cNvSpPr>
          <p:nvPr>
            <p:ph type="subTitle" idx="4294967295"/>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p>
            <a:pPr marL="0" marR="0" lvl="0" indent="0" algn="ctr" rtl="0">
              <a:lnSpc>
                <a:spcPct val="100000"/>
              </a:lnSpc>
              <a:spcBef>
                <a:spcPts val="0"/>
              </a:spcBef>
              <a:spcAft>
                <a:spcPts val="0"/>
              </a:spcAft>
              <a:buClr>
                <a:srgbClr val="585858"/>
              </a:buClr>
              <a:buSzPts val="2520"/>
              <a:buFont typeface="Arial"/>
              <a:buNone/>
            </a:pPr>
            <a:r>
              <a:rPr lang="en-US" sz="2520" b="0" i="0" u="none" strike="noStrike" cap="none">
                <a:solidFill>
                  <a:schemeClr val="accent5"/>
                </a:solidFill>
                <a:latin typeface="Arial"/>
                <a:ea typeface="Arial"/>
                <a:cs typeface="Arial"/>
                <a:sym typeface="Arial"/>
              </a:rPr>
              <a:t>A study of current interest rates and recession probabilities </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2688"/>
              <a:t>Links</a:t>
            </a:r>
            <a:endParaRPr/>
          </a:p>
        </p:txBody>
      </p:sp>
      <p:sp>
        <p:nvSpPr>
          <p:cNvPr id="125" name="Google Shape;125;p2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US">
                <a:solidFill>
                  <a:schemeClr val="dk1"/>
                </a:solidFill>
                <a:latin typeface="Arial"/>
                <a:ea typeface="Arial"/>
                <a:cs typeface="Arial"/>
                <a:sym typeface="Arial"/>
              </a:rPr>
              <a:t>https://github.com/zeta1178/FinTech-Project1</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240138" y="250488"/>
            <a:ext cx="8520602" cy="841801"/>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Arial"/>
              <a:buNone/>
            </a:pPr>
            <a:r>
              <a:rPr lang="en-US" sz="3600">
                <a:solidFill>
                  <a:schemeClr val="accent5"/>
                </a:solidFill>
              </a:rPr>
              <a:t>Executive Summary</a:t>
            </a:r>
            <a:endParaRPr>
              <a:solidFill>
                <a:schemeClr val="accent5"/>
              </a:solidFill>
            </a:endParaRPr>
          </a:p>
        </p:txBody>
      </p:sp>
      <p:sp>
        <p:nvSpPr>
          <p:cNvPr id="77" name="Google Shape;77;p17"/>
          <p:cNvSpPr txBox="1"/>
          <p:nvPr/>
        </p:nvSpPr>
        <p:spPr>
          <a:xfrm>
            <a:off x="799664" y="1320887"/>
            <a:ext cx="7544700" cy="4185721"/>
          </a:xfrm>
          <a:prstGeom prst="rect">
            <a:avLst/>
          </a:prstGeom>
          <a:noFill/>
          <a:ln>
            <a:noFill/>
          </a:ln>
        </p:spPr>
        <p:txBody>
          <a:bodyPr spcFirstLastPara="1" wrap="square" lIns="45700" tIns="45700" rIns="45700" bIns="45700" anchor="t" anchorCtr="0">
            <a:spAutoFit/>
          </a:bodyPr>
          <a:lstStyle/>
          <a:p>
            <a:pPr marR="0" lvl="0" algn="just" rtl="0">
              <a:lnSpc>
                <a:spcPct val="100000"/>
              </a:lnSpc>
              <a:spcBef>
                <a:spcPts val="0"/>
              </a:spcBef>
              <a:spcAft>
                <a:spcPts val="0"/>
              </a:spcAft>
              <a:buClr>
                <a:srgbClr val="000000"/>
              </a:buClr>
              <a:buSzPts val="1400"/>
            </a:pPr>
            <a:r>
              <a:rPr lang="en-US" sz="1400" b="0" i="0" u="none" strike="noStrike" cap="none" dirty="0">
                <a:solidFill>
                  <a:srgbClr val="EEEEEE"/>
                </a:solidFill>
                <a:latin typeface="Arial"/>
                <a:ea typeface="Arial"/>
                <a:cs typeface="Arial"/>
                <a:sym typeface="Arial"/>
              </a:rPr>
              <a:t>Swift Panda RS </a:t>
            </a:r>
            <a:r>
              <a:rPr lang="en-US" sz="1400" b="0" i="0" u="none" strike="noStrike" cap="none" dirty="0">
                <a:solidFill>
                  <a:srgbClr val="EEEEEE"/>
                </a:solidFill>
                <a:highlight>
                  <a:schemeClr val="lt1"/>
                </a:highlight>
                <a:latin typeface="Arial"/>
                <a:ea typeface="Arial"/>
                <a:cs typeface="Arial"/>
                <a:sym typeface="Arial"/>
              </a:rPr>
              <a:t>LLC </a:t>
            </a:r>
            <a:r>
              <a:rPr lang="en-US" sz="1400" b="0" i="0" u="none" strike="noStrike" cap="none" dirty="0">
                <a:solidFill>
                  <a:srgbClr val="EEEEEE"/>
                </a:solidFill>
                <a:latin typeface="Arial"/>
                <a:ea typeface="Arial"/>
                <a:cs typeface="Arial"/>
                <a:sym typeface="Arial"/>
              </a:rPr>
              <a:t>was presented with a problem:</a:t>
            </a:r>
            <a:endParaRPr dirty="0">
              <a:solidFill>
                <a:srgbClr val="EEEEEE"/>
              </a:solidFil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EEEEEE"/>
                </a:solidFill>
                <a:latin typeface="Arial"/>
                <a:ea typeface="Arial"/>
                <a:cs typeface="Arial"/>
                <a:sym typeface="Arial"/>
              </a:rPr>
              <a:t>Investment Inc. is consumed with research for potential investment strategies. The process is highly time-consuming; the client is overwhelmed with the amount of data available on the web, which often leads to losing track of valuable metrics. Moreover, Investment Inc. must spend a significant amount of monthly capital on maintaining multiple data gathering services subscriptions. </a:t>
            </a:r>
            <a:endParaRPr sz="1400" b="0" i="0" u="none" strike="noStrike" cap="none" dirty="0">
              <a:solidFill>
                <a:srgbClr val="EEEEEE"/>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dirty="0">
              <a:solidFill>
                <a:srgbClr val="EEEEEE"/>
              </a:solidFil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EEEEEE"/>
                </a:solidFill>
                <a:latin typeface="Arial"/>
                <a:ea typeface="Arial"/>
                <a:cs typeface="Arial"/>
                <a:sym typeface="Arial"/>
              </a:rPr>
              <a:t>The client desires to improve the efficiency of the research process and significantly decrease the time spent, have advanced filtering of proper metrics, reduce spending for subscription services, improve investment strategies, and generate more capital long term. </a:t>
            </a:r>
          </a:p>
          <a:p>
            <a:pPr marL="0" marR="0" lvl="0" indent="0" algn="just" rtl="0">
              <a:lnSpc>
                <a:spcPct val="100000"/>
              </a:lnSpc>
              <a:spcBef>
                <a:spcPts val="0"/>
              </a:spcBef>
              <a:spcAft>
                <a:spcPts val="0"/>
              </a:spcAft>
              <a:buClr>
                <a:srgbClr val="000000"/>
              </a:buClr>
              <a:buSzPts val="1400"/>
              <a:buFont typeface="Arial"/>
              <a:buNone/>
            </a:pPr>
            <a:endParaRPr dirty="0">
              <a:solidFill>
                <a:srgbClr val="EEEEEE"/>
              </a:solidFil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EEEEEE"/>
                </a:solidFill>
                <a:latin typeface="Arial"/>
                <a:ea typeface="Arial"/>
                <a:cs typeface="Arial"/>
                <a:sym typeface="Arial"/>
              </a:rPr>
              <a:t>Swift Panda RS presented the solution of an investment tool to improve the stock picking strategy and portfolio creation with the implementation of the API to access financial data to perform analysis. The solution is presented with Python, Pandas, and </a:t>
            </a:r>
            <a:r>
              <a:rPr lang="en-US" sz="1400" b="0" i="0" u="none" strike="noStrike" cap="none" dirty="0" err="1">
                <a:solidFill>
                  <a:srgbClr val="EEEEEE"/>
                </a:solidFill>
                <a:latin typeface="Arial"/>
                <a:ea typeface="Arial"/>
                <a:cs typeface="Arial"/>
                <a:sym typeface="Arial"/>
              </a:rPr>
              <a:t>PyViz</a:t>
            </a:r>
            <a:r>
              <a:rPr lang="en-US" sz="1400" b="0" i="0" u="none" strike="noStrike" cap="none" dirty="0">
                <a:solidFill>
                  <a:srgbClr val="EEEEEE"/>
                </a:solidFill>
                <a:latin typeface="Arial"/>
                <a:ea typeface="Arial"/>
                <a:cs typeface="Arial"/>
                <a:sym typeface="Arial"/>
              </a:rPr>
              <a:t> technologies. </a:t>
            </a:r>
            <a:endParaRPr dirty="0">
              <a:solidFill>
                <a:srgbClr val="EEEEEE"/>
              </a:solidFil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EEEEEE"/>
                </a:solidFill>
                <a:latin typeface="Arial"/>
                <a:ea typeface="Arial"/>
                <a:cs typeface="Arial"/>
                <a:sym typeface="Arial"/>
              </a:rPr>
              <a:t>We interpret data in presentable ways for clients to further make appropriate investment decisions. </a:t>
            </a:r>
            <a:endParaRPr dirty="0">
              <a:solidFill>
                <a:srgbClr val="EEEEEE"/>
              </a:solidFil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EEEEEE"/>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EEEEEE"/>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78" name="Google Shape;78;p17" descr="taxman-panda-sm.jpg"/>
          <p:cNvPicPr preferRelativeResize="0"/>
          <p:nvPr/>
        </p:nvPicPr>
        <p:blipFill rotWithShape="1">
          <a:blip r:embed="rId3">
            <a:alphaModFix/>
          </a:blip>
          <a:srcRect/>
          <a:stretch/>
        </p:blipFill>
        <p:spPr>
          <a:xfrm>
            <a:off x="6346345" y="81618"/>
            <a:ext cx="1179568" cy="11795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2688">
                <a:solidFill>
                  <a:schemeClr val="accent5"/>
                </a:solidFill>
              </a:rPr>
              <a:t>Concept</a:t>
            </a:r>
            <a:endParaRPr>
              <a:solidFill>
                <a:schemeClr val="accent5"/>
              </a:solidFill>
            </a:endParaRPr>
          </a:p>
        </p:txBody>
      </p:sp>
      <p:sp>
        <p:nvSpPr>
          <p:cNvPr id="84" name="Google Shape;84;p18"/>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p>
            <a:pPr marL="457200" lvl="0" indent="-317500" algn="l" rtl="0">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Treasury Efficiency is a way to collect data from multiple companies to further display key components and metrics to perform efficient decision-making for investment strategies.</a:t>
            </a:r>
            <a:endParaRPr>
              <a:solidFill>
                <a:schemeClr val="dk1"/>
              </a:solidFill>
              <a:latin typeface="Arial"/>
              <a:ea typeface="Arial"/>
              <a:cs typeface="Arial"/>
              <a:sym typeface="Arial"/>
            </a:endParaRPr>
          </a:p>
          <a:p>
            <a:pPr marL="457200" lvl="0" indent="-317500" algn="l" rtl="0">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motivation for the development of Treasury Efficiency is to significantly improve the monthly or quarterly research process efficiency for investment companies by up to 90%.</a:t>
            </a:r>
            <a:endParaRPr>
              <a:solidFill>
                <a:schemeClr val="dk1"/>
              </a:solidFill>
              <a:latin typeface="Arial"/>
              <a:ea typeface="Arial"/>
              <a:cs typeface="Arial"/>
              <a:sym typeface="Arial"/>
            </a:endParaRPr>
          </a:p>
          <a:p>
            <a:pPr marL="457200" lvl="0" indent="-317500" algn="l" rtl="0">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User story - perform manual updates as well as import static CSV files from multiple sources.</a:t>
            </a:r>
            <a:endParaRPr>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2688">
                <a:solidFill>
                  <a:schemeClr val="accent5"/>
                </a:solidFill>
              </a:rPr>
              <a:t>Data Techniques</a:t>
            </a:r>
            <a:endParaRPr>
              <a:solidFill>
                <a:schemeClr val="accent5"/>
              </a:solidFill>
            </a:endParaRPr>
          </a:p>
        </p:txBody>
      </p:sp>
      <p:sp>
        <p:nvSpPr>
          <p:cNvPr id="90" name="Google Shape;90;p19"/>
          <p:cNvSpPr txBox="1">
            <a:spLocks noGrp="1"/>
          </p:cNvSpPr>
          <p:nvPr>
            <p:ph type="body" idx="1"/>
          </p:nvPr>
        </p:nvSpPr>
        <p:spPr>
          <a:xfrm>
            <a:off x="311699" y="1076275"/>
            <a:ext cx="8520602" cy="3416400"/>
          </a:xfrm>
          <a:prstGeom prst="rect">
            <a:avLst/>
          </a:prstGeom>
          <a:noFill/>
          <a:ln>
            <a:noFill/>
          </a:ln>
        </p:spPr>
        <p:txBody>
          <a:bodyPr spcFirstLastPara="1" wrap="square" lIns="91400" tIns="91400" rIns="91400" bIns="91400" anchor="t" anchorCtr="0">
            <a:normAutofit lnSpcReduction="10000"/>
          </a:bodyPr>
          <a:lstStyle/>
          <a:p>
            <a:pPr marL="374904" lvl="0" indent="-260350" algn="l" rtl="0">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Data source - </a:t>
            </a:r>
            <a:r>
              <a:rPr lang="en-US"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financialmodelingprep.com</a:t>
            </a:r>
            <a:r>
              <a:rPr lang="en-US" sz="1640">
                <a:solidFill>
                  <a:schemeClr val="dk1"/>
                </a:solidFill>
                <a:latin typeface="Arial"/>
                <a:ea typeface="Arial"/>
                <a:cs typeface="Arial"/>
                <a:sym typeface="Arial"/>
              </a:rPr>
              <a:t> Financial Modeling Prep is a new concept that user to access API for SEC data and market information (news, currencies, and stock prices). Fmp Cloud comprises a team of engineers, financial analysts, accountants, and data analysts to provide data.</a:t>
            </a:r>
            <a:endParaRPr>
              <a:solidFill>
                <a:schemeClr val="dk1"/>
              </a:solidFill>
              <a:latin typeface="Arial"/>
              <a:ea typeface="Arial"/>
              <a:cs typeface="Arial"/>
              <a:sym typeface="Arial"/>
            </a:endParaRPr>
          </a:p>
          <a:p>
            <a:pPr marL="374904" lvl="0" indent="-260350" algn="l" rtl="0">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The reasoning for data selection - Financial Modeling Prep is a one-stop data source that simplifies the day-to-day process for information and documentation related to stock interest rates, quarterly releases, future recession probabilities, etc.</a:t>
            </a:r>
            <a:endParaRPr>
              <a:solidFill>
                <a:schemeClr val="dk1"/>
              </a:solidFill>
              <a:latin typeface="Arial"/>
              <a:ea typeface="Arial"/>
              <a:cs typeface="Arial"/>
              <a:sym typeface="Arial"/>
            </a:endParaRPr>
          </a:p>
          <a:p>
            <a:pPr marL="374904" lvl="0" indent="-260350" algn="l" rtl="0">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Data collection is done through a more efficient API method directly from the source, which allows skipping CSV gathering and downloading from multiple sources.</a:t>
            </a:r>
            <a:endParaRPr>
              <a:solidFill>
                <a:schemeClr val="dk1"/>
              </a:solidFill>
              <a:latin typeface="Arial"/>
              <a:ea typeface="Arial"/>
              <a:cs typeface="Arial"/>
              <a:sym typeface="Arial"/>
            </a:endParaRPr>
          </a:p>
          <a:p>
            <a:pPr marL="374904" lvl="0" indent="-260350" algn="l" rtl="0">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Exploration - research of multiple visualization tools that are easy to reconfigure translates to reusability. </a:t>
            </a:r>
            <a:endParaRPr>
              <a:solidFill>
                <a:schemeClr val="dk1"/>
              </a:solidFill>
              <a:latin typeface="Arial"/>
              <a:ea typeface="Arial"/>
              <a:cs typeface="Arial"/>
              <a:sym typeface="Arial"/>
            </a:endParaRPr>
          </a:p>
          <a:p>
            <a:pPr marL="374904" lvl="0" indent="-260350" algn="l" rtl="0">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Cleaning process - re-indexed, changed formatting, and dropped unnecessary columns.</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2688">
                <a:solidFill>
                  <a:schemeClr val="accent5"/>
                </a:solidFill>
              </a:rPr>
              <a:t>Approach</a:t>
            </a:r>
            <a:endParaRPr>
              <a:solidFill>
                <a:schemeClr val="accent5"/>
              </a:solidFill>
            </a:endParaRPr>
          </a:p>
        </p:txBody>
      </p:sp>
      <p:sp>
        <p:nvSpPr>
          <p:cNvPr id="96" name="Google Shape;96;p20"/>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fontScale="92500" lnSpcReduction="20000"/>
          </a:bodyPr>
          <a:lstStyle/>
          <a:p>
            <a:pPr marL="374904" lvl="0"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Technology Packages used: </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Python </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Pandas</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err="1">
                <a:solidFill>
                  <a:schemeClr val="dk1"/>
                </a:solidFill>
                <a:latin typeface="Arial"/>
                <a:ea typeface="Arial"/>
                <a:cs typeface="Arial"/>
                <a:sym typeface="Arial"/>
              </a:rPr>
              <a:t>PyViz</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err="1">
                <a:solidFill>
                  <a:schemeClr val="dk1"/>
                </a:solidFill>
                <a:latin typeface="Arial"/>
                <a:ea typeface="Arial"/>
                <a:cs typeface="Arial"/>
                <a:sym typeface="Arial"/>
              </a:rPr>
              <a:t>Plotlib</a:t>
            </a:r>
            <a:endParaRPr lang="en-US" sz="1476"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dirty="0" err="1">
                <a:solidFill>
                  <a:schemeClr val="dk1"/>
                </a:solidFill>
                <a:latin typeface="Arial"/>
                <a:ea typeface="Arial"/>
                <a:cs typeface="Arial"/>
                <a:sym typeface="Arial"/>
              </a:rPr>
              <a:t>Plotly</a:t>
            </a:r>
            <a:endParaRPr dirty="0">
              <a:solidFill>
                <a:schemeClr val="dk1"/>
              </a:solidFill>
              <a:latin typeface="Arial"/>
              <a:ea typeface="Arial"/>
              <a:cs typeface="Arial"/>
              <a:sym typeface="Arial"/>
            </a:endParaRPr>
          </a:p>
          <a:p>
            <a:pPr marL="374904" lvl="0"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Breakdown of tasks and roles</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Cassandra - research, concept development, delivering Pandas data </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Michael - research, concept development , delivering visual component using Pandas to reach an API </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err="1">
                <a:solidFill>
                  <a:schemeClr val="dk1"/>
                </a:solidFill>
                <a:latin typeface="Arial"/>
                <a:ea typeface="Arial"/>
                <a:cs typeface="Arial"/>
                <a:sym typeface="Arial"/>
              </a:rPr>
              <a:t>Yulianna</a:t>
            </a:r>
            <a:r>
              <a:rPr lang="en-US" sz="1476" dirty="0">
                <a:solidFill>
                  <a:schemeClr val="dk1"/>
                </a:solidFill>
                <a:latin typeface="Arial"/>
                <a:ea typeface="Arial"/>
                <a:cs typeface="Arial"/>
                <a:sym typeface="Arial"/>
              </a:rPr>
              <a:t> - research, concept development, presentation visualization</a:t>
            </a:r>
            <a:endParaRPr dirty="0">
              <a:solidFill>
                <a:schemeClr val="dk1"/>
              </a:solidFill>
              <a:latin typeface="Arial"/>
              <a:ea typeface="Arial"/>
              <a:cs typeface="Arial"/>
              <a:sym typeface="Arial"/>
            </a:endParaRPr>
          </a:p>
          <a:p>
            <a:pPr marL="770636" lvl="1"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Henry - research, concept development, information gathering </a:t>
            </a:r>
            <a:endParaRPr dirty="0">
              <a:solidFill>
                <a:schemeClr val="dk1"/>
              </a:solidFill>
              <a:latin typeface="Arial"/>
              <a:ea typeface="Arial"/>
              <a:cs typeface="Arial"/>
              <a:sym typeface="Arial"/>
            </a:endParaRPr>
          </a:p>
          <a:p>
            <a:pPr marL="770636" lvl="1" indent="-192277" algn="l" rtl="0">
              <a:lnSpc>
                <a:spcPct val="115000"/>
              </a:lnSpc>
              <a:spcBef>
                <a:spcPts val="0"/>
              </a:spcBef>
              <a:spcAft>
                <a:spcPts val="0"/>
              </a:spcAft>
              <a:buSzPts val="1400"/>
              <a:buNone/>
            </a:pPr>
            <a:endParaRPr sz="1476" dirty="0">
              <a:solidFill>
                <a:schemeClr val="dk1"/>
              </a:solidFill>
              <a:latin typeface="Arial"/>
              <a:ea typeface="Arial"/>
              <a:cs typeface="Arial"/>
              <a:sym typeface="Arial"/>
            </a:endParaRPr>
          </a:p>
          <a:p>
            <a:pPr marL="374904" lvl="0"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Challenges - data preparation for the plot visualization and Pandas data frame </a:t>
            </a:r>
            <a:endParaRPr dirty="0">
              <a:solidFill>
                <a:schemeClr val="dk1"/>
              </a:solidFill>
              <a:latin typeface="Arial"/>
              <a:ea typeface="Arial"/>
              <a:cs typeface="Arial"/>
              <a:sym typeface="Arial"/>
            </a:endParaRPr>
          </a:p>
          <a:p>
            <a:pPr marL="374904" lvl="0" indent="-281177" algn="l" rtl="0">
              <a:lnSpc>
                <a:spcPct val="115000"/>
              </a:lnSpc>
              <a:spcBef>
                <a:spcPts val="0"/>
              </a:spcBef>
              <a:spcAft>
                <a:spcPts val="0"/>
              </a:spcAft>
              <a:buClr>
                <a:schemeClr val="dk1"/>
              </a:buClr>
              <a:buSzPts val="1400"/>
              <a:buFont typeface="Arial"/>
              <a:buChar char="●"/>
            </a:pPr>
            <a:r>
              <a:rPr lang="en-US" sz="1476" dirty="0">
                <a:solidFill>
                  <a:schemeClr val="dk1"/>
                </a:solidFill>
                <a:latin typeface="Arial"/>
                <a:ea typeface="Arial"/>
                <a:cs typeface="Arial"/>
                <a:sym typeface="Arial"/>
              </a:rPr>
              <a:t>Successes - selection from several graph options to provide accurate visualization </a:t>
            </a:r>
            <a:endParaRPr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2688"/>
              <a:buFont typeface="Arial"/>
              <a:buNone/>
            </a:pPr>
            <a:r>
              <a:rPr lang="en-US"/>
              <a:t>Bullet points</a:t>
            </a:r>
            <a:endParaRPr/>
          </a:p>
        </p:txBody>
      </p:sp>
      <p:sp>
        <p:nvSpPr>
          <p:cNvPr id="107" name="Google Shape;107;p22"/>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p>
            <a:pPr marL="457200" lvl="0" indent="-387350" algn="l" rtl="0">
              <a:spcBef>
                <a:spcPts val="0"/>
              </a:spcBef>
              <a:spcAft>
                <a:spcPts val="0"/>
              </a:spcAft>
              <a:buClr>
                <a:schemeClr val="dk1"/>
              </a:buClr>
              <a:buSzPts val="2500"/>
              <a:buFont typeface="Arial"/>
              <a:buChar char="●"/>
            </a:pPr>
            <a:r>
              <a:rPr lang="en-US" sz="2500" dirty="0">
                <a:solidFill>
                  <a:schemeClr val="dk1"/>
                </a:solidFill>
                <a:latin typeface="Arial"/>
                <a:ea typeface="Arial"/>
                <a:cs typeface="Arial"/>
                <a:sym typeface="Arial"/>
              </a:rPr>
              <a:t>Demonstrate getting interest rates from treasury API without CSV file </a:t>
            </a:r>
            <a:endParaRPr sz="2500" dirty="0">
              <a:solidFill>
                <a:schemeClr val="dk1"/>
              </a:solidFill>
              <a:latin typeface="Arial"/>
              <a:ea typeface="Arial"/>
              <a:cs typeface="Arial"/>
              <a:sym typeface="Arial"/>
            </a:endParaRPr>
          </a:p>
          <a:p>
            <a:pPr marL="457200" lvl="0" indent="-387350" algn="l" rtl="0">
              <a:lnSpc>
                <a:spcPct val="115000"/>
              </a:lnSpc>
              <a:spcBef>
                <a:spcPts val="0"/>
              </a:spcBef>
              <a:spcAft>
                <a:spcPts val="0"/>
              </a:spcAft>
              <a:buClr>
                <a:schemeClr val="dk1"/>
              </a:buClr>
              <a:buSzPts val="2500"/>
              <a:buChar char="●"/>
            </a:pPr>
            <a:r>
              <a:rPr lang="en-US" sz="2500" dirty="0">
                <a:solidFill>
                  <a:schemeClr val="dk1"/>
                </a:solidFill>
                <a:latin typeface="Arial"/>
                <a:ea typeface="Arial"/>
                <a:cs typeface="Arial"/>
                <a:sym typeface="Arial"/>
              </a:rPr>
              <a:t>Use the financial modeling API to get recession percentages </a:t>
            </a:r>
            <a:endParaRPr sz="2500" dirty="0">
              <a:solidFill>
                <a:schemeClr val="dk1"/>
              </a:solidFill>
              <a:latin typeface="Arial"/>
              <a:ea typeface="Arial"/>
              <a:cs typeface="Arial"/>
              <a:sym typeface="Arial"/>
            </a:endParaRPr>
          </a:p>
          <a:p>
            <a:pPr marL="457200" lvl="0" indent="-387350" algn="l" rtl="0">
              <a:lnSpc>
                <a:spcPct val="115000"/>
              </a:lnSpc>
              <a:spcBef>
                <a:spcPts val="0"/>
              </a:spcBef>
              <a:spcAft>
                <a:spcPts val="0"/>
              </a:spcAft>
              <a:buClr>
                <a:schemeClr val="dk1"/>
              </a:buClr>
              <a:buSzPts val="2500"/>
              <a:buFont typeface="Arial"/>
              <a:buChar char="●"/>
            </a:pPr>
            <a:r>
              <a:rPr lang="en-US" sz="2500" dirty="0">
                <a:solidFill>
                  <a:schemeClr val="dk1"/>
                </a:solidFill>
                <a:latin typeface="Arial"/>
                <a:ea typeface="Arial"/>
                <a:cs typeface="Arial"/>
                <a:sym typeface="Arial"/>
              </a:rPr>
              <a:t>Create a graph that merges the interest rates and recession percentages </a:t>
            </a:r>
            <a:endParaRPr sz="25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Arial"/>
              <a:buNone/>
            </a:pPr>
            <a:r>
              <a:rPr lang="en-US" sz="3600"/>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257800"/>
            <a:ext cx="8520600" cy="9795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Arial"/>
              <a:buNone/>
            </a:pPr>
            <a:r>
              <a:rPr lang="en-US"/>
              <a:t>YIELD CURVE and FINANCIAL MODELING PREP </a:t>
            </a:r>
            <a:endParaRPr/>
          </a:p>
        </p:txBody>
      </p:sp>
      <p:pic>
        <p:nvPicPr>
          <p:cNvPr id="113" name="Google Shape;113;p23"/>
          <p:cNvPicPr preferRelativeResize="0"/>
          <p:nvPr/>
        </p:nvPicPr>
        <p:blipFill>
          <a:blip r:embed="rId3">
            <a:alphaModFix/>
          </a:blip>
          <a:stretch>
            <a:fillRect/>
          </a:stretch>
        </p:blipFill>
        <p:spPr>
          <a:xfrm>
            <a:off x="2051025" y="1237300"/>
            <a:ext cx="5041960" cy="360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2688"/>
              <a:t>Next Steps</a:t>
            </a:r>
            <a:endParaRPr/>
          </a:p>
        </p:txBody>
      </p:sp>
      <p:sp>
        <p:nvSpPr>
          <p:cNvPr id="119" name="Google Shape;119;p24"/>
          <p:cNvSpPr txBox="1">
            <a:spLocks noGrp="1"/>
          </p:cNvSpPr>
          <p:nvPr>
            <p:ph type="body" idx="1"/>
          </p:nvPr>
        </p:nvSpPr>
        <p:spPr>
          <a:xfrm>
            <a:off x="311699" y="1152475"/>
            <a:ext cx="8520600" cy="3416400"/>
          </a:xfrm>
          <a:prstGeom prst="rect">
            <a:avLst/>
          </a:prstGeom>
          <a:noFill/>
          <a:ln>
            <a:noFill/>
          </a:ln>
        </p:spPr>
        <p:txBody>
          <a:bodyPr spcFirstLastPara="1" wrap="square" lIns="91400" tIns="91400" rIns="91400" bIns="91400" anchor="t" anchorCtr="0">
            <a:normAutofit/>
          </a:bodyPr>
          <a:lstStyle/>
          <a:p>
            <a:pPr marL="457200" lvl="0" indent="-342900" algn="l" rtl="0">
              <a:lnSpc>
                <a:spcPct val="115000"/>
              </a:lnSpc>
              <a:spcBef>
                <a:spcPts val="0"/>
              </a:spcBef>
              <a:spcAft>
                <a:spcPts val="0"/>
              </a:spcAft>
              <a:buClr>
                <a:schemeClr val="dk1"/>
              </a:buClr>
              <a:buSzPts val="1800"/>
              <a:buChar char="●"/>
            </a:pPr>
            <a:r>
              <a:rPr lang="en-US">
                <a:solidFill>
                  <a:schemeClr val="dk1"/>
                </a:solidFill>
                <a:latin typeface="Arial"/>
                <a:ea typeface="Arial"/>
                <a:cs typeface="Arial"/>
                <a:sym typeface="Arial"/>
              </a:rPr>
              <a:t>Go after more interest rates and more time frames </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US">
                <a:solidFill>
                  <a:schemeClr val="dk1"/>
                </a:solidFill>
                <a:latin typeface="Arial"/>
                <a:ea typeface="Arial"/>
                <a:cs typeface="Arial"/>
                <a:sym typeface="Arial"/>
              </a:rPr>
              <a:t>See if the initial relationship holds between the recession indicator and interest rates </a:t>
            </a:r>
            <a:endParaRPr>
              <a:solidFill>
                <a:schemeClr val="dk1"/>
              </a:solidFill>
            </a:endParaRPr>
          </a:p>
          <a:p>
            <a:pPr marL="457200" lvl="0" indent="0" algn="l" rtl="0">
              <a:lnSpc>
                <a:spcPct val="115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Oswald Medium</vt:lpstr>
      <vt:lpstr>Oswald</vt:lpstr>
      <vt:lpstr>Arial</vt:lpstr>
      <vt:lpstr>Average</vt:lpstr>
      <vt:lpstr>Slate</vt:lpstr>
      <vt:lpstr>Treasury Efficiency</vt:lpstr>
      <vt:lpstr>Executive Summary</vt:lpstr>
      <vt:lpstr>Concept</vt:lpstr>
      <vt:lpstr>Data Techniques</vt:lpstr>
      <vt:lpstr>Approach</vt:lpstr>
      <vt:lpstr>Bullet points</vt:lpstr>
      <vt:lpstr>Demo</vt:lpstr>
      <vt:lpstr>YIELD CURVE and FINANCIAL MODELING PREP </vt:lpstr>
      <vt:lpstr>Next Steps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Treasury Efficiency</dc:title>
  <dc:creator>HK</dc:creator>
  <cp:lastModifiedBy>Henry Kennedy</cp:lastModifiedBy>
  <cp:revision>1</cp:revision>
  <dcterms:modified xsi:type="dcterms:W3CDTF">2022-08-03T22:59:54Z</dcterms:modified>
</cp:coreProperties>
</file>