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502" r:id="rId2"/>
    <p:sldId id="506" r:id="rId3"/>
    <p:sldId id="508" r:id="rId4"/>
    <p:sldId id="509" r:id="rId5"/>
    <p:sldId id="510" r:id="rId6"/>
    <p:sldId id="511" r:id="rId7"/>
    <p:sldId id="512" r:id="rId8"/>
    <p:sldId id="513" r:id="rId9"/>
    <p:sldId id="514" r:id="rId10"/>
    <p:sldId id="515" r:id="rId11"/>
    <p:sldId id="524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44" autoAdjust="0"/>
    <p:restoredTop sz="99645" autoAdjust="0"/>
  </p:normalViewPr>
  <p:slideViewPr>
    <p:cSldViewPr snapToGrid="0">
      <p:cViewPr>
        <p:scale>
          <a:sx n="50" d="100"/>
          <a:sy n="50" d="100"/>
        </p:scale>
        <p:origin x="-1244" y="-68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EDD1B-982D-44E3-BB38-6996D3D70F95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15EF4-ADDE-412B-BD2C-92407EB541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A1EB57-8062-4D0C-B7CE-C29ACC2BF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7DB113-CA8C-47B2-BCFC-F74B72483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C42EDC-8CE3-426B-ACCF-3B805AAA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53D742-4B6C-47FF-A35F-D2DD7930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979390-242D-4541-AA4F-B6EED217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5DC065-345E-426E-86F0-46F3E725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038535A-41C1-4068-A937-7426BC392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C2B533-1418-483B-97DE-5E387B8D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CBBEF5-E4E3-47C8-9DEE-27A6207A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93E4CC-76CB-4D90-9734-326A8A89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1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0B2CE47-A65E-4309-B437-AFD2B9969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46F7EAD-5496-4C99-AD34-0BCC8F26D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A6304D-16C6-4206-8EB8-FBA7B06D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50F563-BF84-4DB0-A003-136CD01C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658FA7-E6B9-432D-93F3-56577AD0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B5CA36-8268-4873-86D0-F274A926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EE67B9-0CBE-4622-B632-29987F09C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E1A956-CD21-4932-9EE6-634D68B1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FF38D7-1D28-4DF6-B1D7-70C729D8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355FF8-D34F-4662-81A7-70161E9F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5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BA59C-1F37-45DB-AF62-AA6A442C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B6C279-B1EC-414D-8F31-C1A9B10F0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3FB74C-3832-459F-9893-6CE9768C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AEC82B-1C4E-42FE-A37E-D8AB43F6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06A5C4-B5F1-41B0-9720-DDDD3B09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2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218AE0-F7C3-4293-B029-6CA2BCC1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E2FCB7-546A-4698-AD16-1AB1FA586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C14DCC-6612-4794-8E5F-5434FECC8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1CD31E-5234-4383-A998-985C7D1B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D763F2-4475-496F-8C64-1A80BC1A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9CD4E1-EB40-414C-BECD-E2444B0C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1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E1863D-A3D3-482A-A737-5A11C88B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1C9FA6-3D40-49C3-B4A5-157E5CACE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CACED96-BD48-4F53-8F41-4C7EECEA2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85F550E-D7E9-41DB-8117-B4A17FE9E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332A990-3907-425E-A1E9-F84C14436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D47BA6-2F48-4F49-954E-BE1A2149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61F26A2-074D-4087-B35A-B5A0E81E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BA6E03C-3F83-48AE-9E60-3423D87D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3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87B62D-02DC-4056-A751-A8D73365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CF3A0D-9E5C-4CCB-911F-EF370F03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1A41945-8EE1-4E61-87AC-1A0460BA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B3080F-ED6B-4A9A-8250-33BAA94C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9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8FAC376-1D92-4847-9CB1-D0F5F03C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97F5DF8-36DB-4327-BBD9-5FC55238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2E04B81-2197-4F7A-BBA9-881EC81C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4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374491-D846-4924-AA75-42BD9F6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FFF14B-D8F1-4FE5-A475-F7C50C34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A2ED40-ED0C-4E4C-8438-0FADD3FF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7E12BF-1598-477C-B265-CF004CAF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AADA6F-BF04-4B4F-BC7F-C470313E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CE3575-8174-472D-AD7B-A1F87F7D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8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03692-A702-4C80-9DAD-71F8CAD7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B75270C-7623-4BDC-A9B0-8D231AC9B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42B208-5FD5-4BAF-A6F3-9EA3EFC31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0B7392-A411-40BF-89A7-820986D3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0C3F13-8FE1-412C-B433-3DEE67B7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84FF8F-2E21-4BFA-9A12-7DB28C6E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3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FD502B6-34A9-4863-BC3D-77C9DE50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B4EDD4-44AF-4B30-8B21-9A5C77EA8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0477C6-5C1F-46CB-9837-4CAF2B095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2/10/2025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414C3E-0C2F-4BA0-A26F-5A1D22195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B05526-2027-41C3-A940-2FF61CFE5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7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6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4.sv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4.svg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14.svg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14.svg"/><Relationship Id="rId9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14.sv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14.sv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2.png"/><Relationship Id="rId4" Type="http://schemas.openxmlformats.org/officeDocument/2006/relationships/image" Target="../media/image14.sv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2700000">
            <a:off x="347553" y="-2211963"/>
            <a:ext cx="1557503" cy="5028848"/>
          </a:xfrm>
          <a:custGeom>
            <a:avLst/>
            <a:gdLst/>
            <a:ahLst/>
            <a:cxnLst/>
            <a:rect l="l" t="t" r="r" b="b"/>
            <a:pathLst>
              <a:path w="2336254" h="7543272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525794" t="-40822" b="-52994"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25153" y="8591"/>
            <a:ext cx="1709473" cy="1692291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315172" y="4969947"/>
            <a:ext cx="360557" cy="356624"/>
          </a:xfrm>
          <a:custGeom>
            <a:avLst/>
            <a:gdLst/>
            <a:ahLst/>
            <a:cxnLst/>
            <a:rect l="l" t="t" r="r" b="b"/>
            <a:pathLst>
              <a:path w="540836" h="534936">
                <a:moveTo>
                  <a:pt x="0" y="0"/>
                </a:moveTo>
                <a:lnTo>
                  <a:pt x="540836" y="0"/>
                </a:lnTo>
                <a:lnTo>
                  <a:pt x="540836" y="534936"/>
                </a:lnTo>
                <a:lnTo>
                  <a:pt x="0" y="534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170336" y="522936"/>
            <a:ext cx="276383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4"/>
              </a:lnSpc>
            </a:pPr>
            <a:r>
              <a:rPr lang="en-US" sz="4067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Cloud Bold"/>
                <a:sym typeface="Cloud Bold"/>
              </a:rPr>
              <a:t>AGENDA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D81137E4-2F15-5857-8DF9-341B120F8972}"/>
              </a:ext>
            </a:extLst>
          </p:cNvPr>
          <p:cNvGrpSpPr/>
          <p:nvPr/>
        </p:nvGrpSpPr>
        <p:grpSpPr>
          <a:xfrm>
            <a:off x="0" y="6530715"/>
            <a:ext cx="12192000" cy="356624"/>
            <a:chOff x="0" y="0"/>
            <a:chExt cx="5085496" cy="856399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xmlns="" id="{A2EA10A1-ADCE-D318-3270-A88DAD1AF871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xmlns="" id="{FA628A69-F994-B7D4-8EFD-CB09D71F5F4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85190DC-FEFC-341B-5691-EEF809A05FAA}"/>
              </a:ext>
            </a:extLst>
          </p:cNvPr>
          <p:cNvSpPr txBox="1"/>
          <p:nvPr/>
        </p:nvSpPr>
        <p:spPr>
          <a:xfrm>
            <a:off x="578052" y="2160133"/>
            <a:ext cx="11613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IN" sz="6000" b="1" dirty="0" smtClean="0"/>
              <a:t>Confusion </a:t>
            </a:r>
            <a:r>
              <a:rPr lang="en-IN" sz="6000" b="1" dirty="0"/>
              <a:t>Matrix for </a:t>
            </a:r>
            <a:r>
              <a:rPr lang="en-IN" sz="6000" b="1" dirty="0" smtClean="0"/>
              <a:t>Multi-Class Classification</a:t>
            </a:r>
            <a:endParaRPr lang="en-IN" sz="60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6D02968-3C15-D153-8AC8-A2554321F7B8}"/>
              </a:ext>
            </a:extLst>
          </p:cNvPr>
          <p:cNvGrpSpPr/>
          <p:nvPr/>
        </p:nvGrpSpPr>
        <p:grpSpPr>
          <a:xfrm>
            <a:off x="3556000" y="1223440"/>
            <a:ext cx="4419600" cy="72421"/>
            <a:chOff x="0" y="0"/>
            <a:chExt cx="5085496" cy="856399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xmlns="" id="{F12F1441-2557-6F4A-F169-427F1A9038F7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xmlns="" id="{CD521AC8-2010-2B19-75FC-30F1CCEC93E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sp>
        <p:nvSpPr>
          <p:cNvPr id="22" name="Freeform 10">
            <a:extLst>
              <a:ext uri="{FF2B5EF4-FFF2-40B4-BE49-F238E27FC236}">
                <a16:creationId xmlns:a16="http://schemas.microsoft.com/office/drawing/2014/main" xmlns="" id="{65333B6E-38AB-7E8A-5D2D-31A3B0F39F3F}"/>
              </a:ext>
            </a:extLst>
          </p:cNvPr>
          <p:cNvSpPr/>
          <p:nvPr/>
        </p:nvSpPr>
        <p:spPr>
          <a:xfrm>
            <a:off x="10707446" y="95708"/>
            <a:ext cx="1217853" cy="1272338"/>
          </a:xfrm>
          <a:custGeom>
            <a:avLst/>
            <a:gdLst/>
            <a:ahLst/>
            <a:cxnLst/>
            <a:rect l="l" t="t" r="r" b="b"/>
            <a:pathLst>
              <a:path w="1966277" h="1966277">
                <a:moveTo>
                  <a:pt x="0" y="0"/>
                </a:moveTo>
                <a:lnTo>
                  <a:pt x="1966278" y="0"/>
                </a:lnTo>
                <a:lnTo>
                  <a:pt x="1966278" y="1966278"/>
                </a:lnTo>
                <a:lnTo>
                  <a:pt x="0" y="19662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649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2700000">
            <a:off x="347553" y="-2211963"/>
            <a:ext cx="1557503" cy="5028848"/>
          </a:xfrm>
          <a:custGeom>
            <a:avLst/>
            <a:gdLst/>
            <a:ahLst/>
            <a:cxnLst/>
            <a:rect l="l" t="t" r="r" b="b"/>
            <a:pathLst>
              <a:path w="2336254" h="7543272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l="-525794" t="-40822" b="-52994"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25153" y="8591"/>
            <a:ext cx="1709473" cy="1692291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315172" y="4969947"/>
            <a:ext cx="360557" cy="356624"/>
          </a:xfrm>
          <a:custGeom>
            <a:avLst/>
            <a:gdLst/>
            <a:ahLst/>
            <a:cxnLst/>
            <a:rect l="l" t="t" r="r" b="b"/>
            <a:pathLst>
              <a:path w="540836" h="534936">
                <a:moveTo>
                  <a:pt x="0" y="0"/>
                </a:moveTo>
                <a:lnTo>
                  <a:pt x="540836" y="0"/>
                </a:lnTo>
                <a:lnTo>
                  <a:pt x="540836" y="534936"/>
                </a:lnTo>
                <a:lnTo>
                  <a:pt x="0" y="5349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315172" y="468570"/>
            <a:ext cx="9965972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3600" b="1" dirty="0"/>
              <a:t>Confusion Matrix for Binary Classification Example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D81137E4-2F15-5857-8DF9-341B120F8972}"/>
              </a:ext>
            </a:extLst>
          </p:cNvPr>
          <p:cNvGrpSpPr/>
          <p:nvPr/>
        </p:nvGrpSpPr>
        <p:grpSpPr>
          <a:xfrm>
            <a:off x="0" y="6530715"/>
            <a:ext cx="12192000" cy="356624"/>
            <a:chOff x="0" y="0"/>
            <a:chExt cx="5085496" cy="856399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xmlns="" id="{A2EA10A1-ADCE-D318-3270-A88DAD1AF871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xmlns="" id="{FA628A69-F994-B7D4-8EFD-CB09D71F5F4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6D02968-3C15-D153-8AC8-A2554321F7B8}"/>
              </a:ext>
            </a:extLst>
          </p:cNvPr>
          <p:cNvGrpSpPr/>
          <p:nvPr/>
        </p:nvGrpSpPr>
        <p:grpSpPr>
          <a:xfrm>
            <a:off x="3556000" y="1223440"/>
            <a:ext cx="4419600" cy="72421"/>
            <a:chOff x="0" y="0"/>
            <a:chExt cx="5085496" cy="856399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xmlns="" id="{F12F1441-2557-6F4A-F169-427F1A9038F7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xmlns="" id="{CD521AC8-2010-2B19-75FC-30F1CCEC93E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A478118-902F-BA38-E495-AF93A664552F}"/>
              </a:ext>
            </a:extLst>
          </p:cNvPr>
          <p:cNvSpPr txBox="1"/>
          <p:nvPr/>
        </p:nvSpPr>
        <p:spPr>
          <a:xfrm>
            <a:off x="684109" y="1295861"/>
            <a:ext cx="11228097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Assume that the classifier takes all 15 inputs and makes the following predictions:</a:t>
            </a:r>
          </a:p>
          <a:p>
            <a:endParaRPr lang="en-US" sz="3200" dirty="0" smtClean="0"/>
          </a:p>
          <a:p>
            <a:r>
              <a:rPr lang="en-US" sz="3200" dirty="0" smtClean="0"/>
              <a:t>Out </a:t>
            </a:r>
            <a:r>
              <a:rPr lang="en-US" sz="3200" dirty="0"/>
              <a:t>of 8 apples, it will classify </a:t>
            </a:r>
            <a:r>
              <a:rPr lang="en-US" sz="3200" b="1" dirty="0"/>
              <a:t>5 correctly as apples and wrongly predict 3 as grapes.</a:t>
            </a:r>
          </a:p>
          <a:p>
            <a:r>
              <a:rPr lang="en-US" sz="3200" dirty="0"/>
              <a:t>Out of </a:t>
            </a:r>
            <a:r>
              <a:rPr lang="en-US" sz="3200" b="1" dirty="0"/>
              <a:t>7 grapes, it will classify 5 correctly as grapes and wrongly predicts 2 as apples</a:t>
            </a:r>
          </a:p>
          <a:p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prediction of the classifier may be as follows:</a:t>
            </a:r>
          </a:p>
          <a:p>
            <a:r>
              <a:rPr lang="en-US" sz="4000" b="1" dirty="0"/>
              <a:t>Prediction = [</a:t>
            </a:r>
            <a:r>
              <a:rPr lang="en-US" sz="4000" b="1" dirty="0">
                <a:solidFill>
                  <a:srgbClr val="FF0000"/>
                </a:solidFill>
              </a:rPr>
              <a:t>1,0,0,0,1,1,1,1</a:t>
            </a:r>
            <a:r>
              <a:rPr lang="en-US" sz="4000" b="1" dirty="0"/>
              <a:t>,</a:t>
            </a:r>
            <a:r>
              <a:rPr lang="en-US" sz="4000" b="1" dirty="0">
                <a:solidFill>
                  <a:srgbClr val="002060"/>
                </a:solidFill>
              </a:rPr>
              <a:t>0,0,0,0,0,1,1</a:t>
            </a:r>
            <a:r>
              <a:rPr lang="en-US" sz="4000" b="1" dirty="0"/>
              <a:t>]</a:t>
            </a:r>
          </a:p>
          <a:p>
            <a:pPr>
              <a:lnSpc>
                <a:spcPct val="150000"/>
              </a:lnSpc>
            </a:pPr>
            <a:endParaRPr lang="en-IN" sz="3200" b="1" dirty="0">
              <a:solidFill>
                <a:srgbClr val="002060"/>
              </a:solidFill>
              <a:latin typeface="Bahnschrift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65333B6E-38AB-7E8A-5D2D-31A3B0F39F3F}"/>
              </a:ext>
            </a:extLst>
          </p:cNvPr>
          <p:cNvSpPr/>
          <p:nvPr/>
        </p:nvSpPr>
        <p:spPr>
          <a:xfrm>
            <a:off x="10949419" y="127676"/>
            <a:ext cx="1217853" cy="1272338"/>
          </a:xfrm>
          <a:custGeom>
            <a:avLst/>
            <a:gdLst/>
            <a:ahLst/>
            <a:cxnLst/>
            <a:rect l="l" t="t" r="r" b="b"/>
            <a:pathLst>
              <a:path w="1966277" h="1966277">
                <a:moveTo>
                  <a:pt x="0" y="0"/>
                </a:moveTo>
                <a:lnTo>
                  <a:pt x="1966278" y="0"/>
                </a:lnTo>
                <a:lnTo>
                  <a:pt x="1966278" y="1966278"/>
                </a:lnTo>
                <a:lnTo>
                  <a:pt x="0" y="19662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7308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2700000">
            <a:off x="347553" y="-2211963"/>
            <a:ext cx="1557503" cy="5028848"/>
          </a:xfrm>
          <a:custGeom>
            <a:avLst/>
            <a:gdLst/>
            <a:ahLst/>
            <a:cxnLst/>
            <a:rect l="l" t="t" r="r" b="b"/>
            <a:pathLst>
              <a:path w="2336254" h="7543272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l="-525794" t="-40822" b="-52994"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25153" y="8591"/>
            <a:ext cx="1709473" cy="1692291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315172" y="4969947"/>
            <a:ext cx="360557" cy="356624"/>
          </a:xfrm>
          <a:custGeom>
            <a:avLst/>
            <a:gdLst/>
            <a:ahLst/>
            <a:cxnLst/>
            <a:rect l="l" t="t" r="r" b="b"/>
            <a:pathLst>
              <a:path w="540836" h="534936">
                <a:moveTo>
                  <a:pt x="0" y="0"/>
                </a:moveTo>
                <a:lnTo>
                  <a:pt x="540836" y="0"/>
                </a:lnTo>
                <a:lnTo>
                  <a:pt x="540836" y="534936"/>
                </a:lnTo>
                <a:lnTo>
                  <a:pt x="0" y="5349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315172" y="468570"/>
            <a:ext cx="9965972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3600" b="1" dirty="0"/>
              <a:t>Confusion Matrix for Binary Classification Example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D81137E4-2F15-5857-8DF9-341B120F8972}"/>
              </a:ext>
            </a:extLst>
          </p:cNvPr>
          <p:cNvGrpSpPr/>
          <p:nvPr/>
        </p:nvGrpSpPr>
        <p:grpSpPr>
          <a:xfrm>
            <a:off x="0" y="6530715"/>
            <a:ext cx="12192000" cy="356624"/>
            <a:chOff x="0" y="0"/>
            <a:chExt cx="5085496" cy="856399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xmlns="" id="{A2EA10A1-ADCE-D318-3270-A88DAD1AF871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xmlns="" id="{FA628A69-F994-B7D4-8EFD-CB09D71F5F4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6D02968-3C15-D153-8AC8-A2554321F7B8}"/>
              </a:ext>
            </a:extLst>
          </p:cNvPr>
          <p:cNvGrpSpPr/>
          <p:nvPr/>
        </p:nvGrpSpPr>
        <p:grpSpPr>
          <a:xfrm>
            <a:off x="3556000" y="1223440"/>
            <a:ext cx="4419600" cy="72421"/>
            <a:chOff x="0" y="0"/>
            <a:chExt cx="5085496" cy="856399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xmlns="" id="{F12F1441-2557-6F4A-F169-427F1A9038F7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xmlns="" id="{CD521AC8-2010-2B19-75FC-30F1CCEC93E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A478118-902F-BA38-E495-AF93A664552F}"/>
              </a:ext>
            </a:extLst>
          </p:cNvPr>
          <p:cNvSpPr txBox="1"/>
          <p:nvPr/>
        </p:nvSpPr>
        <p:spPr>
          <a:xfrm>
            <a:off x="684109" y="1295861"/>
            <a:ext cx="11228097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dirty="0" smtClean="0"/>
          </a:p>
          <a:p>
            <a:r>
              <a:rPr lang="en-US" sz="3200" dirty="0"/>
              <a:t>The actual class for 8 apples and 7 grapes can be represented as:</a:t>
            </a:r>
          </a:p>
          <a:p>
            <a:endParaRPr lang="en-US" sz="3200" dirty="0"/>
          </a:p>
          <a:p>
            <a:r>
              <a:rPr lang="en-US" sz="4000" b="1" dirty="0" smtClean="0"/>
              <a:t>      Actual </a:t>
            </a:r>
            <a:r>
              <a:rPr lang="en-US" sz="4000" b="1" dirty="0"/>
              <a:t>= [1,1,1,1,1,1,1,1,0,0,0,0,0,0,0]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prediction of the classifier may be as follows:</a:t>
            </a:r>
          </a:p>
          <a:p>
            <a:r>
              <a:rPr lang="en-US" sz="4000" b="1" dirty="0"/>
              <a:t>Prediction = [</a:t>
            </a:r>
            <a:r>
              <a:rPr lang="en-US" sz="4000" b="1" dirty="0">
                <a:solidFill>
                  <a:srgbClr val="FF0000"/>
                </a:solidFill>
              </a:rPr>
              <a:t>1,0,0,0,1,1,1,1</a:t>
            </a:r>
            <a:r>
              <a:rPr lang="en-US" sz="4000" b="1" dirty="0"/>
              <a:t>,</a:t>
            </a:r>
            <a:r>
              <a:rPr lang="en-US" sz="4000" b="1" dirty="0">
                <a:solidFill>
                  <a:srgbClr val="002060"/>
                </a:solidFill>
              </a:rPr>
              <a:t>0,0,0,0,0,1,1</a:t>
            </a:r>
            <a:r>
              <a:rPr lang="en-US" sz="4000" b="1" dirty="0"/>
              <a:t>]</a:t>
            </a:r>
          </a:p>
          <a:p>
            <a:pPr>
              <a:lnSpc>
                <a:spcPct val="150000"/>
              </a:lnSpc>
            </a:pPr>
            <a:endParaRPr lang="en-IN" sz="3200" b="1" dirty="0">
              <a:solidFill>
                <a:srgbClr val="002060"/>
              </a:solidFill>
              <a:latin typeface="Bahnschrift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65333B6E-38AB-7E8A-5D2D-31A3B0F39F3F}"/>
              </a:ext>
            </a:extLst>
          </p:cNvPr>
          <p:cNvSpPr/>
          <p:nvPr/>
        </p:nvSpPr>
        <p:spPr>
          <a:xfrm>
            <a:off x="10949419" y="127676"/>
            <a:ext cx="1217853" cy="1272338"/>
          </a:xfrm>
          <a:custGeom>
            <a:avLst/>
            <a:gdLst/>
            <a:ahLst/>
            <a:cxnLst/>
            <a:rect l="l" t="t" r="r" b="b"/>
            <a:pathLst>
              <a:path w="1966277" h="1966277">
                <a:moveTo>
                  <a:pt x="0" y="0"/>
                </a:moveTo>
                <a:lnTo>
                  <a:pt x="1966278" y="0"/>
                </a:lnTo>
                <a:lnTo>
                  <a:pt x="1966278" y="1966278"/>
                </a:lnTo>
                <a:lnTo>
                  <a:pt x="0" y="19662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22121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2700000">
            <a:off x="347553" y="-2211963"/>
            <a:ext cx="1557503" cy="5028848"/>
          </a:xfrm>
          <a:custGeom>
            <a:avLst/>
            <a:gdLst/>
            <a:ahLst/>
            <a:cxnLst/>
            <a:rect l="l" t="t" r="r" b="b"/>
            <a:pathLst>
              <a:path w="2336254" h="7543272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l="-525794" t="-40822" b="-52994"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25153" y="8591"/>
            <a:ext cx="1709473" cy="1692291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315172" y="4969947"/>
            <a:ext cx="360557" cy="356624"/>
          </a:xfrm>
          <a:custGeom>
            <a:avLst/>
            <a:gdLst/>
            <a:ahLst/>
            <a:cxnLst/>
            <a:rect l="l" t="t" r="r" b="b"/>
            <a:pathLst>
              <a:path w="540836" h="534936">
                <a:moveTo>
                  <a:pt x="0" y="0"/>
                </a:moveTo>
                <a:lnTo>
                  <a:pt x="540836" y="0"/>
                </a:lnTo>
                <a:lnTo>
                  <a:pt x="540836" y="534936"/>
                </a:lnTo>
                <a:lnTo>
                  <a:pt x="0" y="5349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315172" y="468570"/>
            <a:ext cx="9965972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3600" b="1" dirty="0"/>
              <a:t>Confusion Matrix for Binary Classification Example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D81137E4-2F15-5857-8DF9-341B120F8972}"/>
              </a:ext>
            </a:extLst>
          </p:cNvPr>
          <p:cNvGrpSpPr/>
          <p:nvPr/>
        </p:nvGrpSpPr>
        <p:grpSpPr>
          <a:xfrm>
            <a:off x="0" y="6530715"/>
            <a:ext cx="12192000" cy="356624"/>
            <a:chOff x="0" y="0"/>
            <a:chExt cx="5085496" cy="856399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xmlns="" id="{A2EA10A1-ADCE-D318-3270-A88DAD1AF871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xmlns="" id="{FA628A69-F994-B7D4-8EFD-CB09D71F5F4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6D02968-3C15-D153-8AC8-A2554321F7B8}"/>
              </a:ext>
            </a:extLst>
          </p:cNvPr>
          <p:cNvGrpSpPr/>
          <p:nvPr/>
        </p:nvGrpSpPr>
        <p:grpSpPr>
          <a:xfrm>
            <a:off x="3556000" y="1223440"/>
            <a:ext cx="4419600" cy="72421"/>
            <a:chOff x="0" y="0"/>
            <a:chExt cx="5085496" cy="856399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xmlns="" id="{F12F1441-2557-6F4A-F169-427F1A9038F7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xmlns="" id="{CD521AC8-2010-2B19-75FC-30F1CCEC93E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65333B6E-38AB-7E8A-5D2D-31A3B0F39F3F}"/>
              </a:ext>
            </a:extLst>
          </p:cNvPr>
          <p:cNvSpPr/>
          <p:nvPr/>
        </p:nvSpPr>
        <p:spPr>
          <a:xfrm>
            <a:off x="10949419" y="127676"/>
            <a:ext cx="1217853" cy="1272338"/>
          </a:xfrm>
          <a:custGeom>
            <a:avLst/>
            <a:gdLst/>
            <a:ahLst/>
            <a:cxnLst/>
            <a:rect l="l" t="t" r="r" b="b"/>
            <a:pathLst>
              <a:path w="1966277" h="1966277">
                <a:moveTo>
                  <a:pt x="0" y="0"/>
                </a:moveTo>
                <a:lnTo>
                  <a:pt x="1966278" y="0"/>
                </a:lnTo>
                <a:lnTo>
                  <a:pt x="1966278" y="1966278"/>
                </a:lnTo>
                <a:lnTo>
                  <a:pt x="0" y="19662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AutoShape 2" descr="confusion matrix | binary classif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29" y="1531938"/>
            <a:ext cx="83058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7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2700000">
            <a:off x="347553" y="-2211963"/>
            <a:ext cx="1557503" cy="5028848"/>
          </a:xfrm>
          <a:custGeom>
            <a:avLst/>
            <a:gdLst/>
            <a:ahLst/>
            <a:cxnLst/>
            <a:rect l="l" t="t" r="r" b="b"/>
            <a:pathLst>
              <a:path w="2336254" h="7543272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l="-525794" t="-40822" b="-52994"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25153" y="8591"/>
            <a:ext cx="1709473" cy="1692291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315172" y="4969947"/>
            <a:ext cx="360557" cy="356624"/>
          </a:xfrm>
          <a:custGeom>
            <a:avLst/>
            <a:gdLst/>
            <a:ahLst/>
            <a:cxnLst/>
            <a:rect l="l" t="t" r="r" b="b"/>
            <a:pathLst>
              <a:path w="540836" h="534936">
                <a:moveTo>
                  <a:pt x="0" y="0"/>
                </a:moveTo>
                <a:lnTo>
                  <a:pt x="540836" y="0"/>
                </a:lnTo>
                <a:lnTo>
                  <a:pt x="540836" y="534936"/>
                </a:lnTo>
                <a:lnTo>
                  <a:pt x="0" y="5349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315172" y="468570"/>
            <a:ext cx="9965972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3600" b="1" dirty="0"/>
              <a:t>Confusion Matrix for Binary Classification Example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D81137E4-2F15-5857-8DF9-341B120F8972}"/>
              </a:ext>
            </a:extLst>
          </p:cNvPr>
          <p:cNvGrpSpPr/>
          <p:nvPr/>
        </p:nvGrpSpPr>
        <p:grpSpPr>
          <a:xfrm>
            <a:off x="0" y="6530715"/>
            <a:ext cx="12192000" cy="356624"/>
            <a:chOff x="0" y="0"/>
            <a:chExt cx="5085496" cy="856399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xmlns="" id="{A2EA10A1-ADCE-D318-3270-A88DAD1AF871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xmlns="" id="{FA628A69-F994-B7D4-8EFD-CB09D71F5F4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6D02968-3C15-D153-8AC8-A2554321F7B8}"/>
              </a:ext>
            </a:extLst>
          </p:cNvPr>
          <p:cNvGrpSpPr/>
          <p:nvPr/>
        </p:nvGrpSpPr>
        <p:grpSpPr>
          <a:xfrm>
            <a:off x="3556000" y="1223440"/>
            <a:ext cx="4419600" cy="72421"/>
            <a:chOff x="0" y="0"/>
            <a:chExt cx="5085496" cy="856399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xmlns="" id="{F12F1441-2557-6F4A-F169-427F1A9038F7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xmlns="" id="{CD521AC8-2010-2B19-75FC-30F1CCEC93E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65333B6E-38AB-7E8A-5D2D-31A3B0F39F3F}"/>
              </a:ext>
            </a:extLst>
          </p:cNvPr>
          <p:cNvSpPr/>
          <p:nvPr/>
        </p:nvSpPr>
        <p:spPr>
          <a:xfrm>
            <a:off x="10949419" y="127676"/>
            <a:ext cx="1217853" cy="1272338"/>
          </a:xfrm>
          <a:custGeom>
            <a:avLst/>
            <a:gdLst/>
            <a:ahLst/>
            <a:cxnLst/>
            <a:rect l="l" t="t" r="r" b="b"/>
            <a:pathLst>
              <a:path w="1966277" h="1966277">
                <a:moveTo>
                  <a:pt x="0" y="0"/>
                </a:moveTo>
                <a:lnTo>
                  <a:pt x="1966278" y="0"/>
                </a:lnTo>
                <a:lnTo>
                  <a:pt x="1966278" y="1966278"/>
                </a:lnTo>
                <a:lnTo>
                  <a:pt x="0" y="19662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AutoShape 2" descr="confusion matrix | binary classif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A478118-902F-BA38-E495-AF93A664552F}"/>
              </a:ext>
            </a:extLst>
          </p:cNvPr>
          <p:cNvSpPr txBox="1"/>
          <p:nvPr/>
        </p:nvSpPr>
        <p:spPr>
          <a:xfrm>
            <a:off x="684109" y="2085700"/>
            <a:ext cx="112280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True Positive: </a:t>
            </a:r>
            <a:r>
              <a:rPr lang="en-US" sz="3600" dirty="0"/>
              <a:t>It means the actual value and </a:t>
            </a:r>
            <a:r>
              <a:rPr lang="en-US" sz="3600" dirty="0" smtClean="0"/>
              <a:t>the </a:t>
            </a:r>
            <a:r>
              <a:rPr lang="en-US" sz="3600" dirty="0"/>
              <a:t>predicted values are the same</a:t>
            </a:r>
            <a:r>
              <a:rPr lang="en-US" sz="3600" dirty="0" smtClean="0"/>
              <a:t>.</a:t>
            </a:r>
          </a:p>
          <a:p>
            <a:endParaRPr lang="en-US" sz="3600" b="1" dirty="0">
              <a:solidFill>
                <a:srgbClr val="002060"/>
              </a:solidFill>
              <a:latin typeface="Bahnschrift Condensed" panose="020B0502040204020203" pitchFamily="34" charset="0"/>
              <a:ea typeface="Cambria" panose="02040503050406030204" pitchFamily="18" charset="0"/>
            </a:endParaRPr>
          </a:p>
          <a:p>
            <a:r>
              <a:rPr lang="en-US" sz="3600" b="1" dirty="0"/>
              <a:t>True Negative: </a:t>
            </a:r>
            <a:r>
              <a:rPr lang="en-US" sz="3600" dirty="0"/>
              <a:t>It means the actual value and </a:t>
            </a:r>
            <a:r>
              <a:rPr lang="en-US" sz="3600" dirty="0" smtClean="0"/>
              <a:t>the </a:t>
            </a:r>
            <a:r>
              <a:rPr lang="en-US" sz="3600" dirty="0"/>
              <a:t>predicted values are the same.</a:t>
            </a:r>
            <a:endParaRPr lang="en-IN" sz="3600" b="1" dirty="0">
              <a:solidFill>
                <a:srgbClr val="002060"/>
              </a:solidFill>
              <a:latin typeface="Bahnschrift Condensed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5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2700000">
            <a:off x="347553" y="-2211963"/>
            <a:ext cx="1557503" cy="5028848"/>
          </a:xfrm>
          <a:custGeom>
            <a:avLst/>
            <a:gdLst/>
            <a:ahLst/>
            <a:cxnLst/>
            <a:rect l="l" t="t" r="r" b="b"/>
            <a:pathLst>
              <a:path w="2336254" h="7543272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l="-525794" t="-40822" b="-52994"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25153" y="8591"/>
            <a:ext cx="1709473" cy="1692291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315172" y="4969947"/>
            <a:ext cx="360557" cy="356624"/>
          </a:xfrm>
          <a:custGeom>
            <a:avLst/>
            <a:gdLst/>
            <a:ahLst/>
            <a:cxnLst/>
            <a:rect l="l" t="t" r="r" b="b"/>
            <a:pathLst>
              <a:path w="540836" h="534936">
                <a:moveTo>
                  <a:pt x="0" y="0"/>
                </a:moveTo>
                <a:lnTo>
                  <a:pt x="540836" y="0"/>
                </a:lnTo>
                <a:lnTo>
                  <a:pt x="540836" y="534936"/>
                </a:lnTo>
                <a:lnTo>
                  <a:pt x="0" y="5349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315172" y="468570"/>
            <a:ext cx="9965972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3600" b="1" dirty="0"/>
              <a:t>Confusion Matrix for Binary Classification Example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D81137E4-2F15-5857-8DF9-341B120F8972}"/>
              </a:ext>
            </a:extLst>
          </p:cNvPr>
          <p:cNvGrpSpPr/>
          <p:nvPr/>
        </p:nvGrpSpPr>
        <p:grpSpPr>
          <a:xfrm>
            <a:off x="0" y="6530715"/>
            <a:ext cx="12192000" cy="356624"/>
            <a:chOff x="0" y="0"/>
            <a:chExt cx="5085496" cy="856399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xmlns="" id="{A2EA10A1-ADCE-D318-3270-A88DAD1AF871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xmlns="" id="{FA628A69-F994-B7D4-8EFD-CB09D71F5F4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6D02968-3C15-D153-8AC8-A2554321F7B8}"/>
              </a:ext>
            </a:extLst>
          </p:cNvPr>
          <p:cNvGrpSpPr/>
          <p:nvPr/>
        </p:nvGrpSpPr>
        <p:grpSpPr>
          <a:xfrm>
            <a:off x="3556000" y="1223440"/>
            <a:ext cx="4419600" cy="72421"/>
            <a:chOff x="0" y="0"/>
            <a:chExt cx="5085496" cy="856399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xmlns="" id="{F12F1441-2557-6F4A-F169-427F1A9038F7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xmlns="" id="{CD521AC8-2010-2B19-75FC-30F1CCEC93E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65333B6E-38AB-7E8A-5D2D-31A3B0F39F3F}"/>
              </a:ext>
            </a:extLst>
          </p:cNvPr>
          <p:cNvSpPr/>
          <p:nvPr/>
        </p:nvSpPr>
        <p:spPr>
          <a:xfrm>
            <a:off x="10949419" y="127676"/>
            <a:ext cx="1217853" cy="1272338"/>
          </a:xfrm>
          <a:custGeom>
            <a:avLst/>
            <a:gdLst/>
            <a:ahLst/>
            <a:cxnLst/>
            <a:rect l="l" t="t" r="r" b="b"/>
            <a:pathLst>
              <a:path w="1966277" h="1966277">
                <a:moveTo>
                  <a:pt x="0" y="0"/>
                </a:moveTo>
                <a:lnTo>
                  <a:pt x="1966278" y="0"/>
                </a:lnTo>
                <a:lnTo>
                  <a:pt x="1966278" y="1966278"/>
                </a:lnTo>
                <a:lnTo>
                  <a:pt x="0" y="19662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AutoShape 2" descr="confusion matrix | binary classif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A478118-902F-BA38-E495-AF93A664552F}"/>
              </a:ext>
            </a:extLst>
          </p:cNvPr>
          <p:cNvSpPr txBox="1"/>
          <p:nvPr/>
        </p:nvSpPr>
        <p:spPr>
          <a:xfrm>
            <a:off x="744162" y="1959275"/>
            <a:ext cx="112280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False Negative: </a:t>
            </a:r>
            <a:r>
              <a:rPr lang="en-US" sz="3200" dirty="0"/>
              <a:t>This means the actual value is positive</a:t>
            </a:r>
            <a:r>
              <a:rPr lang="en-US" sz="3200" dirty="0" smtClean="0"/>
              <a:t>.</a:t>
            </a:r>
            <a:r>
              <a:rPr lang="en-US" sz="3200" dirty="0"/>
              <a:t> but the model has predicted it as </a:t>
            </a:r>
            <a:r>
              <a:rPr lang="en-US" sz="3200" dirty="0" smtClean="0"/>
              <a:t>negative. </a:t>
            </a:r>
            <a:r>
              <a:rPr lang="en-US" sz="3200" dirty="0"/>
              <a:t>So whatever the negative output we got is </a:t>
            </a:r>
            <a:r>
              <a:rPr lang="en-US" sz="3200" b="1" dirty="0"/>
              <a:t>false</a:t>
            </a:r>
            <a:r>
              <a:rPr lang="en-US" sz="3200" dirty="0"/>
              <a:t>; hence the name </a:t>
            </a:r>
            <a:r>
              <a:rPr lang="en-US" sz="3200" b="1" dirty="0">
                <a:solidFill>
                  <a:srgbClr val="FF0000"/>
                </a:solidFill>
              </a:rPr>
              <a:t>False Negative</a:t>
            </a:r>
            <a:r>
              <a:rPr lang="en-US" sz="3200" dirty="0" smtClean="0"/>
              <a:t>.</a:t>
            </a:r>
          </a:p>
          <a:p>
            <a:endParaRPr lang="en-US" sz="3200" b="1" dirty="0">
              <a:solidFill>
                <a:srgbClr val="002060"/>
              </a:solidFill>
              <a:latin typeface="Bahnschrift Condensed" panose="020B0502040204020203" pitchFamily="34" charset="0"/>
              <a:ea typeface="Cambria" panose="02040503050406030204" pitchFamily="18" charset="0"/>
            </a:endParaRPr>
          </a:p>
          <a:p>
            <a:r>
              <a:rPr lang="en-US" sz="3200" b="1" dirty="0"/>
              <a:t>False Positive: </a:t>
            </a:r>
            <a:r>
              <a:rPr lang="en-US" sz="3200" dirty="0"/>
              <a:t>This means the actual value is negative</a:t>
            </a:r>
            <a:r>
              <a:rPr lang="en-US" sz="3200" dirty="0" smtClean="0"/>
              <a:t>.</a:t>
            </a:r>
            <a:r>
              <a:rPr lang="en-US" sz="3200" dirty="0"/>
              <a:t> but the model has predicted it as </a:t>
            </a:r>
            <a:r>
              <a:rPr lang="en-US" sz="3200" dirty="0" smtClean="0"/>
              <a:t>positive. </a:t>
            </a:r>
            <a:r>
              <a:rPr lang="en-US" sz="3200" dirty="0"/>
              <a:t>so whatever the positive output we got is </a:t>
            </a:r>
            <a:r>
              <a:rPr lang="en-US" sz="3200" b="1" dirty="0"/>
              <a:t>false</a:t>
            </a:r>
            <a:r>
              <a:rPr lang="en-US" sz="3200" dirty="0"/>
              <a:t>, hence the name </a:t>
            </a:r>
            <a:r>
              <a:rPr lang="en-US" sz="3200" b="1" dirty="0">
                <a:solidFill>
                  <a:srgbClr val="FF0000"/>
                </a:solidFill>
              </a:rPr>
              <a:t>False Positive</a:t>
            </a:r>
            <a:r>
              <a:rPr lang="en-US" sz="3200" dirty="0"/>
              <a:t>.</a:t>
            </a:r>
            <a:endParaRPr lang="en-IN" sz="3200" b="1" dirty="0">
              <a:solidFill>
                <a:srgbClr val="002060"/>
              </a:solidFill>
              <a:latin typeface="Bahnschrift Condensed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0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2700000">
            <a:off x="347553" y="-2211963"/>
            <a:ext cx="1557503" cy="5028848"/>
          </a:xfrm>
          <a:custGeom>
            <a:avLst/>
            <a:gdLst/>
            <a:ahLst/>
            <a:cxnLst/>
            <a:rect l="l" t="t" r="r" b="b"/>
            <a:pathLst>
              <a:path w="2336254" h="7543272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l="-525794" t="-40822" b="-52994"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25153" y="8591"/>
            <a:ext cx="1709473" cy="1692291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315172" y="4969947"/>
            <a:ext cx="360557" cy="356624"/>
          </a:xfrm>
          <a:custGeom>
            <a:avLst/>
            <a:gdLst/>
            <a:ahLst/>
            <a:cxnLst/>
            <a:rect l="l" t="t" r="r" b="b"/>
            <a:pathLst>
              <a:path w="540836" h="534936">
                <a:moveTo>
                  <a:pt x="0" y="0"/>
                </a:moveTo>
                <a:lnTo>
                  <a:pt x="540836" y="0"/>
                </a:lnTo>
                <a:lnTo>
                  <a:pt x="540836" y="534936"/>
                </a:lnTo>
                <a:lnTo>
                  <a:pt x="0" y="5349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226028" y="302461"/>
            <a:ext cx="9965972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b="1" dirty="0" smtClean="0"/>
              <a:t>Classification Report </a:t>
            </a:r>
            <a:endParaRPr lang="en-IN" sz="4800" b="1" dirty="0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D81137E4-2F15-5857-8DF9-341B120F8972}"/>
              </a:ext>
            </a:extLst>
          </p:cNvPr>
          <p:cNvGrpSpPr/>
          <p:nvPr/>
        </p:nvGrpSpPr>
        <p:grpSpPr>
          <a:xfrm>
            <a:off x="0" y="6530715"/>
            <a:ext cx="12192000" cy="356624"/>
            <a:chOff x="0" y="0"/>
            <a:chExt cx="5085496" cy="856399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xmlns="" id="{A2EA10A1-ADCE-D318-3270-A88DAD1AF871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xmlns="" id="{FA628A69-F994-B7D4-8EFD-CB09D71F5F4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6D02968-3C15-D153-8AC8-A2554321F7B8}"/>
              </a:ext>
            </a:extLst>
          </p:cNvPr>
          <p:cNvGrpSpPr/>
          <p:nvPr/>
        </p:nvGrpSpPr>
        <p:grpSpPr>
          <a:xfrm>
            <a:off x="3556000" y="1223440"/>
            <a:ext cx="4419600" cy="72421"/>
            <a:chOff x="0" y="0"/>
            <a:chExt cx="5085496" cy="856399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xmlns="" id="{F12F1441-2557-6F4A-F169-427F1A9038F7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xmlns="" id="{CD521AC8-2010-2B19-75FC-30F1CCEC93E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65333B6E-38AB-7E8A-5D2D-31A3B0F39F3F}"/>
              </a:ext>
            </a:extLst>
          </p:cNvPr>
          <p:cNvSpPr/>
          <p:nvPr/>
        </p:nvSpPr>
        <p:spPr>
          <a:xfrm>
            <a:off x="10949419" y="127676"/>
            <a:ext cx="1217853" cy="1272338"/>
          </a:xfrm>
          <a:custGeom>
            <a:avLst/>
            <a:gdLst/>
            <a:ahLst/>
            <a:cxnLst/>
            <a:rect l="l" t="t" r="r" b="b"/>
            <a:pathLst>
              <a:path w="1966277" h="1966277">
                <a:moveTo>
                  <a:pt x="0" y="0"/>
                </a:moveTo>
                <a:lnTo>
                  <a:pt x="1966278" y="0"/>
                </a:lnTo>
                <a:lnTo>
                  <a:pt x="1966278" y="1966278"/>
                </a:lnTo>
                <a:lnTo>
                  <a:pt x="0" y="19662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AutoShape 2" descr="confusion matrix | binary classif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A478118-902F-BA38-E495-AF93A664552F}"/>
              </a:ext>
            </a:extLst>
          </p:cNvPr>
          <p:cNvSpPr txBox="1"/>
          <p:nvPr/>
        </p:nvSpPr>
        <p:spPr>
          <a:xfrm>
            <a:off x="744162" y="1413175"/>
            <a:ext cx="1122809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Sklearn</a:t>
            </a:r>
            <a:r>
              <a:rPr lang="en-US" sz="3200" dirty="0"/>
              <a:t> </a:t>
            </a:r>
            <a:r>
              <a:rPr lang="en-US" sz="3200" b="1" dirty="0"/>
              <a:t>classification_report()</a:t>
            </a:r>
            <a:r>
              <a:rPr lang="en-US" sz="3200" dirty="0"/>
              <a:t> outputs precision, recall, and f1-score for each target class. In addition to this, it also has some extra values: </a:t>
            </a:r>
            <a:r>
              <a:rPr lang="en-US" sz="3200" b="1" dirty="0"/>
              <a:t>micro </a:t>
            </a:r>
            <a:r>
              <a:rPr lang="en-US" sz="3200" b="1" dirty="0" err="1"/>
              <a:t>avg</a:t>
            </a:r>
            <a:r>
              <a:rPr lang="en-US" sz="3200" dirty="0"/>
              <a:t>, </a:t>
            </a:r>
            <a:r>
              <a:rPr lang="en-US" sz="3200" b="1" dirty="0"/>
              <a:t>macro </a:t>
            </a:r>
            <a:r>
              <a:rPr lang="en-US" sz="3200" b="1" dirty="0" err="1"/>
              <a:t>avg</a:t>
            </a:r>
            <a:r>
              <a:rPr lang="en-US" sz="3200" dirty="0"/>
              <a:t>, and </a:t>
            </a:r>
            <a:r>
              <a:rPr lang="en-US" sz="3200" b="1" dirty="0"/>
              <a:t>weighted </a:t>
            </a:r>
            <a:r>
              <a:rPr lang="en-US" sz="3200" b="1" dirty="0" smtClean="0"/>
              <a:t>avg.</a:t>
            </a:r>
          </a:p>
          <a:p>
            <a:endParaRPr lang="en-US" sz="3200" b="1" dirty="0"/>
          </a:p>
          <a:p>
            <a:r>
              <a:rPr lang="en-US" sz="3200" b="1" dirty="0" err="1"/>
              <a:t>Mirco</a:t>
            </a:r>
            <a:r>
              <a:rPr lang="en-US" sz="3200" b="1" dirty="0"/>
              <a:t> average</a:t>
            </a:r>
            <a:r>
              <a:rPr lang="en-US" sz="3200" dirty="0"/>
              <a:t> is the precision/recall/f1-score calculated for all the classes.</a:t>
            </a:r>
          </a:p>
          <a:p>
            <a:r>
              <a:rPr lang="en-US" sz="3200" b="1" dirty="0"/>
              <a:t>Macro average</a:t>
            </a:r>
            <a:r>
              <a:rPr lang="en-US" sz="3200" dirty="0"/>
              <a:t> is the average of precision/recall/f1-score.</a:t>
            </a:r>
          </a:p>
          <a:p>
            <a:r>
              <a:rPr lang="en-US" sz="3200" b="1" dirty="0"/>
              <a:t>Weighted average</a:t>
            </a:r>
            <a:r>
              <a:rPr lang="en-US" sz="3200" dirty="0"/>
              <a:t> is just the weighted average of precision/recall/f1-score.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62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2700000">
            <a:off x="347553" y="-2211963"/>
            <a:ext cx="1557503" cy="5028848"/>
          </a:xfrm>
          <a:custGeom>
            <a:avLst/>
            <a:gdLst/>
            <a:ahLst/>
            <a:cxnLst/>
            <a:rect l="l" t="t" r="r" b="b"/>
            <a:pathLst>
              <a:path w="2336254" h="7543272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l="-525794" t="-40822" b="-52994"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25153" y="8591"/>
            <a:ext cx="1709473" cy="1692291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315172" y="4969947"/>
            <a:ext cx="360557" cy="356624"/>
          </a:xfrm>
          <a:custGeom>
            <a:avLst/>
            <a:gdLst/>
            <a:ahLst/>
            <a:cxnLst/>
            <a:rect l="l" t="t" r="r" b="b"/>
            <a:pathLst>
              <a:path w="540836" h="534936">
                <a:moveTo>
                  <a:pt x="0" y="0"/>
                </a:moveTo>
                <a:lnTo>
                  <a:pt x="540836" y="0"/>
                </a:lnTo>
                <a:lnTo>
                  <a:pt x="540836" y="534936"/>
                </a:lnTo>
                <a:lnTo>
                  <a:pt x="0" y="5349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006287" y="467240"/>
            <a:ext cx="9965972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dirty="0" smtClean="0"/>
              <a:t>Classification Report </a:t>
            </a:r>
            <a:endParaRPr lang="en-IN" sz="3600" b="1" dirty="0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D81137E4-2F15-5857-8DF9-341B120F8972}"/>
              </a:ext>
            </a:extLst>
          </p:cNvPr>
          <p:cNvGrpSpPr/>
          <p:nvPr/>
        </p:nvGrpSpPr>
        <p:grpSpPr>
          <a:xfrm>
            <a:off x="0" y="6530715"/>
            <a:ext cx="12192000" cy="356624"/>
            <a:chOff x="0" y="0"/>
            <a:chExt cx="5085496" cy="856399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xmlns="" id="{A2EA10A1-ADCE-D318-3270-A88DAD1AF871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xmlns="" id="{FA628A69-F994-B7D4-8EFD-CB09D71F5F4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6D02968-3C15-D153-8AC8-A2554321F7B8}"/>
              </a:ext>
            </a:extLst>
          </p:cNvPr>
          <p:cNvGrpSpPr/>
          <p:nvPr/>
        </p:nvGrpSpPr>
        <p:grpSpPr>
          <a:xfrm>
            <a:off x="3556000" y="1223440"/>
            <a:ext cx="4419600" cy="72421"/>
            <a:chOff x="0" y="0"/>
            <a:chExt cx="5085496" cy="856399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xmlns="" id="{F12F1441-2557-6F4A-F169-427F1A9038F7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xmlns="" id="{CD521AC8-2010-2B19-75FC-30F1CCEC93E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65333B6E-38AB-7E8A-5D2D-31A3B0F39F3F}"/>
              </a:ext>
            </a:extLst>
          </p:cNvPr>
          <p:cNvSpPr/>
          <p:nvPr/>
        </p:nvSpPr>
        <p:spPr>
          <a:xfrm>
            <a:off x="10949419" y="127676"/>
            <a:ext cx="1217853" cy="1272338"/>
          </a:xfrm>
          <a:custGeom>
            <a:avLst/>
            <a:gdLst/>
            <a:ahLst/>
            <a:cxnLst/>
            <a:rect l="l" t="t" r="r" b="b"/>
            <a:pathLst>
              <a:path w="1966277" h="1966277">
                <a:moveTo>
                  <a:pt x="0" y="0"/>
                </a:moveTo>
                <a:lnTo>
                  <a:pt x="1966278" y="0"/>
                </a:lnTo>
                <a:lnTo>
                  <a:pt x="1966278" y="1966278"/>
                </a:lnTo>
                <a:lnTo>
                  <a:pt x="0" y="19662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AutoShape 2" descr="confusion matrix | binary classif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478118-902F-BA38-E495-AF93A664552F}"/>
              </a:ext>
            </a:extLst>
          </p:cNvPr>
          <p:cNvSpPr txBox="1"/>
          <p:nvPr/>
        </p:nvSpPr>
        <p:spPr>
          <a:xfrm>
            <a:off x="744162" y="1413175"/>
            <a:ext cx="11228097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600" b="1" dirty="0"/>
              <a:t>Precision</a:t>
            </a:r>
          </a:p>
          <a:p>
            <a:pPr fontAlgn="base"/>
            <a:r>
              <a:rPr lang="en-US" sz="3200" b="1" dirty="0"/>
              <a:t>Layman definition</a:t>
            </a:r>
            <a:r>
              <a:rPr lang="en-US" sz="3200" dirty="0"/>
              <a:t>: Of all the positive predictions I made, how many of them are truly positive</a:t>
            </a:r>
            <a:r>
              <a:rPr lang="en-US" sz="3200" dirty="0" smtClean="0"/>
              <a:t>?</a:t>
            </a:r>
          </a:p>
          <a:p>
            <a:pPr fontAlgn="base"/>
            <a:endParaRPr lang="en-US" sz="3200" dirty="0"/>
          </a:p>
          <a:p>
            <a:pPr fontAlgn="base"/>
            <a:r>
              <a:rPr lang="en-US" sz="3200" b="1" dirty="0"/>
              <a:t>Calculation</a:t>
            </a:r>
            <a:r>
              <a:rPr lang="en-US" sz="3200" dirty="0"/>
              <a:t>: Number of True Positives (TP) divided by the Total Number of True Positives (TP) </a:t>
            </a:r>
            <a:r>
              <a:rPr lang="en-US" sz="3200" b="1" dirty="0"/>
              <a:t>and </a:t>
            </a:r>
            <a:r>
              <a:rPr lang="en-US" sz="3200" dirty="0"/>
              <a:t>False Positives (FP).</a:t>
            </a:r>
          </a:p>
          <a:p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507" y="4969947"/>
            <a:ext cx="4441406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3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2700000">
            <a:off x="347553" y="-2211963"/>
            <a:ext cx="1557503" cy="5028848"/>
          </a:xfrm>
          <a:custGeom>
            <a:avLst/>
            <a:gdLst/>
            <a:ahLst/>
            <a:cxnLst/>
            <a:rect l="l" t="t" r="r" b="b"/>
            <a:pathLst>
              <a:path w="2336254" h="7543272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l="-525794" t="-40822" b="-52994"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25153" y="8591"/>
            <a:ext cx="1709473" cy="1692291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315172" y="4969947"/>
            <a:ext cx="360557" cy="356624"/>
          </a:xfrm>
          <a:custGeom>
            <a:avLst/>
            <a:gdLst/>
            <a:ahLst/>
            <a:cxnLst/>
            <a:rect l="l" t="t" r="r" b="b"/>
            <a:pathLst>
              <a:path w="540836" h="534936">
                <a:moveTo>
                  <a:pt x="0" y="0"/>
                </a:moveTo>
                <a:lnTo>
                  <a:pt x="540836" y="0"/>
                </a:lnTo>
                <a:lnTo>
                  <a:pt x="540836" y="534936"/>
                </a:lnTo>
                <a:lnTo>
                  <a:pt x="0" y="5349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315172" y="468570"/>
            <a:ext cx="9965972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dirty="0" smtClean="0"/>
              <a:t>Classification Report </a:t>
            </a:r>
            <a:endParaRPr lang="en-IN" sz="3600" b="1" dirty="0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D81137E4-2F15-5857-8DF9-341B120F8972}"/>
              </a:ext>
            </a:extLst>
          </p:cNvPr>
          <p:cNvGrpSpPr/>
          <p:nvPr/>
        </p:nvGrpSpPr>
        <p:grpSpPr>
          <a:xfrm>
            <a:off x="0" y="6530715"/>
            <a:ext cx="12192000" cy="356624"/>
            <a:chOff x="0" y="0"/>
            <a:chExt cx="5085496" cy="856399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xmlns="" id="{A2EA10A1-ADCE-D318-3270-A88DAD1AF871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xmlns="" id="{FA628A69-F994-B7D4-8EFD-CB09D71F5F4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6D02968-3C15-D153-8AC8-A2554321F7B8}"/>
              </a:ext>
            </a:extLst>
          </p:cNvPr>
          <p:cNvGrpSpPr/>
          <p:nvPr/>
        </p:nvGrpSpPr>
        <p:grpSpPr>
          <a:xfrm>
            <a:off x="3556000" y="1223440"/>
            <a:ext cx="4419600" cy="72421"/>
            <a:chOff x="0" y="0"/>
            <a:chExt cx="5085496" cy="856399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xmlns="" id="{F12F1441-2557-6F4A-F169-427F1A9038F7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xmlns="" id="{CD521AC8-2010-2B19-75FC-30F1CCEC93E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65333B6E-38AB-7E8A-5D2D-31A3B0F39F3F}"/>
              </a:ext>
            </a:extLst>
          </p:cNvPr>
          <p:cNvSpPr/>
          <p:nvPr/>
        </p:nvSpPr>
        <p:spPr>
          <a:xfrm>
            <a:off x="10949419" y="127676"/>
            <a:ext cx="1217853" cy="1272338"/>
          </a:xfrm>
          <a:custGeom>
            <a:avLst/>
            <a:gdLst/>
            <a:ahLst/>
            <a:cxnLst/>
            <a:rect l="l" t="t" r="r" b="b"/>
            <a:pathLst>
              <a:path w="1966277" h="1966277">
                <a:moveTo>
                  <a:pt x="0" y="0"/>
                </a:moveTo>
                <a:lnTo>
                  <a:pt x="1966278" y="0"/>
                </a:lnTo>
                <a:lnTo>
                  <a:pt x="1966278" y="1966278"/>
                </a:lnTo>
                <a:lnTo>
                  <a:pt x="0" y="19662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AutoShape 2" descr="confusion matrix | binary classif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478118-902F-BA38-E495-AF93A664552F}"/>
              </a:ext>
            </a:extLst>
          </p:cNvPr>
          <p:cNvSpPr txBox="1"/>
          <p:nvPr/>
        </p:nvSpPr>
        <p:spPr>
          <a:xfrm>
            <a:off x="744162" y="1413175"/>
            <a:ext cx="112280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600" b="1" dirty="0"/>
              <a:t>Recall</a:t>
            </a:r>
          </a:p>
          <a:p>
            <a:pPr fontAlgn="base"/>
            <a:r>
              <a:rPr lang="en-US" sz="3600" b="1" dirty="0"/>
              <a:t>Layman definition:</a:t>
            </a:r>
            <a:r>
              <a:rPr lang="en-US" sz="3600" dirty="0"/>
              <a:t> Of all the actual positive examples out there, how many of them did I correctly predict to be positive?</a:t>
            </a:r>
          </a:p>
          <a:p>
            <a:pPr fontAlgn="base"/>
            <a:r>
              <a:rPr lang="en-US" sz="3600" b="1" dirty="0"/>
              <a:t>Calculation: </a:t>
            </a:r>
            <a:r>
              <a:rPr lang="en-US" sz="3600" dirty="0"/>
              <a:t>Number of True Positives (TP) divided by the Total Number of True Positives (TP) </a:t>
            </a:r>
            <a:r>
              <a:rPr lang="en-US" sz="3600" b="1" dirty="0"/>
              <a:t>and </a:t>
            </a:r>
            <a:r>
              <a:rPr lang="en-US" sz="3600" dirty="0"/>
              <a:t>False Negatives (FN).</a:t>
            </a:r>
          </a:p>
        </p:txBody>
      </p:sp>
      <p:pic>
        <p:nvPicPr>
          <p:cNvPr id="4098" name="Picture 2" descr="https://www.sefidian.com/wp-content/uploads/2023/11/image-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37" y="4992967"/>
            <a:ext cx="4008264" cy="107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8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2700000">
            <a:off x="347553" y="-2211963"/>
            <a:ext cx="1557503" cy="5028848"/>
          </a:xfrm>
          <a:custGeom>
            <a:avLst/>
            <a:gdLst/>
            <a:ahLst/>
            <a:cxnLst/>
            <a:rect l="l" t="t" r="r" b="b"/>
            <a:pathLst>
              <a:path w="2336254" h="7543272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l="-525794" t="-40822" b="-52994"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25153" y="8591"/>
            <a:ext cx="1709473" cy="1692291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315172" y="4969947"/>
            <a:ext cx="360557" cy="356624"/>
          </a:xfrm>
          <a:custGeom>
            <a:avLst/>
            <a:gdLst/>
            <a:ahLst/>
            <a:cxnLst/>
            <a:rect l="l" t="t" r="r" b="b"/>
            <a:pathLst>
              <a:path w="540836" h="534936">
                <a:moveTo>
                  <a:pt x="0" y="0"/>
                </a:moveTo>
                <a:lnTo>
                  <a:pt x="540836" y="0"/>
                </a:lnTo>
                <a:lnTo>
                  <a:pt x="540836" y="534936"/>
                </a:lnTo>
                <a:lnTo>
                  <a:pt x="0" y="5349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315172" y="468570"/>
            <a:ext cx="9965972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dirty="0" smtClean="0"/>
              <a:t>Classification Report </a:t>
            </a:r>
            <a:endParaRPr lang="en-IN" sz="3600" b="1" dirty="0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D81137E4-2F15-5857-8DF9-341B120F8972}"/>
              </a:ext>
            </a:extLst>
          </p:cNvPr>
          <p:cNvGrpSpPr/>
          <p:nvPr/>
        </p:nvGrpSpPr>
        <p:grpSpPr>
          <a:xfrm>
            <a:off x="0" y="6530715"/>
            <a:ext cx="12192000" cy="356624"/>
            <a:chOff x="0" y="0"/>
            <a:chExt cx="5085496" cy="856399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xmlns="" id="{A2EA10A1-ADCE-D318-3270-A88DAD1AF871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xmlns="" id="{FA628A69-F994-B7D4-8EFD-CB09D71F5F4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6D02968-3C15-D153-8AC8-A2554321F7B8}"/>
              </a:ext>
            </a:extLst>
          </p:cNvPr>
          <p:cNvGrpSpPr/>
          <p:nvPr/>
        </p:nvGrpSpPr>
        <p:grpSpPr>
          <a:xfrm>
            <a:off x="3556000" y="1223440"/>
            <a:ext cx="4419600" cy="72421"/>
            <a:chOff x="0" y="0"/>
            <a:chExt cx="5085496" cy="856399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xmlns="" id="{F12F1441-2557-6F4A-F169-427F1A9038F7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xmlns="" id="{CD521AC8-2010-2B19-75FC-30F1CCEC93E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65333B6E-38AB-7E8A-5D2D-31A3B0F39F3F}"/>
              </a:ext>
            </a:extLst>
          </p:cNvPr>
          <p:cNvSpPr/>
          <p:nvPr/>
        </p:nvSpPr>
        <p:spPr>
          <a:xfrm>
            <a:off x="10949419" y="127676"/>
            <a:ext cx="1217853" cy="1272338"/>
          </a:xfrm>
          <a:custGeom>
            <a:avLst/>
            <a:gdLst/>
            <a:ahLst/>
            <a:cxnLst/>
            <a:rect l="l" t="t" r="r" b="b"/>
            <a:pathLst>
              <a:path w="1966277" h="1966277">
                <a:moveTo>
                  <a:pt x="0" y="0"/>
                </a:moveTo>
                <a:lnTo>
                  <a:pt x="1966278" y="0"/>
                </a:lnTo>
                <a:lnTo>
                  <a:pt x="1966278" y="1966278"/>
                </a:lnTo>
                <a:lnTo>
                  <a:pt x="0" y="19662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AutoShape 2" descr="confusion matrix | binary classif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478118-902F-BA38-E495-AF93A664552F}"/>
              </a:ext>
            </a:extLst>
          </p:cNvPr>
          <p:cNvSpPr txBox="1"/>
          <p:nvPr/>
        </p:nvSpPr>
        <p:spPr>
          <a:xfrm>
            <a:off x="744162" y="1413175"/>
            <a:ext cx="112280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200" b="1" dirty="0"/>
              <a:t>F1 Score</a:t>
            </a:r>
          </a:p>
          <a:p>
            <a:pPr fontAlgn="base"/>
            <a:r>
              <a:rPr lang="en-US" sz="3200" dirty="0"/>
              <a:t>To evaluate model performance comprehensively, we should examine </a:t>
            </a:r>
            <a:r>
              <a:rPr lang="en-US" sz="3200" b="1" dirty="0"/>
              <a:t>both</a:t>
            </a:r>
            <a:r>
              <a:rPr lang="en-US" sz="3200" dirty="0"/>
              <a:t> precision and recall. The F1 score serves as a helpful metric that considers both of them.</a:t>
            </a:r>
          </a:p>
          <a:p>
            <a:pPr fontAlgn="base"/>
            <a:r>
              <a:rPr lang="en-US" sz="3200" b="1" dirty="0"/>
              <a:t>Definition</a:t>
            </a:r>
            <a:r>
              <a:rPr lang="en-US" sz="3200" dirty="0"/>
              <a:t>: Harmonic mean of precision and recall for a more balanced summarization of model performance.</a:t>
            </a:r>
          </a:p>
          <a:p>
            <a:pPr fontAlgn="base"/>
            <a:r>
              <a:rPr lang="en-US" sz="3200" b="1" dirty="0"/>
              <a:t>Calculation:</a:t>
            </a:r>
            <a:endParaRPr 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6" y="4691058"/>
            <a:ext cx="8655615" cy="158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23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2700000">
            <a:off x="347553" y="-2211963"/>
            <a:ext cx="1557503" cy="5028848"/>
          </a:xfrm>
          <a:custGeom>
            <a:avLst/>
            <a:gdLst/>
            <a:ahLst/>
            <a:cxnLst/>
            <a:rect l="l" t="t" r="r" b="b"/>
            <a:pathLst>
              <a:path w="2336254" h="7543272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l="-525794" t="-40822" b="-52994"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25153" y="8591"/>
            <a:ext cx="1709473" cy="1692291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315172" y="4969947"/>
            <a:ext cx="360557" cy="356624"/>
          </a:xfrm>
          <a:custGeom>
            <a:avLst/>
            <a:gdLst/>
            <a:ahLst/>
            <a:cxnLst/>
            <a:rect l="l" t="t" r="r" b="b"/>
            <a:pathLst>
              <a:path w="540836" h="534936">
                <a:moveTo>
                  <a:pt x="0" y="0"/>
                </a:moveTo>
                <a:lnTo>
                  <a:pt x="540836" y="0"/>
                </a:lnTo>
                <a:lnTo>
                  <a:pt x="540836" y="534936"/>
                </a:lnTo>
                <a:lnTo>
                  <a:pt x="0" y="5349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315172" y="468570"/>
            <a:ext cx="9965972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dirty="0" smtClean="0"/>
              <a:t>Classification Report </a:t>
            </a:r>
            <a:endParaRPr lang="en-IN" sz="3600" b="1" dirty="0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D81137E4-2F15-5857-8DF9-341B120F8972}"/>
              </a:ext>
            </a:extLst>
          </p:cNvPr>
          <p:cNvGrpSpPr/>
          <p:nvPr/>
        </p:nvGrpSpPr>
        <p:grpSpPr>
          <a:xfrm>
            <a:off x="0" y="6530715"/>
            <a:ext cx="12192000" cy="356624"/>
            <a:chOff x="0" y="0"/>
            <a:chExt cx="5085496" cy="856399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xmlns="" id="{A2EA10A1-ADCE-D318-3270-A88DAD1AF871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xmlns="" id="{FA628A69-F994-B7D4-8EFD-CB09D71F5F4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6D02968-3C15-D153-8AC8-A2554321F7B8}"/>
              </a:ext>
            </a:extLst>
          </p:cNvPr>
          <p:cNvGrpSpPr/>
          <p:nvPr/>
        </p:nvGrpSpPr>
        <p:grpSpPr>
          <a:xfrm>
            <a:off x="3556000" y="1223440"/>
            <a:ext cx="4419600" cy="72421"/>
            <a:chOff x="0" y="0"/>
            <a:chExt cx="5085496" cy="856399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xmlns="" id="{F12F1441-2557-6F4A-F169-427F1A9038F7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xmlns="" id="{CD521AC8-2010-2B19-75FC-30F1CCEC93E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65333B6E-38AB-7E8A-5D2D-31A3B0F39F3F}"/>
              </a:ext>
            </a:extLst>
          </p:cNvPr>
          <p:cNvSpPr/>
          <p:nvPr/>
        </p:nvSpPr>
        <p:spPr>
          <a:xfrm>
            <a:off x="10949419" y="127676"/>
            <a:ext cx="1217853" cy="1272338"/>
          </a:xfrm>
          <a:custGeom>
            <a:avLst/>
            <a:gdLst/>
            <a:ahLst/>
            <a:cxnLst/>
            <a:rect l="l" t="t" r="r" b="b"/>
            <a:pathLst>
              <a:path w="1966277" h="1966277">
                <a:moveTo>
                  <a:pt x="0" y="0"/>
                </a:moveTo>
                <a:lnTo>
                  <a:pt x="1966278" y="0"/>
                </a:lnTo>
                <a:lnTo>
                  <a:pt x="1966278" y="1966278"/>
                </a:lnTo>
                <a:lnTo>
                  <a:pt x="0" y="19662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AutoShape 2" descr="confusion matrix | binary classif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478118-902F-BA38-E495-AF93A664552F}"/>
              </a:ext>
            </a:extLst>
          </p:cNvPr>
          <p:cNvSpPr txBox="1"/>
          <p:nvPr/>
        </p:nvSpPr>
        <p:spPr>
          <a:xfrm>
            <a:off x="744162" y="1413175"/>
            <a:ext cx="112280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200" b="1" dirty="0"/>
              <a:t>F1 Score</a:t>
            </a:r>
          </a:p>
          <a:p>
            <a:pPr fontAlgn="base"/>
            <a:r>
              <a:rPr lang="en-US" sz="3200" dirty="0"/>
              <a:t>To evaluate model performance comprehensively, we should examine </a:t>
            </a:r>
            <a:r>
              <a:rPr lang="en-US" sz="3200" b="1" dirty="0"/>
              <a:t>both</a:t>
            </a:r>
            <a:r>
              <a:rPr lang="en-US" sz="3200" dirty="0"/>
              <a:t> precision and recall. The F1 score serves as a helpful metric that considers both of them.</a:t>
            </a:r>
          </a:p>
          <a:p>
            <a:pPr fontAlgn="base"/>
            <a:r>
              <a:rPr lang="en-US" sz="3200" b="1" dirty="0"/>
              <a:t>Definition</a:t>
            </a:r>
            <a:r>
              <a:rPr lang="en-US" sz="3200" dirty="0"/>
              <a:t>: Harmonic mean of precision and recall for a more balanced summarization of model performance.</a:t>
            </a:r>
          </a:p>
          <a:p>
            <a:pPr fontAlgn="base"/>
            <a:r>
              <a:rPr lang="en-US" sz="3200" b="1" dirty="0"/>
              <a:t>Calculation:</a:t>
            </a:r>
            <a:endParaRPr 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6" y="4691058"/>
            <a:ext cx="8655615" cy="158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29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2700000">
            <a:off x="347553" y="-2211963"/>
            <a:ext cx="1557503" cy="5028848"/>
          </a:xfrm>
          <a:custGeom>
            <a:avLst/>
            <a:gdLst/>
            <a:ahLst/>
            <a:cxnLst/>
            <a:rect l="l" t="t" r="r" b="b"/>
            <a:pathLst>
              <a:path w="2336254" h="7543272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l="-525794" t="-40822" b="-52994"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25153" y="8591"/>
            <a:ext cx="1709473" cy="1692291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315172" y="4969947"/>
            <a:ext cx="360557" cy="356624"/>
          </a:xfrm>
          <a:custGeom>
            <a:avLst/>
            <a:gdLst/>
            <a:ahLst/>
            <a:cxnLst/>
            <a:rect l="l" t="t" r="r" b="b"/>
            <a:pathLst>
              <a:path w="540836" h="534936">
                <a:moveTo>
                  <a:pt x="0" y="0"/>
                </a:moveTo>
                <a:lnTo>
                  <a:pt x="540836" y="0"/>
                </a:lnTo>
                <a:lnTo>
                  <a:pt x="540836" y="534936"/>
                </a:lnTo>
                <a:lnTo>
                  <a:pt x="0" y="5349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495270" y="468570"/>
            <a:ext cx="878587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/>
              <a:t>What Is a Confusion Matrix?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D81137E4-2F15-5857-8DF9-341B120F8972}"/>
              </a:ext>
            </a:extLst>
          </p:cNvPr>
          <p:cNvGrpSpPr/>
          <p:nvPr/>
        </p:nvGrpSpPr>
        <p:grpSpPr>
          <a:xfrm>
            <a:off x="0" y="6530715"/>
            <a:ext cx="12192000" cy="356624"/>
            <a:chOff x="0" y="0"/>
            <a:chExt cx="5085496" cy="856399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xmlns="" id="{A2EA10A1-ADCE-D318-3270-A88DAD1AF871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xmlns="" id="{FA628A69-F994-B7D4-8EFD-CB09D71F5F4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6D02968-3C15-D153-8AC8-A2554321F7B8}"/>
              </a:ext>
            </a:extLst>
          </p:cNvPr>
          <p:cNvGrpSpPr/>
          <p:nvPr/>
        </p:nvGrpSpPr>
        <p:grpSpPr>
          <a:xfrm>
            <a:off x="3556000" y="1223440"/>
            <a:ext cx="4419600" cy="72421"/>
            <a:chOff x="0" y="0"/>
            <a:chExt cx="5085496" cy="856399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xmlns="" id="{F12F1441-2557-6F4A-F169-427F1A9038F7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xmlns="" id="{CD521AC8-2010-2B19-75FC-30F1CCEC93E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A478118-902F-BA38-E495-AF93A664552F}"/>
              </a:ext>
            </a:extLst>
          </p:cNvPr>
          <p:cNvSpPr txBox="1"/>
          <p:nvPr/>
        </p:nvSpPr>
        <p:spPr>
          <a:xfrm>
            <a:off x="744162" y="1266888"/>
            <a:ext cx="11228097" cy="5051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confusion matrix is a visualization tool that helps in understanding the performance of a classification model. It’s a table that summarizes the predictions made by a model against the actual ground truth values.</a:t>
            </a:r>
          </a:p>
          <a:p>
            <a:r>
              <a:rPr lang="en-US" sz="3200" dirty="0"/>
              <a:t>It is used for the optimization of machine learning models.</a:t>
            </a:r>
          </a:p>
          <a:p>
            <a:r>
              <a:rPr lang="en-US" sz="3200" dirty="0"/>
              <a:t>The confusion matrix is a N x N matrix, where N is the number of classes or outputs.</a:t>
            </a:r>
          </a:p>
          <a:p>
            <a:r>
              <a:rPr lang="en-US" sz="3200" dirty="0"/>
              <a:t>For 2 classes, we get a 2 x 2 confusion matrix.</a:t>
            </a:r>
          </a:p>
          <a:p>
            <a:r>
              <a:rPr lang="en-US" sz="3200" dirty="0"/>
              <a:t>For 3 classes, we get a 3 X 3 confusion matrix.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3200" b="1" dirty="0">
              <a:solidFill>
                <a:srgbClr val="002060"/>
              </a:solidFill>
              <a:latin typeface="Bahnschrift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65333B6E-38AB-7E8A-5D2D-31A3B0F39F3F}"/>
              </a:ext>
            </a:extLst>
          </p:cNvPr>
          <p:cNvSpPr/>
          <p:nvPr/>
        </p:nvSpPr>
        <p:spPr>
          <a:xfrm>
            <a:off x="10707446" y="95708"/>
            <a:ext cx="1217853" cy="1272338"/>
          </a:xfrm>
          <a:custGeom>
            <a:avLst/>
            <a:gdLst/>
            <a:ahLst/>
            <a:cxnLst/>
            <a:rect l="l" t="t" r="r" b="b"/>
            <a:pathLst>
              <a:path w="1966277" h="1966277">
                <a:moveTo>
                  <a:pt x="0" y="0"/>
                </a:moveTo>
                <a:lnTo>
                  <a:pt x="1966278" y="0"/>
                </a:lnTo>
                <a:lnTo>
                  <a:pt x="1966278" y="1966278"/>
                </a:lnTo>
                <a:lnTo>
                  <a:pt x="0" y="19662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32507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2700000">
            <a:off x="347553" y="-2211963"/>
            <a:ext cx="1557503" cy="5028848"/>
          </a:xfrm>
          <a:custGeom>
            <a:avLst/>
            <a:gdLst/>
            <a:ahLst/>
            <a:cxnLst/>
            <a:rect l="l" t="t" r="r" b="b"/>
            <a:pathLst>
              <a:path w="2336254" h="7543272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l="-525794" t="-40822" b="-52994"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25153" y="8591"/>
            <a:ext cx="1709473" cy="1692291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315172" y="4969947"/>
            <a:ext cx="360557" cy="356624"/>
          </a:xfrm>
          <a:custGeom>
            <a:avLst/>
            <a:gdLst/>
            <a:ahLst/>
            <a:cxnLst/>
            <a:rect l="l" t="t" r="r" b="b"/>
            <a:pathLst>
              <a:path w="540836" h="534936">
                <a:moveTo>
                  <a:pt x="0" y="0"/>
                </a:moveTo>
                <a:lnTo>
                  <a:pt x="540836" y="0"/>
                </a:lnTo>
                <a:lnTo>
                  <a:pt x="540836" y="534936"/>
                </a:lnTo>
                <a:lnTo>
                  <a:pt x="0" y="5349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315172" y="468570"/>
            <a:ext cx="9965972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/>
              <a:t>How to Create a 2X2 Confusion Matrix?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D81137E4-2F15-5857-8DF9-341B120F8972}"/>
              </a:ext>
            </a:extLst>
          </p:cNvPr>
          <p:cNvGrpSpPr/>
          <p:nvPr/>
        </p:nvGrpSpPr>
        <p:grpSpPr>
          <a:xfrm>
            <a:off x="0" y="6530715"/>
            <a:ext cx="12192000" cy="356624"/>
            <a:chOff x="0" y="0"/>
            <a:chExt cx="5085496" cy="856399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xmlns="" id="{A2EA10A1-ADCE-D318-3270-A88DAD1AF871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xmlns="" id="{FA628A69-F994-B7D4-8EFD-CB09D71F5F4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6D02968-3C15-D153-8AC8-A2554321F7B8}"/>
              </a:ext>
            </a:extLst>
          </p:cNvPr>
          <p:cNvGrpSpPr/>
          <p:nvPr/>
        </p:nvGrpSpPr>
        <p:grpSpPr>
          <a:xfrm>
            <a:off x="3556000" y="1223440"/>
            <a:ext cx="4419600" cy="72421"/>
            <a:chOff x="0" y="0"/>
            <a:chExt cx="5085496" cy="856399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xmlns="" id="{F12F1441-2557-6F4A-F169-427F1A9038F7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xmlns="" id="{CD521AC8-2010-2B19-75FC-30F1CCEC93E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sp>
        <p:nvSpPr>
          <p:cNvPr id="13" name="Freeform 10">
            <a:extLst>
              <a:ext uri="{FF2B5EF4-FFF2-40B4-BE49-F238E27FC236}">
                <a16:creationId xmlns:a16="http://schemas.microsoft.com/office/drawing/2014/main" xmlns="" id="{65333B6E-38AB-7E8A-5D2D-31A3B0F39F3F}"/>
              </a:ext>
            </a:extLst>
          </p:cNvPr>
          <p:cNvSpPr/>
          <p:nvPr/>
        </p:nvSpPr>
        <p:spPr>
          <a:xfrm>
            <a:off x="10707446" y="95708"/>
            <a:ext cx="1217853" cy="1272338"/>
          </a:xfrm>
          <a:custGeom>
            <a:avLst/>
            <a:gdLst/>
            <a:ahLst/>
            <a:cxnLst/>
            <a:rect l="l" t="t" r="r" b="b"/>
            <a:pathLst>
              <a:path w="1966277" h="1966277">
                <a:moveTo>
                  <a:pt x="0" y="0"/>
                </a:moveTo>
                <a:lnTo>
                  <a:pt x="1966278" y="0"/>
                </a:lnTo>
                <a:lnTo>
                  <a:pt x="1966278" y="1966278"/>
                </a:lnTo>
                <a:lnTo>
                  <a:pt x="0" y="19662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AutoShape 2" descr="confusion matrix| how it loo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1709473"/>
            <a:ext cx="83058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41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2700000">
            <a:off x="347553" y="-2211963"/>
            <a:ext cx="1557503" cy="5028848"/>
          </a:xfrm>
          <a:custGeom>
            <a:avLst/>
            <a:gdLst/>
            <a:ahLst/>
            <a:cxnLst/>
            <a:rect l="l" t="t" r="r" b="b"/>
            <a:pathLst>
              <a:path w="2336254" h="7543272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l="-525794" t="-40822" b="-52994"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25153" y="8591"/>
            <a:ext cx="1709473" cy="1692291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315172" y="4969947"/>
            <a:ext cx="360557" cy="356624"/>
          </a:xfrm>
          <a:custGeom>
            <a:avLst/>
            <a:gdLst/>
            <a:ahLst/>
            <a:cxnLst/>
            <a:rect l="l" t="t" r="r" b="b"/>
            <a:pathLst>
              <a:path w="540836" h="534936">
                <a:moveTo>
                  <a:pt x="0" y="0"/>
                </a:moveTo>
                <a:lnTo>
                  <a:pt x="540836" y="0"/>
                </a:lnTo>
                <a:lnTo>
                  <a:pt x="540836" y="534936"/>
                </a:lnTo>
                <a:lnTo>
                  <a:pt x="0" y="5349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495270" y="468570"/>
            <a:ext cx="878587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/>
              <a:t>What Is a Confusion Matrix?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D81137E4-2F15-5857-8DF9-341B120F8972}"/>
              </a:ext>
            </a:extLst>
          </p:cNvPr>
          <p:cNvGrpSpPr/>
          <p:nvPr/>
        </p:nvGrpSpPr>
        <p:grpSpPr>
          <a:xfrm>
            <a:off x="0" y="6530715"/>
            <a:ext cx="12192000" cy="356624"/>
            <a:chOff x="0" y="0"/>
            <a:chExt cx="5085496" cy="856399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xmlns="" id="{A2EA10A1-ADCE-D318-3270-A88DAD1AF871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xmlns="" id="{FA628A69-F994-B7D4-8EFD-CB09D71F5F4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6D02968-3C15-D153-8AC8-A2554321F7B8}"/>
              </a:ext>
            </a:extLst>
          </p:cNvPr>
          <p:cNvGrpSpPr/>
          <p:nvPr/>
        </p:nvGrpSpPr>
        <p:grpSpPr>
          <a:xfrm>
            <a:off x="3556000" y="1223440"/>
            <a:ext cx="4419600" cy="72421"/>
            <a:chOff x="0" y="0"/>
            <a:chExt cx="5085496" cy="856399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xmlns="" id="{F12F1441-2557-6F4A-F169-427F1A9038F7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xmlns="" id="{CD521AC8-2010-2B19-75FC-30F1CCEC93E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A478118-902F-BA38-E495-AF93A664552F}"/>
              </a:ext>
            </a:extLst>
          </p:cNvPr>
          <p:cNvSpPr txBox="1"/>
          <p:nvPr/>
        </p:nvSpPr>
        <p:spPr>
          <a:xfrm>
            <a:off x="744162" y="1266888"/>
            <a:ext cx="11228097" cy="5004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There are 4 terms you must understand in order to correctly interpret or read a Confusion Matrix: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True Positive(TP)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False Positive(FP)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True Negative(TN)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False Negative(FN)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3200" b="1" dirty="0">
              <a:solidFill>
                <a:srgbClr val="002060"/>
              </a:solidFill>
              <a:latin typeface="Bahnschrift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65333B6E-38AB-7E8A-5D2D-31A3B0F39F3F}"/>
              </a:ext>
            </a:extLst>
          </p:cNvPr>
          <p:cNvSpPr/>
          <p:nvPr/>
        </p:nvSpPr>
        <p:spPr>
          <a:xfrm>
            <a:off x="10707446" y="95708"/>
            <a:ext cx="1217853" cy="1272338"/>
          </a:xfrm>
          <a:custGeom>
            <a:avLst/>
            <a:gdLst/>
            <a:ahLst/>
            <a:cxnLst/>
            <a:rect l="l" t="t" r="r" b="b"/>
            <a:pathLst>
              <a:path w="1966277" h="1966277">
                <a:moveTo>
                  <a:pt x="0" y="0"/>
                </a:moveTo>
                <a:lnTo>
                  <a:pt x="1966278" y="0"/>
                </a:lnTo>
                <a:lnTo>
                  <a:pt x="1966278" y="1966278"/>
                </a:lnTo>
                <a:lnTo>
                  <a:pt x="0" y="19662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563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2700000">
            <a:off x="347553" y="-2211963"/>
            <a:ext cx="1557503" cy="5028848"/>
          </a:xfrm>
          <a:custGeom>
            <a:avLst/>
            <a:gdLst/>
            <a:ahLst/>
            <a:cxnLst/>
            <a:rect l="l" t="t" r="r" b="b"/>
            <a:pathLst>
              <a:path w="2336254" h="7543272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l="-525794" t="-40822" b="-52994"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25153" y="8591"/>
            <a:ext cx="1709473" cy="1692291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315172" y="4969947"/>
            <a:ext cx="360557" cy="356624"/>
          </a:xfrm>
          <a:custGeom>
            <a:avLst/>
            <a:gdLst/>
            <a:ahLst/>
            <a:cxnLst/>
            <a:rect l="l" t="t" r="r" b="b"/>
            <a:pathLst>
              <a:path w="540836" h="534936">
                <a:moveTo>
                  <a:pt x="0" y="0"/>
                </a:moveTo>
                <a:lnTo>
                  <a:pt x="540836" y="0"/>
                </a:lnTo>
                <a:lnTo>
                  <a:pt x="540836" y="534936"/>
                </a:lnTo>
                <a:lnTo>
                  <a:pt x="0" y="5349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495270" y="468570"/>
            <a:ext cx="878587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/>
              <a:t>What Is a Confusion Matrix?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D81137E4-2F15-5857-8DF9-341B120F8972}"/>
              </a:ext>
            </a:extLst>
          </p:cNvPr>
          <p:cNvGrpSpPr/>
          <p:nvPr/>
        </p:nvGrpSpPr>
        <p:grpSpPr>
          <a:xfrm>
            <a:off x="0" y="6530715"/>
            <a:ext cx="12192000" cy="356624"/>
            <a:chOff x="0" y="0"/>
            <a:chExt cx="5085496" cy="856399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xmlns="" id="{A2EA10A1-ADCE-D318-3270-A88DAD1AF871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xmlns="" id="{FA628A69-F994-B7D4-8EFD-CB09D71F5F4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6D02968-3C15-D153-8AC8-A2554321F7B8}"/>
              </a:ext>
            </a:extLst>
          </p:cNvPr>
          <p:cNvGrpSpPr/>
          <p:nvPr/>
        </p:nvGrpSpPr>
        <p:grpSpPr>
          <a:xfrm>
            <a:off x="3556000" y="1223440"/>
            <a:ext cx="4419600" cy="72421"/>
            <a:chOff x="0" y="0"/>
            <a:chExt cx="5085496" cy="856399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xmlns="" id="{F12F1441-2557-6F4A-F169-427F1A9038F7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xmlns="" id="{CD521AC8-2010-2B19-75FC-30F1CCEC93E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A478118-902F-BA38-E495-AF93A664552F}"/>
              </a:ext>
            </a:extLst>
          </p:cNvPr>
          <p:cNvSpPr txBox="1"/>
          <p:nvPr/>
        </p:nvSpPr>
        <p:spPr>
          <a:xfrm>
            <a:off x="744162" y="1266888"/>
            <a:ext cx="11228097" cy="5004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There are 4 terms you must understand in order to correctly interpret or read a Confusion Matrix: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True Positive(TP)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False Positive(FP)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True Negative(TN)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False Negative(FN)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3200" b="1" dirty="0">
              <a:solidFill>
                <a:srgbClr val="002060"/>
              </a:solidFill>
              <a:latin typeface="Bahnschrift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65333B6E-38AB-7E8A-5D2D-31A3B0F39F3F}"/>
              </a:ext>
            </a:extLst>
          </p:cNvPr>
          <p:cNvSpPr/>
          <p:nvPr/>
        </p:nvSpPr>
        <p:spPr>
          <a:xfrm>
            <a:off x="10707446" y="95708"/>
            <a:ext cx="1217853" cy="1272338"/>
          </a:xfrm>
          <a:custGeom>
            <a:avLst/>
            <a:gdLst/>
            <a:ahLst/>
            <a:cxnLst/>
            <a:rect l="l" t="t" r="r" b="b"/>
            <a:pathLst>
              <a:path w="1966277" h="1966277">
                <a:moveTo>
                  <a:pt x="0" y="0"/>
                </a:moveTo>
                <a:lnTo>
                  <a:pt x="1966278" y="0"/>
                </a:lnTo>
                <a:lnTo>
                  <a:pt x="1966278" y="1966278"/>
                </a:lnTo>
                <a:lnTo>
                  <a:pt x="0" y="19662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5995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2700000">
            <a:off x="347553" y="-2211963"/>
            <a:ext cx="1557503" cy="5028848"/>
          </a:xfrm>
          <a:custGeom>
            <a:avLst/>
            <a:gdLst/>
            <a:ahLst/>
            <a:cxnLst/>
            <a:rect l="l" t="t" r="r" b="b"/>
            <a:pathLst>
              <a:path w="2336254" h="7543272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l="-525794" t="-40822" b="-52994"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25153" y="8591"/>
            <a:ext cx="1709473" cy="1692291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315172" y="4969947"/>
            <a:ext cx="360557" cy="356624"/>
          </a:xfrm>
          <a:custGeom>
            <a:avLst/>
            <a:gdLst/>
            <a:ahLst/>
            <a:cxnLst/>
            <a:rect l="l" t="t" r="r" b="b"/>
            <a:pathLst>
              <a:path w="540836" h="534936">
                <a:moveTo>
                  <a:pt x="0" y="0"/>
                </a:moveTo>
                <a:lnTo>
                  <a:pt x="540836" y="0"/>
                </a:lnTo>
                <a:lnTo>
                  <a:pt x="540836" y="534936"/>
                </a:lnTo>
                <a:lnTo>
                  <a:pt x="0" y="5349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315172" y="468570"/>
            <a:ext cx="9965972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3600" b="1" dirty="0"/>
              <a:t>Confusion Matrix for Binary Classification Example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D81137E4-2F15-5857-8DF9-341B120F8972}"/>
              </a:ext>
            </a:extLst>
          </p:cNvPr>
          <p:cNvGrpSpPr/>
          <p:nvPr/>
        </p:nvGrpSpPr>
        <p:grpSpPr>
          <a:xfrm>
            <a:off x="0" y="6530715"/>
            <a:ext cx="12192000" cy="356624"/>
            <a:chOff x="0" y="0"/>
            <a:chExt cx="5085496" cy="856399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xmlns="" id="{A2EA10A1-ADCE-D318-3270-A88DAD1AF871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xmlns="" id="{FA628A69-F994-B7D4-8EFD-CB09D71F5F4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6D02968-3C15-D153-8AC8-A2554321F7B8}"/>
              </a:ext>
            </a:extLst>
          </p:cNvPr>
          <p:cNvGrpSpPr/>
          <p:nvPr/>
        </p:nvGrpSpPr>
        <p:grpSpPr>
          <a:xfrm>
            <a:off x="3556000" y="1223440"/>
            <a:ext cx="4419600" cy="72421"/>
            <a:chOff x="0" y="0"/>
            <a:chExt cx="5085496" cy="856399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xmlns="" id="{F12F1441-2557-6F4A-F169-427F1A9038F7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xmlns="" id="{CD521AC8-2010-2B19-75FC-30F1CCEC93E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A478118-902F-BA38-E495-AF93A664552F}"/>
              </a:ext>
            </a:extLst>
          </p:cNvPr>
          <p:cNvSpPr txBox="1"/>
          <p:nvPr/>
        </p:nvSpPr>
        <p:spPr>
          <a:xfrm>
            <a:off x="744162" y="1266888"/>
            <a:ext cx="11228097" cy="1488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Binary classification has 2 outputs. The inputs for this classification will fall in either of the 2 outputs or classes</a:t>
            </a:r>
            <a:endParaRPr lang="en-IN" sz="3200" b="1" dirty="0">
              <a:solidFill>
                <a:srgbClr val="002060"/>
              </a:solidFill>
              <a:latin typeface="Bahnschrift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65333B6E-38AB-7E8A-5D2D-31A3B0F39F3F}"/>
              </a:ext>
            </a:extLst>
          </p:cNvPr>
          <p:cNvSpPr/>
          <p:nvPr/>
        </p:nvSpPr>
        <p:spPr>
          <a:xfrm>
            <a:off x="10949419" y="127676"/>
            <a:ext cx="1217853" cy="1272338"/>
          </a:xfrm>
          <a:custGeom>
            <a:avLst/>
            <a:gdLst/>
            <a:ahLst/>
            <a:cxnLst/>
            <a:rect l="l" t="t" r="r" b="b"/>
            <a:pathLst>
              <a:path w="1966277" h="1966277">
                <a:moveTo>
                  <a:pt x="0" y="0"/>
                </a:moveTo>
                <a:lnTo>
                  <a:pt x="1966278" y="0"/>
                </a:lnTo>
                <a:lnTo>
                  <a:pt x="1966278" y="1966278"/>
                </a:lnTo>
                <a:lnTo>
                  <a:pt x="0" y="19662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57348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2700000">
            <a:off x="347553" y="-2211963"/>
            <a:ext cx="1557503" cy="5028848"/>
          </a:xfrm>
          <a:custGeom>
            <a:avLst/>
            <a:gdLst/>
            <a:ahLst/>
            <a:cxnLst/>
            <a:rect l="l" t="t" r="r" b="b"/>
            <a:pathLst>
              <a:path w="2336254" h="7543272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l="-525794" t="-40822" b="-52994"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25153" y="8591"/>
            <a:ext cx="1709473" cy="1692291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315172" y="4969947"/>
            <a:ext cx="360557" cy="356624"/>
          </a:xfrm>
          <a:custGeom>
            <a:avLst/>
            <a:gdLst/>
            <a:ahLst/>
            <a:cxnLst/>
            <a:rect l="l" t="t" r="r" b="b"/>
            <a:pathLst>
              <a:path w="540836" h="534936">
                <a:moveTo>
                  <a:pt x="0" y="0"/>
                </a:moveTo>
                <a:lnTo>
                  <a:pt x="540836" y="0"/>
                </a:lnTo>
                <a:lnTo>
                  <a:pt x="540836" y="534936"/>
                </a:lnTo>
                <a:lnTo>
                  <a:pt x="0" y="5349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315172" y="468570"/>
            <a:ext cx="9965972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3600" b="1" dirty="0"/>
              <a:t>Confusion Matrix for Binary Classification Example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D81137E4-2F15-5857-8DF9-341B120F8972}"/>
              </a:ext>
            </a:extLst>
          </p:cNvPr>
          <p:cNvGrpSpPr/>
          <p:nvPr/>
        </p:nvGrpSpPr>
        <p:grpSpPr>
          <a:xfrm>
            <a:off x="0" y="6530715"/>
            <a:ext cx="12192000" cy="356624"/>
            <a:chOff x="0" y="0"/>
            <a:chExt cx="5085496" cy="856399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xmlns="" id="{A2EA10A1-ADCE-D318-3270-A88DAD1AF871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xmlns="" id="{FA628A69-F994-B7D4-8EFD-CB09D71F5F4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6D02968-3C15-D153-8AC8-A2554321F7B8}"/>
              </a:ext>
            </a:extLst>
          </p:cNvPr>
          <p:cNvGrpSpPr/>
          <p:nvPr/>
        </p:nvGrpSpPr>
        <p:grpSpPr>
          <a:xfrm>
            <a:off x="3556000" y="1223440"/>
            <a:ext cx="4419600" cy="72421"/>
            <a:chOff x="0" y="0"/>
            <a:chExt cx="5085496" cy="856399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xmlns="" id="{F12F1441-2557-6F4A-F169-427F1A9038F7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xmlns="" id="{CD521AC8-2010-2B19-75FC-30F1CCEC93E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A478118-902F-BA38-E495-AF93A664552F}"/>
              </a:ext>
            </a:extLst>
          </p:cNvPr>
          <p:cNvSpPr txBox="1"/>
          <p:nvPr/>
        </p:nvSpPr>
        <p:spPr>
          <a:xfrm>
            <a:off x="744162" y="1266888"/>
            <a:ext cx="1122809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Consider we have to model a classifier that classifies 2 kinds of fruits. 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b="1" dirty="0"/>
              <a:t>We have 2 types of fruits </a:t>
            </a:r>
            <a:r>
              <a:rPr lang="en-US" sz="3200" b="1" dirty="0" smtClean="0"/>
              <a:t>–</a:t>
            </a:r>
          </a:p>
          <a:p>
            <a:pPr>
              <a:lnSpc>
                <a:spcPct val="150000"/>
              </a:lnSpc>
            </a:pPr>
            <a:r>
              <a:rPr lang="en-US" sz="4400" b="1" dirty="0" smtClean="0"/>
              <a:t> </a:t>
            </a:r>
            <a:r>
              <a:rPr lang="en-US" sz="4400" b="1" dirty="0"/>
              <a:t>apples and grapes – </a:t>
            </a:r>
            <a:endParaRPr lang="en-US" sz="4400" b="1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and </a:t>
            </a:r>
            <a:r>
              <a:rPr lang="en-US" sz="3200" dirty="0"/>
              <a:t>we want our machine-learning model to identify or classify the given fruit as an apple or grape.</a:t>
            </a:r>
            <a:endParaRPr lang="en-IN" sz="3200" b="1" dirty="0">
              <a:solidFill>
                <a:srgbClr val="002060"/>
              </a:solidFill>
              <a:latin typeface="Bahnschrift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65333B6E-38AB-7E8A-5D2D-31A3B0F39F3F}"/>
              </a:ext>
            </a:extLst>
          </p:cNvPr>
          <p:cNvSpPr/>
          <p:nvPr/>
        </p:nvSpPr>
        <p:spPr>
          <a:xfrm>
            <a:off x="10949419" y="127676"/>
            <a:ext cx="1217853" cy="1272338"/>
          </a:xfrm>
          <a:custGeom>
            <a:avLst/>
            <a:gdLst/>
            <a:ahLst/>
            <a:cxnLst/>
            <a:rect l="l" t="t" r="r" b="b"/>
            <a:pathLst>
              <a:path w="1966277" h="1966277">
                <a:moveTo>
                  <a:pt x="0" y="0"/>
                </a:moveTo>
                <a:lnTo>
                  <a:pt x="1966278" y="0"/>
                </a:lnTo>
                <a:lnTo>
                  <a:pt x="1966278" y="1966278"/>
                </a:lnTo>
                <a:lnTo>
                  <a:pt x="0" y="19662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5616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2700000">
            <a:off x="347553" y="-2211963"/>
            <a:ext cx="1557503" cy="5028848"/>
          </a:xfrm>
          <a:custGeom>
            <a:avLst/>
            <a:gdLst/>
            <a:ahLst/>
            <a:cxnLst/>
            <a:rect l="l" t="t" r="r" b="b"/>
            <a:pathLst>
              <a:path w="2336254" h="7543272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l="-525794" t="-40822" b="-52994"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25153" y="8591"/>
            <a:ext cx="1709473" cy="1692291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315172" y="4969947"/>
            <a:ext cx="360557" cy="356624"/>
          </a:xfrm>
          <a:custGeom>
            <a:avLst/>
            <a:gdLst/>
            <a:ahLst/>
            <a:cxnLst/>
            <a:rect l="l" t="t" r="r" b="b"/>
            <a:pathLst>
              <a:path w="540836" h="534936">
                <a:moveTo>
                  <a:pt x="0" y="0"/>
                </a:moveTo>
                <a:lnTo>
                  <a:pt x="540836" y="0"/>
                </a:lnTo>
                <a:lnTo>
                  <a:pt x="540836" y="534936"/>
                </a:lnTo>
                <a:lnTo>
                  <a:pt x="0" y="5349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315172" y="468570"/>
            <a:ext cx="9965972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3600" b="1" dirty="0"/>
              <a:t>Confusion Matrix for Binary Classification Example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D81137E4-2F15-5857-8DF9-341B120F8972}"/>
              </a:ext>
            </a:extLst>
          </p:cNvPr>
          <p:cNvGrpSpPr/>
          <p:nvPr/>
        </p:nvGrpSpPr>
        <p:grpSpPr>
          <a:xfrm>
            <a:off x="0" y="6530715"/>
            <a:ext cx="12192000" cy="356624"/>
            <a:chOff x="0" y="0"/>
            <a:chExt cx="5085496" cy="856399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xmlns="" id="{A2EA10A1-ADCE-D318-3270-A88DAD1AF871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xmlns="" id="{FA628A69-F994-B7D4-8EFD-CB09D71F5F4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6D02968-3C15-D153-8AC8-A2554321F7B8}"/>
              </a:ext>
            </a:extLst>
          </p:cNvPr>
          <p:cNvGrpSpPr/>
          <p:nvPr/>
        </p:nvGrpSpPr>
        <p:grpSpPr>
          <a:xfrm>
            <a:off x="3556000" y="1223440"/>
            <a:ext cx="4419600" cy="72421"/>
            <a:chOff x="0" y="0"/>
            <a:chExt cx="5085496" cy="856399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xmlns="" id="{F12F1441-2557-6F4A-F169-427F1A9038F7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xmlns="" id="{CD521AC8-2010-2B19-75FC-30F1CCEC93E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A478118-902F-BA38-E495-AF93A664552F}"/>
              </a:ext>
            </a:extLst>
          </p:cNvPr>
          <p:cNvSpPr txBox="1"/>
          <p:nvPr/>
        </p:nvSpPr>
        <p:spPr>
          <a:xfrm>
            <a:off x="744162" y="1266888"/>
            <a:ext cx="1122809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So we take 15 samples of 2 fruits</a:t>
            </a:r>
            <a:r>
              <a:rPr lang="en-US" sz="32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 </a:t>
            </a:r>
            <a:r>
              <a:rPr lang="en-US" sz="3200" dirty="0"/>
              <a:t>out of which 8 belong to Apples,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and </a:t>
            </a:r>
            <a:r>
              <a:rPr lang="en-US" sz="3200" dirty="0"/>
              <a:t>7 belong to the Grapes class</a:t>
            </a:r>
            <a:r>
              <a:rPr lang="en-US" sz="3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 </a:t>
            </a:r>
            <a:r>
              <a:rPr lang="en-US" sz="3200" dirty="0"/>
              <a:t>Class is nothing but the output,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in </a:t>
            </a:r>
            <a:r>
              <a:rPr lang="en-US" sz="3200" dirty="0"/>
              <a:t>this example, we have 2 output classes – </a:t>
            </a:r>
            <a:r>
              <a:rPr lang="en-US" sz="3200" b="1" dirty="0"/>
              <a:t>Apples and Grapes</a:t>
            </a:r>
            <a:r>
              <a:rPr lang="en-US" sz="3200" dirty="0"/>
              <a:t>. We will represent </a:t>
            </a:r>
            <a:r>
              <a:rPr lang="en-US" sz="3200" b="1" dirty="0"/>
              <a:t>Apple as 1 and Grape as 0 class</a:t>
            </a:r>
            <a:r>
              <a:rPr lang="en-US" sz="3200" b="1" dirty="0" smtClean="0"/>
              <a:t>.</a:t>
            </a:r>
          </a:p>
          <a:p>
            <a:pPr>
              <a:lnSpc>
                <a:spcPct val="150000"/>
              </a:lnSpc>
            </a:pPr>
            <a:endParaRPr lang="en-IN" sz="3200" b="1" dirty="0">
              <a:solidFill>
                <a:srgbClr val="002060"/>
              </a:solidFill>
              <a:latin typeface="Bahnschrift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65333B6E-38AB-7E8A-5D2D-31A3B0F39F3F}"/>
              </a:ext>
            </a:extLst>
          </p:cNvPr>
          <p:cNvSpPr/>
          <p:nvPr/>
        </p:nvSpPr>
        <p:spPr>
          <a:xfrm>
            <a:off x="10949419" y="127676"/>
            <a:ext cx="1217853" cy="1272338"/>
          </a:xfrm>
          <a:custGeom>
            <a:avLst/>
            <a:gdLst/>
            <a:ahLst/>
            <a:cxnLst/>
            <a:rect l="l" t="t" r="r" b="b"/>
            <a:pathLst>
              <a:path w="1966277" h="1966277">
                <a:moveTo>
                  <a:pt x="0" y="0"/>
                </a:moveTo>
                <a:lnTo>
                  <a:pt x="1966278" y="0"/>
                </a:lnTo>
                <a:lnTo>
                  <a:pt x="1966278" y="1966278"/>
                </a:lnTo>
                <a:lnTo>
                  <a:pt x="0" y="19662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94451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2700000">
            <a:off x="347553" y="-2211963"/>
            <a:ext cx="1557503" cy="5028848"/>
          </a:xfrm>
          <a:custGeom>
            <a:avLst/>
            <a:gdLst/>
            <a:ahLst/>
            <a:cxnLst/>
            <a:rect l="l" t="t" r="r" b="b"/>
            <a:pathLst>
              <a:path w="2336254" h="7543272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l="-525794" t="-40822" b="-52994"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25153" y="8591"/>
            <a:ext cx="1709473" cy="1692291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315172" y="4969947"/>
            <a:ext cx="360557" cy="356624"/>
          </a:xfrm>
          <a:custGeom>
            <a:avLst/>
            <a:gdLst/>
            <a:ahLst/>
            <a:cxnLst/>
            <a:rect l="l" t="t" r="r" b="b"/>
            <a:pathLst>
              <a:path w="540836" h="534936">
                <a:moveTo>
                  <a:pt x="0" y="0"/>
                </a:moveTo>
                <a:lnTo>
                  <a:pt x="540836" y="0"/>
                </a:lnTo>
                <a:lnTo>
                  <a:pt x="540836" y="534936"/>
                </a:lnTo>
                <a:lnTo>
                  <a:pt x="0" y="5349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315172" y="468570"/>
            <a:ext cx="9965972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3600" b="1" dirty="0"/>
              <a:t>Confusion Matrix for Binary Classification Example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D81137E4-2F15-5857-8DF9-341B120F8972}"/>
              </a:ext>
            </a:extLst>
          </p:cNvPr>
          <p:cNvGrpSpPr/>
          <p:nvPr/>
        </p:nvGrpSpPr>
        <p:grpSpPr>
          <a:xfrm>
            <a:off x="0" y="6530715"/>
            <a:ext cx="12192000" cy="356624"/>
            <a:chOff x="0" y="0"/>
            <a:chExt cx="5085496" cy="856399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xmlns="" id="{A2EA10A1-ADCE-D318-3270-A88DAD1AF871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xmlns="" id="{FA628A69-F994-B7D4-8EFD-CB09D71F5F4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6D02968-3C15-D153-8AC8-A2554321F7B8}"/>
              </a:ext>
            </a:extLst>
          </p:cNvPr>
          <p:cNvGrpSpPr/>
          <p:nvPr/>
        </p:nvGrpSpPr>
        <p:grpSpPr>
          <a:xfrm>
            <a:off x="3556000" y="1223440"/>
            <a:ext cx="4419600" cy="72421"/>
            <a:chOff x="0" y="0"/>
            <a:chExt cx="5085496" cy="856399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xmlns="" id="{F12F1441-2557-6F4A-F169-427F1A9038F7}"/>
                </a:ext>
              </a:extLst>
            </p:cNvPr>
            <p:cNvSpPr/>
            <p:nvPr/>
          </p:nvSpPr>
          <p:spPr>
            <a:xfrm>
              <a:off x="0" y="0"/>
              <a:ext cx="5085496" cy="856399"/>
            </a:xfrm>
            <a:custGeom>
              <a:avLst/>
              <a:gdLst/>
              <a:ahLst/>
              <a:cxnLst/>
              <a:rect l="l" t="t" r="r" b="b"/>
              <a:pathLst>
                <a:path w="5085496" h="856399">
                  <a:moveTo>
                    <a:pt x="20448" y="0"/>
                  </a:moveTo>
                  <a:lnTo>
                    <a:pt x="5065047" y="0"/>
                  </a:lnTo>
                  <a:cubicBezTo>
                    <a:pt x="5070471" y="0"/>
                    <a:pt x="5075672" y="2154"/>
                    <a:pt x="5079507" y="5989"/>
                  </a:cubicBezTo>
                  <a:cubicBezTo>
                    <a:pt x="5083341" y="9824"/>
                    <a:pt x="5085496" y="15025"/>
                    <a:pt x="5085496" y="20448"/>
                  </a:cubicBezTo>
                  <a:lnTo>
                    <a:pt x="5085496" y="835951"/>
                  </a:lnTo>
                  <a:cubicBezTo>
                    <a:pt x="5085496" y="847244"/>
                    <a:pt x="5076341" y="856399"/>
                    <a:pt x="5065047" y="856399"/>
                  </a:cubicBezTo>
                  <a:lnTo>
                    <a:pt x="20448" y="856399"/>
                  </a:lnTo>
                  <a:cubicBezTo>
                    <a:pt x="9155" y="856399"/>
                    <a:pt x="0" y="847244"/>
                    <a:pt x="0" y="835951"/>
                  </a:cubicBezTo>
                  <a:lnTo>
                    <a:pt x="0" y="20448"/>
                  </a:lnTo>
                  <a:cubicBezTo>
                    <a:pt x="0" y="9155"/>
                    <a:pt x="9155" y="0"/>
                    <a:pt x="204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xmlns="" id="{CD521AC8-2010-2B19-75FC-30F1CCEC93E9}"/>
                </a:ext>
              </a:extLst>
            </p:cNvPr>
            <p:cNvSpPr txBox="1"/>
            <p:nvPr/>
          </p:nvSpPr>
          <p:spPr>
            <a:xfrm>
              <a:off x="0" y="-47625"/>
              <a:ext cx="5085496" cy="9040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A478118-902F-BA38-E495-AF93A664552F}"/>
              </a:ext>
            </a:extLst>
          </p:cNvPr>
          <p:cNvSpPr txBox="1"/>
          <p:nvPr/>
        </p:nvSpPr>
        <p:spPr>
          <a:xfrm>
            <a:off x="744162" y="1413175"/>
            <a:ext cx="1122809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actual class for 8 apples and 7 grapes can be represented as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r>
              <a:rPr lang="en-US" sz="4800" dirty="0"/>
              <a:t>Actual = [1,1,1,1,1,1,1,1,0,0,0,0,0,0,0]</a:t>
            </a:r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b="1" dirty="0" smtClean="0"/>
              <a:t>The </a:t>
            </a:r>
            <a:r>
              <a:rPr lang="en-US" sz="3200" b="1" dirty="0"/>
              <a:t>classifier model predicts 1 for Apple and 0 for grape.</a:t>
            </a:r>
          </a:p>
          <a:p>
            <a:pPr>
              <a:lnSpc>
                <a:spcPct val="150000"/>
              </a:lnSpc>
            </a:pPr>
            <a:endParaRPr lang="en-IN" sz="3200" b="1" dirty="0">
              <a:solidFill>
                <a:srgbClr val="002060"/>
              </a:solidFill>
              <a:latin typeface="Bahnschrift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65333B6E-38AB-7E8A-5D2D-31A3B0F39F3F}"/>
              </a:ext>
            </a:extLst>
          </p:cNvPr>
          <p:cNvSpPr/>
          <p:nvPr/>
        </p:nvSpPr>
        <p:spPr>
          <a:xfrm>
            <a:off x="10949419" y="127676"/>
            <a:ext cx="1217853" cy="1272338"/>
          </a:xfrm>
          <a:custGeom>
            <a:avLst/>
            <a:gdLst/>
            <a:ahLst/>
            <a:cxnLst/>
            <a:rect l="l" t="t" r="r" b="b"/>
            <a:pathLst>
              <a:path w="1966277" h="1966277">
                <a:moveTo>
                  <a:pt x="0" y="0"/>
                </a:moveTo>
                <a:lnTo>
                  <a:pt x="1966278" y="0"/>
                </a:lnTo>
                <a:lnTo>
                  <a:pt x="1966278" y="1966278"/>
                </a:lnTo>
                <a:lnTo>
                  <a:pt x="0" y="19662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22575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10895</TotalTime>
  <Words>549</Words>
  <Application>Microsoft Office PowerPoint</Application>
  <PresentationFormat>Custom</PresentationFormat>
  <Paragraphs>92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Challenge</dc:title>
  <dc:creator>Tania Angelina Rosas Ortiz</dc:creator>
  <cp:lastModifiedBy>Dell</cp:lastModifiedBy>
  <cp:revision>298</cp:revision>
  <dcterms:created xsi:type="dcterms:W3CDTF">2021-02-17T23:22:49Z</dcterms:created>
  <dcterms:modified xsi:type="dcterms:W3CDTF">2025-02-10T11:59:54Z</dcterms:modified>
</cp:coreProperties>
</file>