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Fira Code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FiraCode-bold.fntdata"/><Relationship Id="rId27" Type="http://schemas.openxmlformats.org/officeDocument/2006/relationships/font" Target="fonts/FiraCod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eb95e32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eb95e32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b95e32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eb95e32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b95e32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b95e32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b95e32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eb95e32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eb95e32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eb95e32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b95e32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b95e32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b95e32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b95e32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ea74807c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ea74807c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eb95e32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eb95e32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eb95e32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eb95e32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ea74807c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ea74807c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ea74807c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ea74807c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b95e32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b95e32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eb95e32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eb95e32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eb95e32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eb95e32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ime.usp.br/~pf/analise_de_algoritmos/aulas/NPcompleto.html" TargetMode="External"/><Relationship Id="rId4" Type="http://schemas.openxmlformats.org/officeDocument/2006/relationships/hyperlink" Target="http://www.inf.ufsc.br/~mauro.roisenberg/ine5377/Cursos-ICA/CE-intro_apost.pdf" TargetMode="External"/><Relationship Id="rId5" Type="http://schemas.openxmlformats.org/officeDocument/2006/relationships/hyperlink" Target="https://sites.icmc.usp.br/andre/research/geneti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Fly food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Algoritmo Genético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Lucas Cabral Braga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Cross Over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crossOver1(pai1, pai2)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filhoP1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filhoP2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geneA = int(sorteie entre() * len(pai1))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geneA = int(sorteie entre() * len(pai2))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início = min(geneA, geneB)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final = max(geneA, geneB)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Loop do inicio para o final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filhoP1.adicione (pai1[i])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filhoP2 = [item for item in pai2 if item not in filhoP1]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filho = filhoP1 + filhoP2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filho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def crossOver2(pai1, pai2)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filhoP1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filhoP2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meio = len(pai1)//2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Loop de 0 até o meio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filhoP1.adicione(pai1[i])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filhoP2 = [item for item in pai2 if item not in filhoP1]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filho = filhoP1 + filhoP2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filho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</a:t>
            </a:r>
            <a:r>
              <a:rPr lang="pt-BR">
                <a:solidFill>
                  <a:schemeClr val="dk1"/>
                </a:solidFill>
              </a:rPr>
              <a:t>crossOver,</a:t>
            </a:r>
            <a:r>
              <a:rPr lang="pt-BR">
                <a:solidFill>
                  <a:schemeClr val="dk1"/>
                </a:solidFill>
              </a:rPr>
              <a:t> é a forma deles terem seus descendentes, dessa forma teremos a forma de conseguir mais variedade para as próximas gerações, existindo também o método de partir uma população  no meio e logo após ter o crossOver (One-point Crossover).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Torneio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torneio(popu ordenada, tam elitismo)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resultado da seleção = []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= popu ordenada[random.randint(0, len(popu ordenada) - 1)]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 = popu ordenada[random.randint(0, len(popu ordenada) - 1)]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Loop dentro de 0 indo até tam elitismo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resultado da selecao.adicone(popu ordenada[i][0])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Loop de popu remova - elitismo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 = popu_ordenada[random.randint(0, len(popu_ordenada) - 1)][0]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 = popu ordenada[random.randint(0, len(popu ordenada) - 1)]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Caso A = B 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 = popu ordenada[random.randint(0, len(popu ordenada)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 a </a:t>
            </a:r>
            <a:r>
              <a:rPr i="1" lang="pt-BR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&gt;=</a:t>
            </a: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resultado da seleção.adicione(a)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senão 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resultado da selecao.adicione(b)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retorne seleção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Após começar o torneio, onde entram dois e dentro de uma competição usando o fitness e sua aptidão, ambos devem chegar lá, ser sorteados pela função randint, onde irá tirar eles da lista da população e mexer com eles, contudo, existe o fator que podem ser iguais, ou seja, para evitar colocamos uma regra onde não os deixe ser ambos iguais A e B devem ser pessoas diferentes para continuar o progresso do algoritmo, por fim terminando e colocando eles dentro de uma nova lista de pessoas selecionadas para ir para a fase da procriação.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mutar (indivíduo, taxa mutação)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Loop em trocado até (len(indivíduo))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se (sorteio() &lt; taxa mutação)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trocar com = int(sorteio() * len(indivíduo))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Cidade1 = indivíduo[trocado]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Cidade2 = indivíduo[trocar Com]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indivíduo[trocado] = Cidade2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individuo[trocarCom] = Cidade1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indivíduo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tentar assegurar uma forma de diversidade, temos a forma de colocar mutação mesmo que seja por uma probabilidade pequena, ainda há chances devido a quantidade de gerações ocorridas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6407700" y="285750"/>
            <a:ext cx="2424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Melhor rota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(Zy), (C), (B), (A), (R), (Zx), (G), (D), (K), (X), (Q), (U), (J), (I), (E), (N), (O), (P), (W), (L), (Y), (T), (S), (Zw), (H), (F), (Z), (V), (M)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gráficos e comparando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Durante o trabalho foi possível perceber que a solução ótima do algoritmo de força bruta também vem com o tempo e quando há aumento de pontos dentro da matriz esse algoritmo se torna inviável pelo tempo ser inviável.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Consequentemente, foi percebido que o algoritmo genético, que tem a tendência de se adaptar assim como a teoria darwinista, tem a capacidade de tratar um grande número de pontos.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Consequentemente, tornando o algoritmo genético mais efetivo para o tratamento do problema.</a:t>
            </a:r>
            <a:endParaRPr b="1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	O algoritmo genético </a:t>
            </a:r>
            <a:r>
              <a:rPr lang="pt-BR">
                <a:solidFill>
                  <a:schemeClr val="dk1"/>
                </a:solidFill>
              </a:rPr>
              <a:t>Consiste em tentar vários soluções e usar </a:t>
            </a:r>
            <a:r>
              <a:rPr lang="pt-BR">
                <a:solidFill>
                  <a:schemeClr val="dk1"/>
                </a:solidFill>
              </a:rPr>
              <a:t>a informação</a:t>
            </a:r>
            <a:r>
              <a:rPr lang="pt-BR">
                <a:solidFill>
                  <a:schemeClr val="dk1"/>
                </a:solidFill>
              </a:rPr>
              <a:t> obtida para conseguir soluções </a:t>
            </a:r>
            <a:r>
              <a:rPr lang="pt-BR">
                <a:solidFill>
                  <a:schemeClr val="dk1"/>
                </a:solidFill>
              </a:rPr>
              <a:t>cada vez</a:t>
            </a:r>
            <a:r>
              <a:rPr lang="pt-BR">
                <a:solidFill>
                  <a:schemeClr val="dk1"/>
                </a:solidFill>
              </a:rPr>
              <a:t> melhores.</a:t>
            </a:r>
            <a:r>
              <a:rPr lang="pt-BR">
                <a:solidFill>
                  <a:schemeClr val="dk1"/>
                </a:solidFill>
              </a:rPr>
              <a:t>, com isso foi visível que ele consegue processar mais dados de maneira onde ele se adapta para dar a resposta que seja considerada pelo menos a melhor, dessa forma tem que perceber que seu uso é principalmente para problemas onde não tenham realmente uma solução, com isso vemos que o algoritmo genético é mais efetivo nesses casos.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AutoNum type="arabicPeriod"/>
            </a:pP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MEDEIROS NETO, Manoel Pedro de. Veículos aéreos não tripulados e sistema de entrega: estudo, desenvolvimento e testes. 2016. 102f. Dissertação (Mestrado em Sistemas e Computação) - Centro de Ciências Exatas e da Terra, Universidade Federal do Rio Grande do Norte, Natal, 2016. 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AutoNum type="arabicPeriod"/>
            </a:pP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 GRAÇAS CARVALHO, Edmara et al. ENTREGA POR MEIO DE DRONES NOS DIAS ATUAIS, 2021. 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AutoNum type="arabicPeriod"/>
            </a:pP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OLIVEIRA, Fabíola MC; BITTENCOURT, Luiz F.; KAMIENSKI, Carlos A. Prevenção de Colisões em Serviços de Entregas por Drones em Cidades Inteligentes. In: Anais do V Workshop de Computação Urbana. SBC, 2021. p. 182-195. 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AutoNum type="arabicPeriod"/>
            </a:pP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BARBOSA, João Pedro Moutinho Alves. Otimização da entrega de encomendas por drones. 2020. Tese de Doutorado. 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AutoNum type="arabicPeriod"/>
            </a:pP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SHIBATA YAHAGUIBASHI, Henrique. Desenvolvimento De Protótipo De Veículo Aéreo Não Tripulado De Baixo Custo E Integração Com Ferramenta Educacional Para Treinamento De Voo. 2019. 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AutoNum type="arabicPeriod"/>
            </a:pP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FEOFILOFF, Paulo, atualizado em 2021, acessado em março de 2022 </a:t>
            </a:r>
            <a:r>
              <a:rPr lang="pt-BR" sz="1200" u="sng">
                <a:solidFill>
                  <a:srgbClr val="36609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www.ime.usp.br/~pf/analise_de_algoritmos/aulas/NPcompleto.html</a:t>
            </a:r>
            <a:r>
              <a:rPr lang="pt-BR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7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 CUNHA, Claudio Barbieri; DE OLIVEIRA BONASSER, Ulisses; ABRAHÃO, Fernando Teixeira Mendes. Experimentos computacionais com heurísticas de melhorias para o problema do caixeiro viajante. In: </a:t>
            </a:r>
            <a:r>
              <a:rPr b="1"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XVI Congresso da Anpet</a:t>
            </a: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2002.</a:t>
            </a:r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LOUREIRO, Antonio Alfredo Ferreira. Teoria de Complexidade. UFMG, 2008. acessado em abril de 2022. </a:t>
            </a:r>
            <a:r>
              <a:rPr lang="pt-BR" sz="1000">
                <a:solidFill>
                  <a:srgbClr val="366091"/>
                </a:solidFill>
                <a:latin typeface="Arial"/>
                <a:ea typeface="Arial"/>
                <a:cs typeface="Arial"/>
                <a:sym typeface="Arial"/>
              </a:rPr>
              <a:t>https://homepages.dcc.ufmg.br/~loureiro/alg/091/paa_Complexidade.pdf</a:t>
            </a:r>
            <a:endParaRPr sz="1000">
              <a:solidFill>
                <a:srgbClr val="36609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PACHECO, Marco Aurélio Calvalcanti. Algoritmos Genéticos: Princípios E Aplicações. ICA: Laboratório de Inteligência Computacional Aplicada, Rio de Janeiro. Disponível em: </a:t>
            </a:r>
            <a:r>
              <a:rPr lang="pt-BR" sz="1000" u="sng">
                <a:solidFill>
                  <a:srgbClr val="36609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http://www.inf.ufsc.br/~mauro.roisenberg/ine5377/Cursos-ICA/CE-intro_apost.pdf</a:t>
            </a: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Acessado em: maio de 2022.</a:t>
            </a:r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CARVALHO, André Ponce de Leon F. de. Algoritmos Genéticos. Department of Computer Science. Disponível em: </a:t>
            </a:r>
            <a:r>
              <a:rPr lang="pt-BR" sz="1000" u="sng">
                <a:solidFill>
                  <a:srgbClr val="36609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https://sites.icmc.usp.br/andre/research/genetic/</a:t>
            </a:r>
            <a:r>
              <a:rPr lang="pt-BR" sz="1000">
                <a:solidFill>
                  <a:srgbClr val="36609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Acessado em maio de 2022.</a:t>
            </a:r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fly food?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Atualmente em 2025, com a valorização do trabalho humano e o grande número de automóveis nas ruas, as entregas acabaram começando a atrasar e ficando cada vez mais lentas, contudo, com isso surgiu a ideia do Fly Food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Fly Food é uma solução para nossos problemas de entregas, da melhor forma possível, usando drones para fazer entregas no melhor tempo e eficiência, também sendo um problema de otimização em busca da melhor rota.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do Caixeiro Viajante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	O comportamento das entregas deriva da precisão dos drones e por conta de sua baixa capacidade de bateria, tende-se sempre a buscar o melhor caminho, entrando no clássico Problema do Caixeiro Viajante, dessa forma sabendo que ele precisará buscar uma infinidade de rotas dependendo da quantidade de pontos de entrega, foi resolvido usar </a:t>
            </a:r>
            <a:r>
              <a:rPr b="1" lang="pt-BR">
                <a:solidFill>
                  <a:schemeClr val="dk1"/>
                </a:solidFill>
              </a:rPr>
              <a:t>Metas H</a:t>
            </a:r>
            <a:r>
              <a:rPr b="1" lang="pt-BR">
                <a:solidFill>
                  <a:schemeClr val="dk1"/>
                </a:solidFill>
              </a:rPr>
              <a:t>eurísticas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com o algoritmo genético.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Metas Heurísticas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</a:t>
            </a:r>
            <a:r>
              <a:rPr lang="pt-BR">
                <a:solidFill>
                  <a:schemeClr val="dk1"/>
                </a:solidFill>
              </a:rPr>
              <a:t>meta-heurística é um método heurístico para solucionar problemas de forma genérica, onde existem problemas de otimização e ela é normalmente usada para problemas que não se conhece um algoritmo eficiente.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Permutação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problema do caixeiro viajante normalmente requer a busca de um problema de otimização, no caso a melhor rota, mas para ter certeza que é ela realmente, é usado permutações.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Mas o que são permutações? Tendo em mãos uma sequência ordenada qualquer com um número “n” de elementos distintos, qualquer outra sequência formada pelos mesmos “n” elementos reordenados é chamada de permutação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Exemplo:</a:t>
            </a:r>
            <a:r>
              <a:rPr lang="pt-BR">
                <a:solidFill>
                  <a:schemeClr val="dk1"/>
                </a:solidFill>
              </a:rPr>
              <a:t> 123 213 312 se tornando 3! que é igual a 6.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		 132 231 321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genético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165275" y="1152475"/>
            <a:ext cx="46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isso chegamos no algoritmo genético que é baseado na teoria darwinista sobre evolução das espécies através de seleções onde por meio de cruzamentos, mutações e mudanças se adaptam para obter melhores soluções. Desenvolvido por John Holland.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00" y="1017725"/>
            <a:ext cx="2785644" cy="3820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r>
              <a:rPr lang="pt-BR"/>
              <a:t> do algoritmo genético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É um algoritmo estocástico (não é determinístico), ou </a:t>
            </a:r>
            <a:r>
              <a:rPr lang="pt-BR">
                <a:solidFill>
                  <a:schemeClr val="dk1"/>
                </a:solidFill>
              </a:rPr>
              <a:t>seja, pode</a:t>
            </a:r>
            <a:r>
              <a:rPr lang="pt-BR">
                <a:solidFill>
                  <a:schemeClr val="dk1"/>
                </a:solidFill>
              </a:rPr>
              <a:t> não dar o mesmo resultado, mesmo tendo a mesma entrada.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Trabalha com uma população de soluções simultaneamente.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Utiliza apenas informações de custo e recompensa. Não requer nenhuma outra informação auxiliar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seleção natural é proporcional ao fitness, e se dá pelo algoritmo da roleta.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mutação é pontual, segundo uma probabilidade prédeterminada.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lang="pt-BR" sz="1900">
                <a:solidFill>
                  <a:schemeClr val="dk1"/>
                </a:solidFill>
              </a:rPr>
              <a:t>Fitness</a:t>
            </a:r>
            <a:r>
              <a:rPr lang="pt-BR" sz="1900">
                <a:solidFill>
                  <a:schemeClr val="dk1"/>
                </a:solidFill>
              </a:rPr>
              <a:t>: É a aptidão daquele ser que estará sendo testado.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lang="pt-BR" sz="1900">
                <a:solidFill>
                  <a:schemeClr val="dk1"/>
                </a:solidFill>
              </a:rPr>
              <a:t>Torneio</a:t>
            </a:r>
            <a:r>
              <a:rPr lang="pt-BR" sz="1900">
                <a:solidFill>
                  <a:schemeClr val="dk1"/>
                </a:solidFill>
              </a:rPr>
              <a:t>: Dois indivíduos entram dentro e apenas um é escolhido por sua melhor aptidão para continuar para o cruzamento.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lang="pt-BR" sz="1900">
                <a:solidFill>
                  <a:schemeClr val="dk1"/>
                </a:solidFill>
              </a:rPr>
              <a:t>CrossOver</a:t>
            </a:r>
            <a:r>
              <a:rPr lang="pt-BR" sz="1900">
                <a:solidFill>
                  <a:schemeClr val="dk1"/>
                </a:solidFill>
              </a:rPr>
              <a:t>: É o cruzamento de ambos os seres para um novo indivíduo surgir.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lang="pt-BR" sz="1900">
                <a:solidFill>
                  <a:schemeClr val="dk1"/>
                </a:solidFill>
              </a:rPr>
              <a:t>Elitismo</a:t>
            </a:r>
            <a:r>
              <a:rPr lang="pt-BR" sz="1900">
                <a:solidFill>
                  <a:schemeClr val="dk1"/>
                </a:solidFill>
              </a:rPr>
              <a:t>: É uma forma de mandar o cromossomo igual  para a próxima geração.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lang="pt-BR" sz="1900">
                <a:solidFill>
                  <a:schemeClr val="dk1"/>
                </a:solidFill>
              </a:rPr>
              <a:t>Mutação</a:t>
            </a:r>
            <a:r>
              <a:rPr lang="pt-BR" sz="1900">
                <a:solidFill>
                  <a:schemeClr val="dk1"/>
                </a:solidFill>
              </a:rPr>
              <a:t>: Ocorre para buscar mais diversidade na população.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rota fitness(self)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 self fitness = 0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self.fitness = 1 / math.cos (self.rotadistancia())</a:t>
            </a:r>
            <a:b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retorne self fitness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 forma que usei para calcular a aptidão de cada </a:t>
            </a:r>
            <a:r>
              <a:rPr lang="pt-BR">
                <a:solidFill>
                  <a:schemeClr val="dk1"/>
                </a:solidFill>
              </a:rPr>
              <a:t>indivíduo,</a:t>
            </a:r>
            <a:r>
              <a:rPr lang="pt-BR">
                <a:solidFill>
                  <a:schemeClr val="dk1"/>
                </a:solidFill>
              </a:rPr>
              <a:t> dessa forma podemos ver e tentar manejar ela e que não tenha um aumento muito alto.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