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2pPr>
    <a:lvl3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3pPr>
    <a:lvl4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4pPr>
    <a:lvl5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ECFF"/>
          </a:solidFill>
        </a:fill>
      </a:tcStyle>
    </a:wholeTbl>
    <a:band2H>
      <a:tcTxStyle/>
      <a:tcStyle>
        <a:tcBdr/>
        <a:fill>
          <a:solidFill>
            <a:srgbClr val="EAF6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F0F6"/>
          </a:solidFill>
        </a:fill>
      </a:tcStyle>
    </a:wholeTbl>
    <a:band2H>
      <a:tcTxStyle/>
      <a:tcStyle>
        <a:tcBdr/>
        <a:fill>
          <a:solidFill>
            <a:srgbClr val="F3F7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54" y="-87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8878896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grpSp>
        <p:nvGrpSpPr>
          <p:cNvPr id="13" name="Group 13"/>
          <p:cNvGrpSpPr/>
          <p:nvPr/>
        </p:nvGrpSpPr>
        <p:grpSpPr>
          <a:xfrm>
            <a:off x="-30166" y="98422"/>
            <a:ext cx="43891205" cy="32918405"/>
            <a:chOff x="0" y="0"/>
            <a:chExt cx="43891203" cy="32918403"/>
          </a:xfrm>
        </p:grpSpPr>
        <p:sp>
          <p:nvSpPr>
            <p:cNvPr id="11" name="Shape 11"/>
            <p:cNvSpPr/>
            <p:nvPr/>
          </p:nvSpPr>
          <p:spPr>
            <a:xfrm>
              <a:off x="-1" y="23408640"/>
              <a:ext cx="43891205" cy="9509764"/>
            </a:xfrm>
            <a:prstGeom prst="rect">
              <a:avLst/>
            </a:prstGeom>
            <a:gradFill flip="none" rotWithShape="1">
              <a:gsLst>
                <a:gs pos="0">
                  <a:srgbClr val="FFFFFF"/>
                </a:gs>
                <a:gs pos="100000">
                  <a:schemeClr val="accent2"/>
                </a:gs>
              </a:gsLst>
              <a:lin ang="5400000" scaled="0"/>
            </a:gra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2" name="Shape 12"/>
            <p:cNvSpPr/>
            <p:nvPr/>
          </p:nvSpPr>
          <p:spPr>
            <a:xfrm>
              <a:off x="-1" y="-1"/>
              <a:ext cx="43891205" cy="23408645"/>
            </a:xfrm>
            <a:prstGeom prst="rect">
              <a:avLst/>
            </a:prstGeom>
            <a:gradFill flip="none" rotWithShape="1">
              <a:gsLst>
                <a:gs pos="0">
                  <a:srgbClr val="767676"/>
                </a:gs>
                <a:gs pos="100000">
                  <a:srgbClr val="FFFFFF"/>
                </a:gs>
              </a:gsLst>
              <a:lin ang="5400000" scaled="0"/>
            </a:gra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sp>
        <p:nvSpPr>
          <p:cNvPr id="14" name="Shape 14"/>
          <p:cNvSpPr/>
          <p:nvPr/>
        </p:nvSpPr>
        <p:spPr>
          <a:xfrm>
            <a:off x="29962475" y="30091062"/>
            <a:ext cx="13898563" cy="2925764"/>
          </a:xfrm>
          <a:prstGeom prst="rect">
            <a:avLst/>
          </a:prstGeom>
          <a:gradFill>
            <a:gsLst>
              <a:gs pos="0">
                <a:srgbClr val="FFFFFF"/>
              </a:gs>
              <a:gs pos="100000">
                <a:srgbClr val="6600CC"/>
              </a:gs>
            </a:gsLst>
            <a:lin ang="18900000"/>
          </a:gradFill>
          <a:ln w="12700">
            <a:miter lim="400000"/>
          </a:ln>
        </p:spPr>
        <p:txBody>
          <a:bodyPr lIns="45718" tIns="45718" rIns="45718" bIns="45718"/>
          <a:lstStyle/>
          <a:p>
            <a:pPr>
              <a:defRPr b="0">
                <a:latin typeface="Arial"/>
                <a:ea typeface="Arial"/>
                <a:cs typeface="Arial"/>
                <a:sym typeface="Arial"/>
              </a:defRPr>
            </a:pPr>
            <a:endParaRPr/>
          </a:p>
        </p:txBody>
      </p:sp>
      <p:grpSp>
        <p:nvGrpSpPr>
          <p:cNvPr id="23" name="Group 23"/>
          <p:cNvGrpSpPr/>
          <p:nvPr/>
        </p:nvGrpSpPr>
        <p:grpSpPr>
          <a:xfrm>
            <a:off x="-7937" y="28963936"/>
            <a:ext cx="37658675" cy="4084642"/>
            <a:chOff x="0" y="-1"/>
            <a:chExt cx="37658673" cy="4084640"/>
          </a:xfrm>
        </p:grpSpPr>
        <p:sp>
          <p:nvSpPr>
            <p:cNvPr id="15" name="Shape 15"/>
            <p:cNvSpPr/>
            <p:nvPr/>
          </p:nvSpPr>
          <p:spPr>
            <a:xfrm>
              <a:off x="11338748" y="-2"/>
              <a:ext cx="24689222" cy="4084641"/>
            </a:xfrm>
            <a:custGeom>
              <a:avLst/>
              <a:gdLst/>
              <a:ahLst/>
              <a:cxnLst>
                <a:cxn ang="0">
                  <a:pos x="wd2" y="hd2"/>
                </a:cxn>
                <a:cxn ang="5400000">
                  <a:pos x="wd2" y="hd2"/>
                </a:cxn>
                <a:cxn ang="10800000">
                  <a:pos x="wd2" y="hd2"/>
                </a:cxn>
                <a:cxn ang="16200000">
                  <a:pos x="wd2" y="hd2"/>
                </a:cxn>
              </a:cxnLst>
              <a:rect l="0" t="0" r="r" b="b"/>
              <a:pathLst>
                <a:path w="21600" h="21600" extrusionOk="0">
                  <a:moveTo>
                    <a:pt x="20880" y="18900"/>
                  </a:moveTo>
                  <a:lnTo>
                    <a:pt x="19967" y="15918"/>
                  </a:lnTo>
                  <a:lnTo>
                    <a:pt x="19407" y="15112"/>
                  </a:lnTo>
                  <a:lnTo>
                    <a:pt x="17853" y="9188"/>
                  </a:lnTo>
                  <a:lnTo>
                    <a:pt x="17020" y="2982"/>
                  </a:lnTo>
                  <a:lnTo>
                    <a:pt x="16380" y="282"/>
                  </a:lnTo>
                  <a:lnTo>
                    <a:pt x="16020" y="1894"/>
                  </a:lnTo>
                  <a:lnTo>
                    <a:pt x="15260" y="2982"/>
                  </a:lnTo>
                  <a:lnTo>
                    <a:pt x="14227" y="2982"/>
                  </a:lnTo>
                  <a:lnTo>
                    <a:pt x="13627" y="5158"/>
                  </a:lnTo>
                  <a:lnTo>
                    <a:pt x="11833" y="8946"/>
                  </a:lnTo>
                  <a:lnTo>
                    <a:pt x="10680" y="7294"/>
                  </a:lnTo>
                  <a:lnTo>
                    <a:pt x="10400" y="4070"/>
                  </a:lnTo>
                  <a:lnTo>
                    <a:pt x="10280" y="3506"/>
                  </a:lnTo>
                  <a:lnTo>
                    <a:pt x="9640" y="2418"/>
                  </a:lnTo>
                  <a:lnTo>
                    <a:pt x="9167" y="2982"/>
                  </a:lnTo>
                  <a:lnTo>
                    <a:pt x="8727" y="3506"/>
                  </a:lnTo>
                  <a:lnTo>
                    <a:pt x="8287" y="524"/>
                  </a:lnTo>
                  <a:lnTo>
                    <a:pt x="8167" y="0"/>
                  </a:lnTo>
                  <a:lnTo>
                    <a:pt x="7927" y="0"/>
                  </a:lnTo>
                  <a:lnTo>
                    <a:pt x="7373" y="1370"/>
                  </a:lnTo>
                  <a:lnTo>
                    <a:pt x="7293" y="1612"/>
                  </a:lnTo>
                  <a:lnTo>
                    <a:pt x="7133" y="2176"/>
                  </a:lnTo>
                  <a:lnTo>
                    <a:pt x="6893" y="2982"/>
                  </a:lnTo>
                  <a:lnTo>
                    <a:pt x="6573" y="2982"/>
                  </a:lnTo>
                  <a:lnTo>
                    <a:pt x="6373" y="3264"/>
                  </a:lnTo>
                  <a:lnTo>
                    <a:pt x="5893" y="4312"/>
                  </a:lnTo>
                  <a:lnTo>
                    <a:pt x="5620" y="5158"/>
                  </a:lnTo>
                  <a:lnTo>
                    <a:pt x="5420" y="5682"/>
                  </a:lnTo>
                  <a:lnTo>
                    <a:pt x="5260" y="5964"/>
                  </a:lnTo>
                  <a:lnTo>
                    <a:pt x="5220" y="6206"/>
                  </a:lnTo>
                  <a:lnTo>
                    <a:pt x="3707" y="9188"/>
                  </a:lnTo>
                  <a:lnTo>
                    <a:pt x="2627" y="11848"/>
                  </a:lnTo>
                  <a:lnTo>
                    <a:pt x="713" y="18618"/>
                  </a:lnTo>
                  <a:lnTo>
                    <a:pt x="0" y="21600"/>
                  </a:lnTo>
                  <a:lnTo>
                    <a:pt x="21600" y="21600"/>
                  </a:lnTo>
                  <a:lnTo>
                    <a:pt x="20880" y="18900"/>
                  </a:lnTo>
                  <a:close/>
                </a:path>
              </a:pathLst>
            </a:custGeom>
            <a:gradFill flip="none" rotWithShape="1">
              <a:gsLst>
                <a:gs pos="0">
                  <a:srgbClr val="9A98BA"/>
                </a:gs>
                <a:gs pos="100000">
                  <a:srgbClr val="676597"/>
                </a:gs>
              </a:gsLst>
              <a:lin ang="5400000" scaled="0"/>
            </a:gra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nvGrpSpPr>
            <p:cNvPr id="21" name="Group 21"/>
            <p:cNvGrpSpPr/>
            <p:nvPr/>
          </p:nvGrpSpPr>
          <p:grpSpPr>
            <a:xfrm>
              <a:off x="18943636" y="0"/>
              <a:ext cx="18715039" cy="4084640"/>
              <a:chOff x="-1" y="0"/>
              <a:chExt cx="18715037" cy="4084639"/>
            </a:xfrm>
          </p:grpSpPr>
          <p:sp>
            <p:nvSpPr>
              <p:cNvPr id="16" name="Shape 16"/>
              <p:cNvSpPr/>
              <p:nvPr/>
            </p:nvSpPr>
            <p:spPr>
              <a:xfrm>
                <a:off x="11140627" y="53344"/>
                <a:ext cx="7574410" cy="4031296"/>
              </a:xfrm>
              <a:custGeom>
                <a:avLst/>
                <a:gdLst/>
                <a:ahLst/>
                <a:cxnLst>
                  <a:cxn ang="0">
                    <a:pos x="wd2" y="hd2"/>
                  </a:cxn>
                  <a:cxn ang="5400000">
                    <a:pos x="wd2" y="hd2"/>
                  </a:cxn>
                  <a:cxn ang="10800000">
                    <a:pos x="wd2" y="hd2"/>
                  </a:cxn>
                  <a:cxn ang="16200000">
                    <a:pos x="wd2" y="hd2"/>
                  </a:cxn>
                </a:cxnLst>
                <a:rect l="0" t="0" r="r" b="b"/>
                <a:pathLst>
                  <a:path w="21600" h="21600" extrusionOk="0">
                    <a:moveTo>
                      <a:pt x="13821" y="15230"/>
                    </a:moveTo>
                    <a:lnTo>
                      <a:pt x="10757" y="15108"/>
                    </a:lnTo>
                    <a:lnTo>
                      <a:pt x="6085" y="10167"/>
                    </a:lnTo>
                    <a:lnTo>
                      <a:pt x="2760" y="2695"/>
                    </a:lnTo>
                    <a:lnTo>
                      <a:pt x="0" y="0"/>
                    </a:lnTo>
                    <a:lnTo>
                      <a:pt x="478" y="1062"/>
                    </a:lnTo>
                    <a:lnTo>
                      <a:pt x="0" y="2654"/>
                    </a:lnTo>
                    <a:lnTo>
                      <a:pt x="652" y="4859"/>
                    </a:lnTo>
                    <a:lnTo>
                      <a:pt x="1630" y="9922"/>
                    </a:lnTo>
                    <a:lnTo>
                      <a:pt x="978" y="17231"/>
                    </a:lnTo>
                    <a:lnTo>
                      <a:pt x="4346" y="13434"/>
                    </a:lnTo>
                    <a:lnTo>
                      <a:pt x="12864" y="21518"/>
                    </a:lnTo>
                    <a:lnTo>
                      <a:pt x="21600" y="21600"/>
                    </a:lnTo>
                    <a:lnTo>
                      <a:pt x="17993" y="19313"/>
                    </a:lnTo>
                    <a:lnTo>
                      <a:pt x="13821" y="1523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7" name="Shape 17"/>
              <p:cNvSpPr/>
              <p:nvPr/>
            </p:nvSpPr>
            <p:spPr>
              <a:xfrm>
                <a:off x="1455444" y="0"/>
                <a:ext cx="1417346" cy="3010136"/>
              </a:xfrm>
              <a:custGeom>
                <a:avLst/>
                <a:gdLst/>
                <a:ahLst/>
                <a:cxnLst>
                  <a:cxn ang="0">
                    <a:pos x="wd2" y="hd2"/>
                  </a:cxn>
                  <a:cxn ang="5400000">
                    <a:pos x="wd2" y="hd2"/>
                  </a:cxn>
                  <a:cxn ang="10800000">
                    <a:pos x="wd2" y="hd2"/>
                  </a:cxn>
                  <a:cxn ang="16200000">
                    <a:pos x="wd2" y="hd2"/>
                  </a:cxn>
                </a:cxnLst>
                <a:rect l="0" t="0" r="r" b="b"/>
                <a:pathLst>
                  <a:path w="21600" h="21600" extrusionOk="0">
                    <a:moveTo>
                      <a:pt x="4181" y="0"/>
                    </a:moveTo>
                    <a:lnTo>
                      <a:pt x="6271" y="1101"/>
                    </a:lnTo>
                    <a:lnTo>
                      <a:pt x="2787" y="1836"/>
                    </a:lnTo>
                    <a:lnTo>
                      <a:pt x="2090" y="4039"/>
                    </a:lnTo>
                    <a:lnTo>
                      <a:pt x="4877" y="6976"/>
                    </a:lnTo>
                    <a:lnTo>
                      <a:pt x="5574" y="9913"/>
                    </a:lnTo>
                    <a:lnTo>
                      <a:pt x="0" y="21600"/>
                    </a:lnTo>
                    <a:lnTo>
                      <a:pt x="6271" y="14257"/>
                    </a:lnTo>
                    <a:lnTo>
                      <a:pt x="9755" y="13217"/>
                    </a:lnTo>
                    <a:lnTo>
                      <a:pt x="14632" y="7710"/>
                    </a:lnTo>
                    <a:lnTo>
                      <a:pt x="16723" y="7343"/>
                    </a:lnTo>
                    <a:lnTo>
                      <a:pt x="16723" y="5507"/>
                    </a:lnTo>
                    <a:lnTo>
                      <a:pt x="21600" y="4039"/>
                    </a:lnTo>
                    <a:lnTo>
                      <a:pt x="18813" y="3671"/>
                    </a:lnTo>
                    <a:lnTo>
                      <a:pt x="4181" y="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8" name="Shape 18"/>
              <p:cNvSpPr/>
              <p:nvPr/>
            </p:nvSpPr>
            <p:spPr>
              <a:xfrm>
                <a:off x="4145349" y="769679"/>
                <a:ext cx="2880411" cy="2065184"/>
              </a:xfrm>
              <a:custGeom>
                <a:avLst/>
                <a:gdLst/>
                <a:ahLst/>
                <a:cxnLst>
                  <a:cxn ang="0">
                    <a:pos x="wd2" y="hd2"/>
                  </a:cxn>
                  <a:cxn ang="5400000">
                    <a:pos x="wd2" y="hd2"/>
                  </a:cxn>
                  <a:cxn ang="10800000">
                    <a:pos x="wd2" y="hd2"/>
                  </a:cxn>
                  <a:cxn ang="16200000">
                    <a:pos x="wd2" y="hd2"/>
                  </a:cxn>
                </a:cxnLst>
                <a:rect l="0" t="0" r="r" b="b"/>
                <a:pathLst>
                  <a:path w="21600" h="21600" extrusionOk="0">
                    <a:moveTo>
                      <a:pt x="1029" y="0"/>
                    </a:moveTo>
                    <a:lnTo>
                      <a:pt x="686" y="1036"/>
                    </a:lnTo>
                    <a:lnTo>
                      <a:pt x="0" y="3188"/>
                    </a:lnTo>
                    <a:lnTo>
                      <a:pt x="3429" y="9644"/>
                    </a:lnTo>
                    <a:lnTo>
                      <a:pt x="17714" y="21600"/>
                    </a:lnTo>
                    <a:lnTo>
                      <a:pt x="16571" y="11079"/>
                    </a:lnTo>
                    <a:lnTo>
                      <a:pt x="21600" y="6058"/>
                    </a:lnTo>
                    <a:lnTo>
                      <a:pt x="14343" y="7492"/>
                    </a:lnTo>
                    <a:lnTo>
                      <a:pt x="5143" y="4304"/>
                    </a:lnTo>
                    <a:lnTo>
                      <a:pt x="1029" y="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9" name="Shape 19"/>
              <p:cNvSpPr/>
              <p:nvPr/>
            </p:nvSpPr>
            <p:spPr>
              <a:xfrm>
                <a:off x="8702185" y="563923"/>
                <a:ext cx="1181123" cy="563926"/>
              </a:xfrm>
              <a:custGeom>
                <a:avLst/>
                <a:gdLst/>
                <a:ahLst/>
                <a:cxnLst>
                  <a:cxn ang="0">
                    <a:pos x="wd2" y="hd2"/>
                  </a:cxn>
                  <a:cxn ang="5400000">
                    <a:pos x="wd2" y="hd2"/>
                  </a:cxn>
                  <a:cxn ang="10800000">
                    <a:pos x="wd2" y="hd2"/>
                  </a:cxn>
                  <a:cxn ang="16200000">
                    <a:pos x="wd2" y="hd2"/>
                  </a:cxn>
                </a:cxnLst>
                <a:rect l="0" t="0" r="r" b="b"/>
                <a:pathLst>
                  <a:path w="21600" h="21600" extrusionOk="0">
                    <a:moveTo>
                      <a:pt x="15886" y="0"/>
                    </a:moveTo>
                    <a:lnTo>
                      <a:pt x="0" y="0"/>
                    </a:lnTo>
                    <a:lnTo>
                      <a:pt x="836" y="1964"/>
                    </a:lnTo>
                    <a:lnTo>
                      <a:pt x="836" y="5891"/>
                    </a:lnTo>
                    <a:lnTo>
                      <a:pt x="0" y="7855"/>
                    </a:lnTo>
                    <a:lnTo>
                      <a:pt x="10870" y="19636"/>
                    </a:lnTo>
                    <a:lnTo>
                      <a:pt x="13378" y="13745"/>
                    </a:lnTo>
                    <a:lnTo>
                      <a:pt x="21600" y="21600"/>
                    </a:lnTo>
                    <a:lnTo>
                      <a:pt x="17559" y="7855"/>
                    </a:lnTo>
                    <a:lnTo>
                      <a:pt x="20764" y="0"/>
                    </a:lnTo>
                    <a:lnTo>
                      <a:pt x="15886" y="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0" name="Shape 20"/>
              <p:cNvSpPr/>
              <p:nvPr/>
            </p:nvSpPr>
            <p:spPr>
              <a:xfrm>
                <a:off x="-2" y="510579"/>
                <a:ext cx="320049" cy="617270"/>
              </a:xfrm>
              <a:custGeom>
                <a:avLst/>
                <a:gdLst/>
                <a:ahLst/>
                <a:cxnLst>
                  <a:cxn ang="0">
                    <a:pos x="wd2" y="hd2"/>
                  </a:cxn>
                  <a:cxn ang="5400000">
                    <a:pos x="wd2" y="hd2"/>
                  </a:cxn>
                  <a:cxn ang="10800000">
                    <a:pos x="wd2" y="hd2"/>
                  </a:cxn>
                  <a:cxn ang="16200000">
                    <a:pos x="wd2" y="hd2"/>
                  </a:cxn>
                </a:cxnLst>
                <a:rect l="0" t="0" r="r" b="b"/>
                <a:pathLst>
                  <a:path w="21600" h="21600" extrusionOk="0">
                    <a:moveTo>
                      <a:pt x="3086" y="10800"/>
                    </a:moveTo>
                    <a:lnTo>
                      <a:pt x="0" y="5400"/>
                    </a:lnTo>
                    <a:lnTo>
                      <a:pt x="6171" y="1800"/>
                    </a:lnTo>
                    <a:lnTo>
                      <a:pt x="0" y="1800"/>
                    </a:lnTo>
                    <a:lnTo>
                      <a:pt x="18514" y="1800"/>
                    </a:lnTo>
                    <a:lnTo>
                      <a:pt x="21600" y="0"/>
                    </a:lnTo>
                    <a:lnTo>
                      <a:pt x="15429" y="5400"/>
                    </a:lnTo>
                    <a:lnTo>
                      <a:pt x="21600" y="14400"/>
                    </a:lnTo>
                    <a:lnTo>
                      <a:pt x="6171" y="21600"/>
                    </a:lnTo>
                    <a:lnTo>
                      <a:pt x="3086" y="1080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sp>
          <p:nvSpPr>
            <p:cNvPr id="22" name="Shape 22"/>
            <p:cNvSpPr/>
            <p:nvPr/>
          </p:nvSpPr>
          <p:spPr>
            <a:xfrm>
              <a:off x="0" y="-1"/>
              <a:ext cx="30297631" cy="40770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67" y="21600"/>
                  </a:lnTo>
                  <a:lnTo>
                    <a:pt x="20883" y="20862"/>
                  </a:lnTo>
                  <a:lnTo>
                    <a:pt x="13511" y="12501"/>
                  </a:lnTo>
                  <a:lnTo>
                    <a:pt x="11077" y="1476"/>
                  </a:lnTo>
                  <a:lnTo>
                    <a:pt x="10360" y="984"/>
                  </a:lnTo>
                  <a:lnTo>
                    <a:pt x="10230" y="2213"/>
                  </a:lnTo>
                  <a:lnTo>
                    <a:pt x="10099" y="2213"/>
                  </a:lnTo>
                  <a:lnTo>
                    <a:pt x="9942" y="1230"/>
                  </a:lnTo>
                  <a:lnTo>
                    <a:pt x="9257" y="4181"/>
                  </a:lnTo>
                  <a:lnTo>
                    <a:pt x="8736" y="5164"/>
                  </a:lnTo>
                  <a:lnTo>
                    <a:pt x="8480" y="5410"/>
                  </a:lnTo>
                  <a:lnTo>
                    <a:pt x="8122" y="4181"/>
                  </a:lnTo>
                  <a:lnTo>
                    <a:pt x="7372" y="5164"/>
                  </a:lnTo>
                  <a:lnTo>
                    <a:pt x="6981" y="984"/>
                  </a:lnTo>
                  <a:lnTo>
                    <a:pt x="6954" y="738"/>
                  </a:lnTo>
                  <a:lnTo>
                    <a:pt x="6856" y="492"/>
                  </a:lnTo>
                  <a:lnTo>
                    <a:pt x="6726" y="246"/>
                  </a:lnTo>
                  <a:lnTo>
                    <a:pt x="6628" y="0"/>
                  </a:lnTo>
                  <a:lnTo>
                    <a:pt x="6139" y="0"/>
                  </a:lnTo>
                  <a:lnTo>
                    <a:pt x="6074" y="492"/>
                  </a:lnTo>
                  <a:lnTo>
                    <a:pt x="5976" y="738"/>
                  </a:lnTo>
                  <a:lnTo>
                    <a:pt x="5911" y="738"/>
                  </a:lnTo>
                  <a:lnTo>
                    <a:pt x="5617" y="1476"/>
                  </a:lnTo>
                  <a:lnTo>
                    <a:pt x="5585" y="1721"/>
                  </a:lnTo>
                  <a:lnTo>
                    <a:pt x="5264" y="2459"/>
                  </a:lnTo>
                  <a:lnTo>
                    <a:pt x="5003" y="2951"/>
                  </a:lnTo>
                  <a:lnTo>
                    <a:pt x="4645" y="1967"/>
                  </a:lnTo>
                  <a:lnTo>
                    <a:pt x="4482" y="1967"/>
                  </a:lnTo>
                  <a:lnTo>
                    <a:pt x="4123" y="2951"/>
                  </a:lnTo>
                  <a:lnTo>
                    <a:pt x="3993" y="2951"/>
                  </a:lnTo>
                  <a:lnTo>
                    <a:pt x="3835" y="2459"/>
                  </a:lnTo>
                  <a:lnTo>
                    <a:pt x="3477" y="2459"/>
                  </a:lnTo>
                  <a:lnTo>
                    <a:pt x="2955" y="2951"/>
                  </a:lnTo>
                  <a:lnTo>
                    <a:pt x="2113" y="738"/>
                  </a:lnTo>
                  <a:lnTo>
                    <a:pt x="1755" y="2459"/>
                  </a:lnTo>
                  <a:lnTo>
                    <a:pt x="1722" y="2459"/>
                  </a:lnTo>
                  <a:lnTo>
                    <a:pt x="1657" y="2951"/>
                  </a:lnTo>
                  <a:lnTo>
                    <a:pt x="1559" y="3197"/>
                  </a:lnTo>
                  <a:lnTo>
                    <a:pt x="1103" y="4918"/>
                  </a:lnTo>
                  <a:lnTo>
                    <a:pt x="809" y="6148"/>
                  </a:lnTo>
                  <a:lnTo>
                    <a:pt x="424" y="6886"/>
                  </a:lnTo>
                  <a:lnTo>
                    <a:pt x="0" y="7378"/>
                  </a:lnTo>
                  <a:lnTo>
                    <a:pt x="0" y="21600"/>
                  </a:lnTo>
                  <a:lnTo>
                    <a:pt x="21600" y="21600"/>
                  </a:lnTo>
                  <a:close/>
                </a:path>
              </a:pathLst>
            </a:custGeom>
            <a:gradFill flip="none" rotWithShape="1">
              <a:gsLst>
                <a:gs pos="0">
                  <a:srgbClr val="8C8AB0"/>
                </a:gs>
                <a:gs pos="100000">
                  <a:srgbClr val="676597"/>
                </a:gs>
              </a:gsLst>
              <a:lin ang="5400000" scaled="0"/>
            </a:gra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grpSp>
        <p:nvGrpSpPr>
          <p:cNvPr id="30" name="Group 30"/>
          <p:cNvGrpSpPr/>
          <p:nvPr/>
        </p:nvGrpSpPr>
        <p:grpSpPr>
          <a:xfrm>
            <a:off x="3009898" y="28902023"/>
            <a:ext cx="27287538" cy="4076705"/>
            <a:chOff x="0" y="-1"/>
            <a:chExt cx="27287537" cy="4076703"/>
          </a:xfrm>
        </p:grpSpPr>
        <p:sp>
          <p:nvSpPr>
            <p:cNvPr id="24" name="Shape 24"/>
            <p:cNvSpPr/>
            <p:nvPr/>
          </p:nvSpPr>
          <p:spPr>
            <a:xfrm>
              <a:off x="6103690" y="-2"/>
              <a:ext cx="2781335" cy="2217424"/>
            </a:xfrm>
            <a:custGeom>
              <a:avLst/>
              <a:gdLst/>
              <a:ahLst/>
              <a:cxnLst>
                <a:cxn ang="0">
                  <a:pos x="wd2" y="hd2"/>
                </a:cxn>
                <a:cxn ang="5400000">
                  <a:pos x="wd2" y="hd2"/>
                </a:cxn>
                <a:cxn ang="10800000">
                  <a:pos x="wd2" y="hd2"/>
                </a:cxn>
                <a:cxn ang="16200000">
                  <a:pos x="wd2" y="hd2"/>
                </a:cxn>
              </a:cxnLst>
              <a:rect l="0" t="0" r="r" b="b"/>
              <a:pathLst>
                <a:path w="21600" h="21600" extrusionOk="0">
                  <a:moveTo>
                    <a:pt x="1420" y="1806"/>
                  </a:moveTo>
                  <a:lnTo>
                    <a:pt x="0" y="4516"/>
                  </a:lnTo>
                  <a:lnTo>
                    <a:pt x="3906" y="8128"/>
                  </a:lnTo>
                  <a:lnTo>
                    <a:pt x="8462" y="13547"/>
                  </a:lnTo>
                  <a:lnTo>
                    <a:pt x="11303" y="12644"/>
                  </a:lnTo>
                  <a:lnTo>
                    <a:pt x="20180" y="21600"/>
                  </a:lnTo>
                  <a:lnTo>
                    <a:pt x="18049" y="13095"/>
                  </a:lnTo>
                  <a:lnTo>
                    <a:pt x="21600" y="9934"/>
                  </a:lnTo>
                  <a:lnTo>
                    <a:pt x="21245" y="9483"/>
                  </a:lnTo>
                  <a:lnTo>
                    <a:pt x="19825" y="8580"/>
                  </a:lnTo>
                  <a:lnTo>
                    <a:pt x="17694" y="6774"/>
                  </a:lnTo>
                  <a:lnTo>
                    <a:pt x="10238" y="2709"/>
                  </a:lnTo>
                  <a:lnTo>
                    <a:pt x="8462" y="1806"/>
                  </a:lnTo>
                  <a:lnTo>
                    <a:pt x="7752" y="1355"/>
                  </a:lnTo>
                  <a:lnTo>
                    <a:pt x="5622" y="1355"/>
                  </a:lnTo>
                  <a:lnTo>
                    <a:pt x="4261" y="903"/>
                  </a:lnTo>
                  <a:lnTo>
                    <a:pt x="3906" y="903"/>
                  </a:lnTo>
                  <a:lnTo>
                    <a:pt x="2485" y="0"/>
                  </a:lnTo>
                  <a:lnTo>
                    <a:pt x="1775" y="0"/>
                  </a:lnTo>
                  <a:lnTo>
                    <a:pt x="1420" y="1806"/>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5" name="Shape 25"/>
            <p:cNvSpPr/>
            <p:nvPr/>
          </p:nvSpPr>
          <p:spPr>
            <a:xfrm>
              <a:off x="11795897" y="274319"/>
              <a:ext cx="15491640" cy="3802384"/>
            </a:xfrm>
            <a:custGeom>
              <a:avLst/>
              <a:gdLst/>
              <a:ahLst/>
              <a:cxnLst>
                <a:cxn ang="0">
                  <a:pos x="wd2" y="hd2"/>
                </a:cxn>
                <a:cxn ang="5400000">
                  <a:pos x="wd2" y="hd2"/>
                </a:cxn>
                <a:cxn ang="10800000">
                  <a:pos x="wd2" y="hd2"/>
                </a:cxn>
                <a:cxn ang="16200000">
                  <a:pos x="wd2" y="hd2"/>
                </a:cxn>
              </a:cxnLst>
              <a:rect l="0" t="0" r="r" b="b"/>
              <a:pathLst>
                <a:path w="21600" h="21600" extrusionOk="0">
                  <a:moveTo>
                    <a:pt x="1976" y="779"/>
                  </a:moveTo>
                  <a:lnTo>
                    <a:pt x="1466" y="260"/>
                  </a:lnTo>
                  <a:lnTo>
                    <a:pt x="1020" y="0"/>
                  </a:lnTo>
                  <a:lnTo>
                    <a:pt x="382" y="0"/>
                  </a:lnTo>
                  <a:lnTo>
                    <a:pt x="127" y="1082"/>
                  </a:lnTo>
                  <a:lnTo>
                    <a:pt x="0" y="5541"/>
                  </a:lnTo>
                  <a:lnTo>
                    <a:pt x="637" y="4502"/>
                  </a:lnTo>
                  <a:lnTo>
                    <a:pt x="956" y="5800"/>
                  </a:lnTo>
                  <a:lnTo>
                    <a:pt x="1594" y="6623"/>
                  </a:lnTo>
                  <a:lnTo>
                    <a:pt x="2221" y="11817"/>
                  </a:lnTo>
                  <a:lnTo>
                    <a:pt x="4261" y="15540"/>
                  </a:lnTo>
                  <a:lnTo>
                    <a:pt x="8255" y="15540"/>
                  </a:lnTo>
                  <a:lnTo>
                    <a:pt x="21600" y="21600"/>
                  </a:lnTo>
                  <a:lnTo>
                    <a:pt x="21154" y="21340"/>
                  </a:lnTo>
                  <a:lnTo>
                    <a:pt x="7182" y="10519"/>
                  </a:lnTo>
                  <a:lnTo>
                    <a:pt x="5461" y="6883"/>
                  </a:lnTo>
                  <a:lnTo>
                    <a:pt x="4515" y="4762"/>
                  </a:lnTo>
                  <a:lnTo>
                    <a:pt x="3878" y="3982"/>
                  </a:lnTo>
                  <a:lnTo>
                    <a:pt x="2986" y="2640"/>
                  </a:lnTo>
                  <a:lnTo>
                    <a:pt x="1976" y="779"/>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6" name="Shape 26"/>
            <p:cNvSpPr/>
            <p:nvPr/>
          </p:nvSpPr>
          <p:spPr>
            <a:xfrm>
              <a:off x="10934827" y="228599"/>
              <a:ext cx="541028" cy="464822"/>
            </a:xfrm>
            <a:custGeom>
              <a:avLst/>
              <a:gdLst/>
              <a:ahLst/>
              <a:cxnLst>
                <a:cxn ang="0">
                  <a:pos x="wd2" y="hd2"/>
                </a:cxn>
                <a:cxn ang="5400000">
                  <a:pos x="wd2" y="hd2"/>
                </a:cxn>
                <a:cxn ang="10800000">
                  <a:pos x="wd2" y="hd2"/>
                </a:cxn>
                <a:cxn ang="16200000">
                  <a:pos x="wd2" y="hd2"/>
                </a:cxn>
              </a:cxnLst>
              <a:rect l="0" t="0" r="r" b="b"/>
              <a:pathLst>
                <a:path w="21600" h="21600" extrusionOk="0">
                  <a:moveTo>
                    <a:pt x="0" y="6480"/>
                  </a:moveTo>
                  <a:lnTo>
                    <a:pt x="1825" y="6480"/>
                  </a:lnTo>
                  <a:lnTo>
                    <a:pt x="3651" y="4320"/>
                  </a:lnTo>
                  <a:lnTo>
                    <a:pt x="0" y="0"/>
                  </a:lnTo>
                  <a:lnTo>
                    <a:pt x="8823" y="6480"/>
                  </a:lnTo>
                  <a:lnTo>
                    <a:pt x="16124" y="6480"/>
                  </a:lnTo>
                  <a:lnTo>
                    <a:pt x="21600" y="19440"/>
                  </a:lnTo>
                  <a:lnTo>
                    <a:pt x="21600" y="21600"/>
                  </a:lnTo>
                  <a:lnTo>
                    <a:pt x="17949" y="19440"/>
                  </a:lnTo>
                  <a:lnTo>
                    <a:pt x="14299" y="15120"/>
                  </a:lnTo>
                  <a:lnTo>
                    <a:pt x="6997" y="10800"/>
                  </a:lnTo>
                  <a:lnTo>
                    <a:pt x="6997" y="12960"/>
                  </a:lnTo>
                  <a:lnTo>
                    <a:pt x="5476" y="15120"/>
                  </a:lnTo>
                  <a:lnTo>
                    <a:pt x="3651" y="17280"/>
                  </a:lnTo>
                  <a:lnTo>
                    <a:pt x="1825" y="17280"/>
                  </a:lnTo>
                  <a:lnTo>
                    <a:pt x="1825" y="12960"/>
                  </a:lnTo>
                  <a:lnTo>
                    <a:pt x="0" y="648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7" name="Shape 27"/>
            <p:cNvSpPr/>
            <p:nvPr/>
          </p:nvSpPr>
          <p:spPr>
            <a:xfrm>
              <a:off x="3505240" y="373379"/>
              <a:ext cx="1226836" cy="1249682"/>
            </a:xfrm>
            <a:custGeom>
              <a:avLst/>
              <a:gdLst/>
              <a:ahLst/>
              <a:cxnLst>
                <a:cxn ang="0">
                  <a:pos x="wd2" y="hd2"/>
                </a:cxn>
                <a:cxn ang="5400000">
                  <a:pos x="wd2" y="hd2"/>
                </a:cxn>
                <a:cxn ang="10800000">
                  <a:pos x="wd2" y="hd2"/>
                </a:cxn>
                <a:cxn ang="16200000">
                  <a:pos x="wd2" y="hd2"/>
                </a:cxn>
              </a:cxnLst>
              <a:rect l="0" t="0" r="r" b="b"/>
              <a:pathLst>
                <a:path w="21600" h="21600" extrusionOk="0">
                  <a:moveTo>
                    <a:pt x="4025" y="0"/>
                  </a:moveTo>
                  <a:lnTo>
                    <a:pt x="6440" y="800"/>
                  </a:lnTo>
                  <a:lnTo>
                    <a:pt x="9660" y="800"/>
                  </a:lnTo>
                  <a:lnTo>
                    <a:pt x="15294" y="1600"/>
                  </a:lnTo>
                  <a:lnTo>
                    <a:pt x="12880" y="7200"/>
                  </a:lnTo>
                  <a:lnTo>
                    <a:pt x="12880" y="8000"/>
                  </a:lnTo>
                  <a:lnTo>
                    <a:pt x="14489" y="11200"/>
                  </a:lnTo>
                  <a:lnTo>
                    <a:pt x="16099" y="12800"/>
                  </a:lnTo>
                  <a:lnTo>
                    <a:pt x="19185" y="15200"/>
                  </a:lnTo>
                  <a:lnTo>
                    <a:pt x="20795" y="18400"/>
                  </a:lnTo>
                  <a:lnTo>
                    <a:pt x="21600" y="20800"/>
                  </a:lnTo>
                  <a:lnTo>
                    <a:pt x="21600" y="21600"/>
                  </a:lnTo>
                  <a:lnTo>
                    <a:pt x="12880" y="13600"/>
                  </a:lnTo>
                  <a:lnTo>
                    <a:pt x="4025" y="7200"/>
                  </a:lnTo>
                  <a:lnTo>
                    <a:pt x="0" y="0"/>
                  </a:lnTo>
                  <a:lnTo>
                    <a:pt x="4025" y="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8" name="Shape 28"/>
            <p:cNvSpPr/>
            <p:nvPr/>
          </p:nvSpPr>
          <p:spPr>
            <a:xfrm>
              <a:off x="2369847" y="464819"/>
              <a:ext cx="449587" cy="4648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
                  </a:moveTo>
                  <a:lnTo>
                    <a:pt x="15010" y="10800"/>
                  </a:lnTo>
                  <a:lnTo>
                    <a:pt x="15010" y="12960"/>
                  </a:lnTo>
                  <a:lnTo>
                    <a:pt x="17207" y="15120"/>
                  </a:lnTo>
                  <a:lnTo>
                    <a:pt x="19403" y="19440"/>
                  </a:lnTo>
                  <a:lnTo>
                    <a:pt x="19403" y="21600"/>
                  </a:lnTo>
                  <a:lnTo>
                    <a:pt x="17207" y="19440"/>
                  </a:lnTo>
                  <a:lnTo>
                    <a:pt x="12814" y="17280"/>
                  </a:lnTo>
                  <a:lnTo>
                    <a:pt x="6224" y="10800"/>
                  </a:lnTo>
                  <a:lnTo>
                    <a:pt x="0" y="0"/>
                  </a:lnTo>
                  <a:lnTo>
                    <a:pt x="21600" y="2160"/>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29" name="Shape 29"/>
            <p:cNvSpPr/>
            <p:nvPr/>
          </p:nvSpPr>
          <p:spPr>
            <a:xfrm>
              <a:off x="-1" y="137159"/>
              <a:ext cx="1866924" cy="1577342"/>
            </a:xfrm>
            <a:custGeom>
              <a:avLst/>
              <a:gdLst/>
              <a:ahLst/>
              <a:cxnLst>
                <a:cxn ang="0">
                  <a:pos x="wd2" y="hd2"/>
                </a:cxn>
                <a:cxn ang="5400000">
                  <a:pos x="wd2" y="hd2"/>
                </a:cxn>
                <a:cxn ang="10800000">
                  <a:pos x="wd2" y="hd2"/>
                </a:cxn>
                <a:cxn ang="16200000">
                  <a:pos x="wd2" y="hd2"/>
                </a:cxn>
              </a:cxnLst>
              <a:rect l="0" t="0" r="r" b="b"/>
              <a:pathLst>
                <a:path w="21600" h="21600" extrusionOk="0">
                  <a:moveTo>
                    <a:pt x="20542" y="3812"/>
                  </a:moveTo>
                  <a:lnTo>
                    <a:pt x="21600" y="4447"/>
                  </a:lnTo>
                  <a:lnTo>
                    <a:pt x="18426" y="8894"/>
                  </a:lnTo>
                  <a:lnTo>
                    <a:pt x="12607" y="13976"/>
                  </a:lnTo>
                  <a:lnTo>
                    <a:pt x="14723" y="16518"/>
                  </a:lnTo>
                  <a:lnTo>
                    <a:pt x="15781" y="21600"/>
                  </a:lnTo>
                  <a:lnTo>
                    <a:pt x="6789" y="13976"/>
                  </a:lnTo>
                  <a:lnTo>
                    <a:pt x="4144" y="8894"/>
                  </a:lnTo>
                  <a:lnTo>
                    <a:pt x="7847" y="6988"/>
                  </a:lnTo>
                  <a:lnTo>
                    <a:pt x="5202" y="3812"/>
                  </a:lnTo>
                  <a:lnTo>
                    <a:pt x="0" y="1271"/>
                  </a:lnTo>
                  <a:lnTo>
                    <a:pt x="0" y="0"/>
                  </a:lnTo>
                  <a:lnTo>
                    <a:pt x="1058" y="0"/>
                  </a:lnTo>
                  <a:lnTo>
                    <a:pt x="4144" y="635"/>
                  </a:lnTo>
                  <a:lnTo>
                    <a:pt x="7847" y="635"/>
                  </a:lnTo>
                  <a:lnTo>
                    <a:pt x="8904" y="1271"/>
                  </a:lnTo>
                  <a:lnTo>
                    <a:pt x="11020" y="1271"/>
                  </a:lnTo>
                  <a:lnTo>
                    <a:pt x="12607" y="1906"/>
                  </a:lnTo>
                  <a:lnTo>
                    <a:pt x="13136" y="1906"/>
                  </a:lnTo>
                  <a:lnTo>
                    <a:pt x="17897" y="2541"/>
                  </a:lnTo>
                  <a:lnTo>
                    <a:pt x="20542" y="3812"/>
                  </a:lnTo>
                  <a:close/>
                </a:path>
              </a:pathLst>
            </a:custGeom>
            <a:solidFill>
              <a:srgbClr val="676597"/>
            </a:solidFill>
            <a:ln w="12700" cap="flat">
              <a:noFill/>
              <a:miter lim="4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sp>
        <p:nvSpPr>
          <p:cNvPr id="31" name="Shape 31"/>
          <p:cNvSpPr>
            <a:spLocks noGrp="1"/>
          </p:cNvSpPr>
          <p:nvPr>
            <p:ph type="title"/>
          </p:nvPr>
        </p:nvSpPr>
        <p:spPr>
          <a:xfrm>
            <a:off x="2193925" y="6950075"/>
            <a:ext cx="39503350" cy="8335965"/>
          </a:xfrm>
          <a:prstGeom prst="rect">
            <a:avLst/>
          </a:prstGeom>
        </p:spPr>
        <p:txBody>
          <a:bodyPr/>
          <a:lstStyle>
            <a:lvl1pPr>
              <a:defRPr sz="25900"/>
            </a:lvl1pPr>
          </a:lstStyle>
          <a:p>
            <a:r>
              <a:t>Title Text</a:t>
            </a:r>
          </a:p>
        </p:txBody>
      </p:sp>
      <p:sp>
        <p:nvSpPr>
          <p:cNvPr id="32" name="Shape 32"/>
          <p:cNvSpPr>
            <a:spLocks noGrp="1"/>
          </p:cNvSpPr>
          <p:nvPr>
            <p:ph type="body" sz="quarter" idx="1"/>
          </p:nvPr>
        </p:nvSpPr>
        <p:spPr>
          <a:xfrm>
            <a:off x="6583363" y="16459200"/>
            <a:ext cx="30724476" cy="8412165"/>
          </a:xfrm>
          <a:prstGeom prst="rect">
            <a:avLst/>
          </a:prstGeom>
        </p:spPr>
        <p:txBody>
          <a:bodyPr/>
          <a:lstStyle>
            <a:lvl1pPr marL="0" indent="0" algn="ctr">
              <a:buClrTx/>
              <a:buSzTx/>
              <a:buNone/>
              <a:defRPr>
                <a:effectLst>
                  <a:outerShdw blurRad="38100" dist="38100" dir="2700000" rotWithShape="0">
                    <a:srgbClr val="C0C0C0"/>
                  </a:outerShdw>
                </a:effectLst>
              </a:defRPr>
            </a:lvl1pPr>
            <a:lvl2pPr algn="ctr">
              <a:buClrTx/>
              <a:defRPr>
                <a:effectLst>
                  <a:outerShdw blurRad="38100" dist="38100" dir="2700000" rotWithShape="0">
                    <a:srgbClr val="C0C0C0"/>
                  </a:outerShdw>
                </a:effectLst>
              </a:defRPr>
            </a:lvl2pPr>
            <a:lvl3pPr algn="ctr">
              <a:buClrTx/>
              <a:defRPr>
                <a:effectLst>
                  <a:outerShdw blurRad="38100" dist="38100" dir="2700000" rotWithShape="0">
                    <a:srgbClr val="C0C0C0"/>
                  </a:outerShdw>
                </a:effectLst>
              </a:defRPr>
            </a:lvl3pPr>
            <a:lvl4pPr algn="ctr">
              <a:buClrTx/>
              <a:defRPr>
                <a:effectLst>
                  <a:outerShdw blurRad="38100" dist="38100" dir="2700000" rotWithShape="0">
                    <a:srgbClr val="C0C0C0"/>
                  </a:outerShdw>
                </a:effectLst>
              </a:defRPr>
            </a:lvl4pPr>
            <a:lvl5pPr algn="ctr">
              <a:buClrTx/>
              <a:defRPr>
                <a:effectLst>
                  <a:outerShdw blurRad="38100" dist="38100" dir="2700000" rotWithShape="0">
                    <a:srgbClr val="C0C0C0"/>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9" name="Shape 109"/>
          <p:cNvSpPr>
            <a:spLocks noGrp="1"/>
          </p:cNvSpPr>
          <p:nvPr>
            <p:ph type="title"/>
          </p:nvPr>
        </p:nvSpPr>
        <p:spPr>
          <a:xfrm>
            <a:off x="8602663" y="23042562"/>
            <a:ext cx="26335038" cy="2720977"/>
          </a:xfrm>
          <a:prstGeom prst="rect">
            <a:avLst/>
          </a:prstGeom>
        </p:spPr>
        <p:txBody>
          <a:bodyPr anchor="b"/>
          <a:lstStyle>
            <a:lvl1pPr algn="l">
              <a:defRPr sz="2000" b="1"/>
            </a:lvl1pPr>
          </a:lstStyle>
          <a:p>
            <a:r>
              <a:t>Title Text</a:t>
            </a:r>
          </a:p>
        </p:txBody>
      </p:sp>
      <p:sp>
        <p:nvSpPr>
          <p:cNvPr id="110" name="Shape 110"/>
          <p:cNvSpPr>
            <a:spLocks noGrp="1"/>
          </p:cNvSpPr>
          <p:nvPr>
            <p:ph type="pic" sz="half" idx="13"/>
          </p:nvPr>
        </p:nvSpPr>
        <p:spPr>
          <a:xfrm>
            <a:off x="8602663" y="2941638"/>
            <a:ext cx="26335038" cy="19750088"/>
          </a:xfrm>
          <a:prstGeom prst="rect">
            <a:avLst/>
          </a:prstGeom>
        </p:spPr>
        <p:txBody>
          <a:bodyPr lIns="91439" tIns="45719" rIns="91439" bIns="45719">
            <a:noAutofit/>
          </a:bodyPr>
          <a:lstStyle/>
          <a:p>
            <a:endParaRPr/>
          </a:p>
        </p:txBody>
      </p:sp>
      <p:sp>
        <p:nvSpPr>
          <p:cNvPr id="111" name="Shape 111"/>
          <p:cNvSpPr>
            <a:spLocks noGrp="1"/>
          </p:cNvSpPr>
          <p:nvPr>
            <p:ph type="body" sz="quarter" idx="1"/>
          </p:nvPr>
        </p:nvSpPr>
        <p:spPr>
          <a:xfrm>
            <a:off x="8602663" y="25763537"/>
            <a:ext cx="26335038" cy="3862389"/>
          </a:xfrm>
          <a:prstGeom prst="rect">
            <a:avLst/>
          </a:prstGeom>
        </p:spPr>
        <p:txBody>
          <a:bodyPr/>
          <a:lstStyle>
            <a:lvl1pPr marL="0" indent="0">
              <a:spcBef>
                <a:spcPts val="300"/>
              </a:spcBef>
              <a:buClrTx/>
              <a:buSzTx/>
              <a:buNone/>
              <a:defRPr sz="1400"/>
            </a:lvl1pPr>
            <a:lvl2pPr marL="0" indent="0">
              <a:spcBef>
                <a:spcPts val="300"/>
              </a:spcBef>
              <a:buClrTx/>
              <a:buSzTx/>
              <a:buNone/>
              <a:defRPr sz="1400"/>
            </a:lvl2pPr>
            <a:lvl3pPr marL="0" indent="0">
              <a:spcBef>
                <a:spcPts val="300"/>
              </a:spcBef>
              <a:buClrTx/>
              <a:buSzTx/>
              <a:buNone/>
              <a:defRPr sz="1400"/>
            </a:lvl3pPr>
            <a:lvl4pPr marL="0" indent="0">
              <a:spcBef>
                <a:spcPts val="300"/>
              </a:spcBef>
              <a:buClrTx/>
              <a:buSzTx/>
              <a:buNone/>
              <a:defRPr sz="1400"/>
            </a:lvl4pPr>
            <a:lvl5pPr marL="0" indent="0">
              <a:spcBef>
                <a:spcPts val="300"/>
              </a:spcBef>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r>
              <a:t>Title Text</a:t>
            </a:r>
          </a:p>
        </p:txBody>
      </p:sp>
      <p:sp>
        <p:nvSpPr>
          <p:cNvPr id="120" name="Shape 12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hape 1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28" name="Shape 128"/>
          <p:cNvSpPr>
            <a:spLocks noGrp="1"/>
          </p:cNvSpPr>
          <p:nvPr>
            <p:ph type="title"/>
          </p:nvPr>
        </p:nvSpPr>
        <p:spPr>
          <a:xfrm>
            <a:off x="31821437" y="1096962"/>
            <a:ext cx="9875839" cy="28163838"/>
          </a:xfrm>
          <a:prstGeom prst="rect">
            <a:avLst/>
          </a:prstGeom>
        </p:spPr>
        <p:txBody>
          <a:bodyPr/>
          <a:lstStyle/>
          <a:p>
            <a:r>
              <a:t>Title Text</a:t>
            </a:r>
          </a:p>
        </p:txBody>
      </p:sp>
      <p:sp>
        <p:nvSpPr>
          <p:cNvPr id="129" name="Shape 129"/>
          <p:cNvSpPr>
            <a:spLocks noGrp="1"/>
          </p:cNvSpPr>
          <p:nvPr>
            <p:ph type="body" idx="1"/>
          </p:nvPr>
        </p:nvSpPr>
        <p:spPr>
          <a:xfrm>
            <a:off x="2193925" y="1096962"/>
            <a:ext cx="29475113" cy="28163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0" name="Shape 1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r>
              <a:t>Title Text</a:t>
            </a:r>
          </a:p>
        </p:txBody>
      </p:sp>
      <p:sp>
        <p:nvSpPr>
          <p:cNvPr id="41" name="Shape 4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9" name="Shape 49"/>
          <p:cNvSpPr>
            <a:spLocks noGrp="1"/>
          </p:cNvSpPr>
          <p:nvPr>
            <p:ph type="title"/>
          </p:nvPr>
        </p:nvSpPr>
        <p:spPr>
          <a:xfrm>
            <a:off x="3467100" y="21153437"/>
            <a:ext cx="37307838" cy="6537327"/>
          </a:xfrm>
          <a:prstGeom prst="rect">
            <a:avLst/>
          </a:prstGeom>
        </p:spPr>
        <p:txBody>
          <a:bodyPr anchor="t"/>
          <a:lstStyle>
            <a:lvl1pPr algn="l">
              <a:defRPr sz="4000" b="1" cap="all"/>
            </a:lvl1pPr>
          </a:lstStyle>
          <a:p>
            <a:r>
              <a:t>Title Text</a:t>
            </a:r>
          </a:p>
        </p:txBody>
      </p:sp>
      <p:sp>
        <p:nvSpPr>
          <p:cNvPr id="50" name="Shape 50"/>
          <p:cNvSpPr>
            <a:spLocks noGrp="1"/>
          </p:cNvSpPr>
          <p:nvPr>
            <p:ph type="body" sz="quarter" idx="1"/>
          </p:nvPr>
        </p:nvSpPr>
        <p:spPr>
          <a:xfrm>
            <a:off x="3467100" y="13952537"/>
            <a:ext cx="37307838" cy="7200902"/>
          </a:xfrm>
          <a:prstGeom prst="rect">
            <a:avLst/>
          </a:prstGeom>
        </p:spPr>
        <p:txBody>
          <a:bodyPr anchor="b"/>
          <a:lstStyle>
            <a:lvl1pPr marL="0" indent="0">
              <a:spcBef>
                <a:spcPts val="400"/>
              </a:spcBef>
              <a:buClrTx/>
              <a:buSzTx/>
              <a:buNone/>
              <a:defRPr sz="2000"/>
            </a:lvl1pPr>
            <a:lvl2pPr marL="0" indent="0">
              <a:spcBef>
                <a:spcPts val="400"/>
              </a:spcBef>
              <a:buClrTx/>
              <a:buSzTx/>
              <a:buNone/>
              <a:defRPr sz="2000"/>
            </a:lvl2pPr>
            <a:lvl3pPr marL="0" indent="0">
              <a:spcBef>
                <a:spcPts val="400"/>
              </a:spcBef>
              <a:buClrTx/>
              <a:buSzTx/>
              <a:buNone/>
              <a:defRPr sz="2000"/>
            </a:lvl3pPr>
            <a:lvl4pPr marL="0" indent="0">
              <a:spcBef>
                <a:spcPts val="400"/>
              </a:spcBef>
              <a:buClrTx/>
              <a:buSzTx/>
              <a:buNone/>
              <a:defRPr sz="2000"/>
            </a:lvl4pPr>
            <a:lvl5pPr marL="0" indent="0">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51" name="Shape 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Title Text</a:t>
            </a:r>
          </a:p>
        </p:txBody>
      </p:sp>
      <p:sp>
        <p:nvSpPr>
          <p:cNvPr id="59" name="Shape 59"/>
          <p:cNvSpPr>
            <a:spLocks noGrp="1"/>
          </p:cNvSpPr>
          <p:nvPr>
            <p:ph type="body" sz="half" idx="1"/>
          </p:nvPr>
        </p:nvSpPr>
        <p:spPr>
          <a:xfrm>
            <a:off x="2193925" y="7680325"/>
            <a:ext cx="19675475" cy="21580475"/>
          </a:xfrm>
          <a:prstGeom prst="rect">
            <a:avLst/>
          </a:prstGeom>
        </p:spPr>
        <p:txBody>
          <a:bodyPr/>
          <a:lstStyle>
            <a:lvl1pPr>
              <a:spcBef>
                <a:spcPts val="600"/>
              </a:spcBef>
              <a:defRPr sz="2800"/>
            </a:lvl1pPr>
            <a:lvl2pPr marL="3794125" indent="-1600200">
              <a:spcBef>
                <a:spcPts val="600"/>
              </a:spcBef>
              <a:defRPr sz="2800"/>
            </a:lvl2pPr>
            <a:lvl3pPr marL="5925184" indent="-1535746">
              <a:spcBef>
                <a:spcPts val="600"/>
              </a:spcBef>
              <a:defRPr sz="2800"/>
            </a:lvl3pPr>
            <a:lvl4pPr marL="8289749" indent="-1706386">
              <a:spcBef>
                <a:spcPts val="600"/>
              </a:spcBef>
              <a:defRPr sz="2800"/>
            </a:lvl4pPr>
            <a:lvl5pPr marL="10485262" indent="-1706387">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7" name="Shape 67"/>
          <p:cNvSpPr>
            <a:spLocks noGrp="1"/>
          </p:cNvSpPr>
          <p:nvPr>
            <p:ph type="title"/>
          </p:nvPr>
        </p:nvSpPr>
        <p:spPr>
          <a:xfrm>
            <a:off x="2193925" y="1317625"/>
            <a:ext cx="39503350" cy="5486400"/>
          </a:xfrm>
          <a:prstGeom prst="rect">
            <a:avLst/>
          </a:prstGeom>
        </p:spPr>
        <p:txBody>
          <a:bodyPr/>
          <a:lstStyle/>
          <a:p>
            <a:r>
              <a:t>Title Text</a:t>
            </a:r>
          </a:p>
        </p:txBody>
      </p:sp>
      <p:sp>
        <p:nvSpPr>
          <p:cNvPr id="68" name="Shape 68"/>
          <p:cNvSpPr>
            <a:spLocks noGrp="1"/>
          </p:cNvSpPr>
          <p:nvPr>
            <p:ph type="body" sz="quarter" idx="1"/>
          </p:nvPr>
        </p:nvSpPr>
        <p:spPr>
          <a:xfrm>
            <a:off x="2193925" y="7369175"/>
            <a:ext cx="19392900" cy="3070225"/>
          </a:xfrm>
          <a:prstGeom prst="rect">
            <a:avLst/>
          </a:prstGeom>
        </p:spPr>
        <p:txBody>
          <a:bodyPr anchor="b"/>
          <a:lstStyle>
            <a:lvl1pPr marL="0" indent="0">
              <a:spcBef>
                <a:spcPts val="500"/>
              </a:spcBef>
              <a:buClrTx/>
              <a:buSzTx/>
              <a:buNone/>
              <a:defRPr sz="2400" b="1"/>
            </a:lvl1pPr>
            <a:lvl2pPr marL="0" indent="0">
              <a:spcBef>
                <a:spcPts val="500"/>
              </a:spcBef>
              <a:buClrTx/>
              <a:buSzTx/>
              <a:buNone/>
              <a:defRPr sz="2400" b="1"/>
            </a:lvl2pPr>
            <a:lvl3pPr marL="0" indent="0">
              <a:spcBef>
                <a:spcPts val="500"/>
              </a:spcBef>
              <a:buClrTx/>
              <a:buSzTx/>
              <a:buNone/>
              <a:defRPr sz="2400" b="1"/>
            </a:lvl3pPr>
            <a:lvl4pPr marL="0" indent="0">
              <a:spcBef>
                <a:spcPts val="500"/>
              </a:spcBef>
              <a:buClrTx/>
              <a:buSzTx/>
              <a:buNone/>
              <a:defRPr sz="2400" b="1"/>
            </a:lvl4pPr>
            <a:lvl5pPr marL="0" indent="0">
              <a:spcBef>
                <a:spcPts val="500"/>
              </a:spcBef>
              <a:buClrTx/>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body" sz="quarter" idx="13"/>
          </p:nvPr>
        </p:nvSpPr>
        <p:spPr>
          <a:xfrm>
            <a:off x="22296437" y="7369175"/>
            <a:ext cx="19400842" cy="3070225"/>
          </a:xfrm>
          <a:prstGeom prst="rect">
            <a:avLst/>
          </a:prstGeom>
        </p:spPr>
        <p:txBody>
          <a:bodyPr anchor="b"/>
          <a:lstStyle/>
          <a:p>
            <a:endParaRPr/>
          </a:p>
        </p:txBody>
      </p:sp>
      <p:sp>
        <p:nvSpPr>
          <p:cNvPr id="70" name="Shape 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r>
              <a:t>Title Text</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9" name="Shape 99"/>
          <p:cNvSpPr>
            <a:spLocks noGrp="1"/>
          </p:cNvSpPr>
          <p:nvPr>
            <p:ph type="title"/>
          </p:nvPr>
        </p:nvSpPr>
        <p:spPr>
          <a:xfrm>
            <a:off x="2193925" y="1311275"/>
            <a:ext cx="14439900" cy="5576888"/>
          </a:xfrm>
          <a:prstGeom prst="rect">
            <a:avLst/>
          </a:prstGeom>
        </p:spPr>
        <p:txBody>
          <a:bodyPr anchor="b"/>
          <a:lstStyle>
            <a:lvl1pPr algn="l">
              <a:defRPr sz="2000" b="1"/>
            </a:lvl1pPr>
          </a:lstStyle>
          <a:p>
            <a:r>
              <a:t>Title Text</a:t>
            </a:r>
          </a:p>
        </p:txBody>
      </p:sp>
      <p:sp>
        <p:nvSpPr>
          <p:cNvPr id="100" name="Shape 100"/>
          <p:cNvSpPr>
            <a:spLocks noGrp="1"/>
          </p:cNvSpPr>
          <p:nvPr>
            <p:ph type="body" idx="1"/>
          </p:nvPr>
        </p:nvSpPr>
        <p:spPr>
          <a:xfrm>
            <a:off x="17160875" y="1311275"/>
            <a:ext cx="24536400" cy="28093988"/>
          </a:xfrm>
          <a:prstGeom prst="rect">
            <a:avLst/>
          </a:prstGeom>
        </p:spPr>
        <p:txBody>
          <a:bodyPr/>
          <a:lstStyle>
            <a:lvl1pPr>
              <a:spcBef>
                <a:spcPts val="700"/>
              </a:spcBef>
              <a:defRPr sz="3200"/>
            </a:lvl1pPr>
            <a:lvl2pPr marL="3761468" indent="-1567543">
              <a:spcBef>
                <a:spcPts val="700"/>
              </a:spcBef>
              <a:defRPr sz="3200"/>
            </a:lvl2pPr>
            <a:lvl3pPr marL="5852054" indent="-1462616">
              <a:spcBef>
                <a:spcPts val="700"/>
              </a:spcBef>
              <a:defRPr sz="3200"/>
            </a:lvl3pPr>
            <a:lvl4pPr marL="8338502" indent="-1755140">
              <a:spcBef>
                <a:spcPts val="700"/>
              </a:spcBef>
              <a:defRPr sz="3200"/>
            </a:lvl4pPr>
            <a:lvl5pPr marL="10534015" indent="-175514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01" name="Shape 101"/>
          <p:cNvSpPr>
            <a:spLocks noGrp="1"/>
          </p:cNvSpPr>
          <p:nvPr>
            <p:ph type="body" sz="half" idx="13"/>
          </p:nvPr>
        </p:nvSpPr>
        <p:spPr>
          <a:xfrm>
            <a:off x="2193925" y="6888162"/>
            <a:ext cx="14439900" cy="22517104"/>
          </a:xfrm>
          <a:prstGeom prst="rect">
            <a:avLst/>
          </a:prstGeom>
        </p:spPr>
        <p:txBody>
          <a:bodyPr/>
          <a:lstStyle/>
          <a:p>
            <a:endParaRPr/>
          </a:p>
        </p:txBody>
      </p:sp>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3399"/>
            </a:gs>
            <a:gs pos="2000">
              <a:srgbClr val="FF3399"/>
            </a:gs>
            <a:gs pos="50000">
              <a:srgbClr val="FF6633"/>
            </a:gs>
            <a:gs pos="100000">
              <a:srgbClr val="FFFF00"/>
            </a:gs>
          </a:gsLst>
          <a:lin ang="2700000" scaled="0"/>
        </a:gra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93925" y="1096962"/>
            <a:ext cx="39503350" cy="5486402"/>
          </a:xfrm>
          <a:prstGeom prst="rect">
            <a:avLst/>
          </a:prstGeom>
          <a:ln w="12700">
            <a:miter lim="400000"/>
          </a:ln>
          <a:extLst>
            <a:ext uri="{C572A759-6A51-4108-AA02-DFA0A04FC94B}">
              <ma14:wrappingTextBoxFlag xmlns="" xmlns:ma14="http://schemas.microsoft.com/office/mac/drawingml/2011/main" val="1"/>
            </a:ext>
          </a:extLst>
        </p:spPr>
        <p:txBody>
          <a:bodyPr lIns="219421" tIns="219421" rIns="219421" bIns="219421" anchor="ctr">
            <a:normAutofit/>
          </a:bodyPr>
          <a:lstStyle/>
          <a:p>
            <a:r>
              <a:t>Title Text</a:t>
            </a:r>
          </a:p>
        </p:txBody>
      </p:sp>
      <p:sp>
        <p:nvSpPr>
          <p:cNvPr id="3" name="Shape 3"/>
          <p:cNvSpPr>
            <a:spLocks noGrp="1"/>
          </p:cNvSpPr>
          <p:nvPr>
            <p:ph type="body" idx="1"/>
          </p:nvPr>
        </p:nvSpPr>
        <p:spPr>
          <a:xfrm>
            <a:off x="2193925" y="7680325"/>
            <a:ext cx="39503350" cy="21580475"/>
          </a:xfrm>
          <a:prstGeom prst="rect">
            <a:avLst/>
          </a:prstGeom>
          <a:ln w="12700">
            <a:miter lim="400000"/>
          </a:ln>
          <a:extLst>
            <a:ext uri="{C572A759-6A51-4108-AA02-DFA0A04FC94B}">
              <ma14:wrappingTextBoxFlag xmlns="" xmlns:ma14="http://schemas.microsoft.com/office/mac/drawingml/2011/main" val="1"/>
            </a:ext>
          </a:extLst>
        </p:spPr>
        <p:txBody>
          <a:bodyPr lIns="219421" tIns="219421" rIns="219421" bIns="219421">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0426409" y="30920918"/>
            <a:ext cx="1270866" cy="1265645"/>
          </a:xfrm>
          <a:prstGeom prst="rect">
            <a:avLst/>
          </a:prstGeom>
          <a:ln w="12700">
            <a:miter lim="400000"/>
          </a:ln>
        </p:spPr>
        <p:txBody>
          <a:bodyPr wrap="none" lIns="219421" tIns="219421" rIns="219421" bIns="219421" anchor="b">
            <a:spAutoFit/>
          </a:bodyPr>
          <a:lstStyle>
            <a:lvl1pPr algn="r">
              <a:defRPr sz="5800" b="0">
                <a:effectLst>
                  <a:outerShdw blurRad="38100" dist="38100" dir="2700000" rotWithShape="0">
                    <a:srgbClr val="FFFFFF"/>
                  </a:outerShdw>
                </a:effectLst>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1pPr>
      <a:lvl2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2pPr>
      <a:lvl3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3pPr>
      <a:lvl4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4pPr>
      <a:lvl5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5pPr>
      <a:lvl6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6pPr>
      <a:lvl7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7pPr>
      <a:lvl8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8pPr>
      <a:lvl9pPr marL="0" marR="0" indent="0" algn="ctr" defTabSz="4389437" rtl="0" latinLnBrk="0">
        <a:lnSpc>
          <a:spcPct val="100000"/>
        </a:lnSpc>
        <a:spcBef>
          <a:spcPts val="0"/>
        </a:spcBef>
        <a:spcAft>
          <a:spcPts val="0"/>
        </a:spcAft>
        <a:buClrTx/>
        <a:buSzTx/>
        <a:buFontTx/>
        <a:buNone/>
        <a:tabLst/>
        <a:defRPr sz="21100" b="0" i="0" u="none" strike="noStrike" cap="none" spc="0" baseline="0">
          <a:ln>
            <a:noFill/>
          </a:ln>
          <a:solidFill>
            <a:srgbClr val="FFFFAF"/>
          </a:solidFill>
          <a:effectLst>
            <a:outerShdw blurRad="38100" dist="38100" dir="2700000" rotWithShape="0">
              <a:srgbClr val="C0C0C0"/>
            </a:outerShdw>
          </a:effectLst>
          <a:uFillTx/>
          <a:latin typeface="Arial"/>
          <a:ea typeface="Arial"/>
          <a:cs typeface="Arial"/>
          <a:sym typeface="Arial"/>
        </a:defRPr>
      </a:lvl9pPr>
    </p:titleStyle>
    <p:bodyStyle>
      <a:lvl1pPr marL="1646238" marR="0" indent="-1646238"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1pPr>
      <a:lvl2pPr marL="3770241" marR="0" indent="-1576315"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2pPr>
      <a:lvl3pPr marL="5858412" marR="0" indent="-1468976"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3pPr>
      <a:lvl4pPr marL="8343072"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4pPr>
      <a:lvl5pPr marL="10538586"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5pPr>
      <a:lvl6pPr marL="10995786"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6pPr>
      <a:lvl7pPr marL="11452986"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7pPr>
      <a:lvl8pPr marL="11910186"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8pPr>
      <a:lvl9pPr marL="12367386" marR="0" indent="-1759711" algn="l" defTabSz="4389437" rtl="0" latinLnBrk="0">
        <a:lnSpc>
          <a:spcPct val="100000"/>
        </a:lnSpc>
        <a:spcBef>
          <a:spcPts val="3600"/>
        </a:spcBef>
        <a:spcAft>
          <a:spcPts val="0"/>
        </a:spcAft>
        <a:buClr>
          <a:srgbClr val="FFFFAF"/>
        </a:buClr>
        <a:buSzPct val="100000"/>
        <a:buFontTx/>
        <a:buChar char="•"/>
        <a:tabLst/>
        <a:defRPr sz="154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5800" b="0" i="0" u="none" strike="noStrike" cap="none" spc="0" baseline="0">
          <a:ln>
            <a:noFill/>
          </a:ln>
          <a:solidFill>
            <a:schemeClr val="tx1"/>
          </a:solidFill>
          <a:effectLst>
            <a:outerShdw blurRad="38100" dist="38100" dir="2700000" rotWithShape="0">
              <a:srgbClr val="FFFFFF"/>
            </a:outerShdw>
          </a:effectLst>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000">
              <a:srgbClr val="FF00FE"/>
            </a:gs>
            <a:gs pos="50000">
              <a:srgbClr val="FFC52C"/>
            </a:gs>
            <a:gs pos="100000">
              <a:srgbClr val="36FF26"/>
            </a:gs>
          </a:gsLst>
          <a:lin ang="2700000" scaled="0"/>
        </a:gradFill>
        <a:effectLst/>
      </p:bgPr>
    </p:bg>
    <p:spTree>
      <p:nvGrpSpPr>
        <p:cNvPr id="1" name=""/>
        <p:cNvGrpSpPr/>
        <p:nvPr/>
      </p:nvGrpSpPr>
      <p:grpSpPr>
        <a:xfrm>
          <a:off x="0" y="0"/>
          <a:ext cx="0" cy="0"/>
          <a:chOff x="0" y="0"/>
          <a:chExt cx="0" cy="0"/>
        </a:xfrm>
      </p:grpSpPr>
      <p:grpSp>
        <p:nvGrpSpPr>
          <p:cNvPr id="143" name="Group 143"/>
          <p:cNvGrpSpPr/>
          <p:nvPr/>
        </p:nvGrpSpPr>
        <p:grpSpPr>
          <a:xfrm>
            <a:off x="33545461" y="17846126"/>
            <a:ext cx="9779004" cy="4918557"/>
            <a:chOff x="0" y="458008"/>
            <a:chExt cx="9779002" cy="10938658"/>
          </a:xfrm>
        </p:grpSpPr>
        <p:grpSp>
          <p:nvGrpSpPr>
            <p:cNvPr id="141" name="Group 141"/>
            <p:cNvGrpSpPr/>
            <p:nvPr/>
          </p:nvGrpSpPr>
          <p:grpSpPr>
            <a:xfrm>
              <a:off x="0" y="458008"/>
              <a:ext cx="9750427" cy="10938658"/>
              <a:chOff x="0" y="458010"/>
              <a:chExt cx="9750426" cy="10938657"/>
            </a:xfrm>
          </p:grpSpPr>
          <p:sp>
            <p:nvSpPr>
              <p:cNvPr id="139" name="Shape 139"/>
              <p:cNvSpPr/>
              <p:nvPr/>
            </p:nvSpPr>
            <p:spPr>
              <a:xfrm>
                <a:off x="0" y="1886961"/>
                <a:ext cx="9750426" cy="9509706"/>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40" name="Shape 140"/>
              <p:cNvSpPr/>
              <p:nvPr/>
            </p:nvSpPr>
            <p:spPr>
              <a:xfrm>
                <a:off x="4764" y="458010"/>
                <a:ext cx="9745662" cy="1322632"/>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rPr dirty="0" smtClean="0"/>
                  <a:t>REFERENCES</a:t>
                </a:r>
                <a:endParaRPr lang="en-US" dirty="0" smtClean="0"/>
              </a:p>
            </p:txBody>
          </p:sp>
        </p:grpSp>
        <p:sp>
          <p:nvSpPr>
            <p:cNvPr id="142" name="Shape 142"/>
            <p:cNvSpPr/>
            <p:nvPr/>
          </p:nvSpPr>
          <p:spPr>
            <a:xfrm>
              <a:off x="7936" y="931861"/>
              <a:ext cx="9771066" cy="6022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8" tIns="91438" rIns="91438" bIns="91438" numCol="1" anchor="t">
              <a:spAutoFit/>
            </a:bodyPr>
            <a:lstStyle>
              <a:lvl1pPr marL="514350" indent="-514350">
                <a:defRPr sz="3000">
                  <a:latin typeface="Arial"/>
                  <a:ea typeface="Arial"/>
                  <a:cs typeface="Arial"/>
                  <a:sym typeface="Arial"/>
                </a:defRPr>
              </a:lvl1pPr>
            </a:lstStyle>
            <a:p>
              <a:r>
                <a:t> </a:t>
              </a:r>
            </a:p>
          </p:txBody>
        </p:sp>
      </p:grpSp>
      <p:grpSp>
        <p:nvGrpSpPr>
          <p:cNvPr id="148" name="Group 148"/>
          <p:cNvGrpSpPr/>
          <p:nvPr/>
        </p:nvGrpSpPr>
        <p:grpSpPr>
          <a:xfrm>
            <a:off x="12115238" y="22688316"/>
            <a:ext cx="10612912" cy="8433372"/>
            <a:chOff x="0" y="0"/>
            <a:chExt cx="10612911" cy="8433371"/>
          </a:xfrm>
        </p:grpSpPr>
        <p:sp>
          <p:nvSpPr>
            <p:cNvPr id="144" name="Shape 144"/>
            <p:cNvSpPr/>
            <p:nvPr/>
          </p:nvSpPr>
          <p:spPr>
            <a:xfrm>
              <a:off x="2301" y="852891"/>
              <a:ext cx="10608308" cy="7580480"/>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nvGrpSpPr>
            <p:cNvPr id="147" name="Group 147"/>
            <p:cNvGrpSpPr/>
            <p:nvPr/>
          </p:nvGrpSpPr>
          <p:grpSpPr>
            <a:xfrm>
              <a:off x="-1" y="-1"/>
              <a:ext cx="10612913" cy="802862"/>
              <a:chOff x="0" y="0"/>
              <a:chExt cx="10612911" cy="802861"/>
            </a:xfrm>
          </p:grpSpPr>
          <p:sp>
            <p:nvSpPr>
              <p:cNvPr id="145" name="Shape 145"/>
              <p:cNvSpPr/>
              <p:nvPr/>
            </p:nvSpPr>
            <p:spPr>
              <a:xfrm>
                <a:off x="0" y="-1"/>
                <a:ext cx="10612912" cy="802863"/>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p:spPr>
            <p:txBody>
              <a:bodyPr wrap="square" lIns="45718" tIns="45718" rIns="45718" bIns="45718" numCol="1" anchor="t">
                <a:noAutofit/>
              </a:bodyPr>
              <a:lstStyle/>
              <a:p>
                <a:pPr algn="ctr" defTabSz="936625">
                  <a:defRPr sz="4800">
                    <a:solidFill>
                      <a:srgbClr val="FFFFAF"/>
                    </a:solidFill>
                    <a:effectLst>
                      <a:outerShdw blurRad="38100" dist="38100" dir="2700000" rotWithShape="0">
                        <a:srgbClr val="000000"/>
                      </a:outerShdw>
                    </a:effectLst>
                    <a:latin typeface="Arial"/>
                    <a:ea typeface="Arial"/>
                    <a:cs typeface="Arial"/>
                    <a:sym typeface="Arial"/>
                  </a:defRPr>
                </a:pPr>
                <a:endParaRPr/>
              </a:p>
            </p:txBody>
          </p:sp>
          <p:sp>
            <p:nvSpPr>
              <p:cNvPr id="146" name="Shape 146"/>
              <p:cNvSpPr/>
              <p:nvPr/>
            </p:nvSpPr>
            <p:spPr>
              <a:xfrm>
                <a:off x="0" y="-1"/>
                <a:ext cx="10612912" cy="7731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000000"/>
                      </a:outerShdw>
                    </a:effectLst>
                    <a:latin typeface="Arial"/>
                    <a:ea typeface="Arial"/>
                    <a:cs typeface="Arial"/>
                    <a:sym typeface="Arial"/>
                  </a:defRPr>
                </a:lvl1pPr>
              </a:lstStyle>
              <a:p>
                <a:r>
                  <a:t> EXPERIMENTAL SETUP</a:t>
                </a:r>
              </a:p>
            </p:txBody>
          </p:sp>
        </p:grpSp>
      </p:grpSp>
      <p:grpSp>
        <p:nvGrpSpPr>
          <p:cNvPr id="151" name="Group 151"/>
          <p:cNvGrpSpPr/>
          <p:nvPr/>
        </p:nvGrpSpPr>
        <p:grpSpPr>
          <a:xfrm>
            <a:off x="694184" y="20918240"/>
            <a:ext cx="10448927" cy="5865123"/>
            <a:chOff x="0" y="2169218"/>
            <a:chExt cx="10448926" cy="7108586"/>
          </a:xfrm>
        </p:grpSpPr>
        <p:sp>
          <p:nvSpPr>
            <p:cNvPr id="149" name="Shape 149"/>
            <p:cNvSpPr/>
            <p:nvPr/>
          </p:nvSpPr>
          <p:spPr>
            <a:xfrm>
              <a:off x="0" y="3145256"/>
              <a:ext cx="10448926" cy="6132548"/>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50" name="Shape 150"/>
            <p:cNvSpPr/>
            <p:nvPr/>
          </p:nvSpPr>
          <p:spPr>
            <a:xfrm>
              <a:off x="0" y="2169218"/>
              <a:ext cx="10448926" cy="830326"/>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rPr dirty="0"/>
                <a:t>INTRODUCTION</a:t>
              </a:r>
            </a:p>
          </p:txBody>
        </p:sp>
      </p:grpSp>
      <p:grpSp>
        <p:nvGrpSpPr>
          <p:cNvPr id="154" name="Group 154"/>
          <p:cNvGrpSpPr/>
          <p:nvPr/>
        </p:nvGrpSpPr>
        <p:grpSpPr>
          <a:xfrm>
            <a:off x="497597" y="5574624"/>
            <a:ext cx="10769080" cy="15209604"/>
            <a:chOff x="0" y="-1"/>
            <a:chExt cx="10448926" cy="11917975"/>
          </a:xfrm>
        </p:grpSpPr>
        <p:sp>
          <p:nvSpPr>
            <p:cNvPr id="152" name="Shape 152"/>
            <p:cNvSpPr/>
            <p:nvPr/>
          </p:nvSpPr>
          <p:spPr>
            <a:xfrm>
              <a:off x="0" y="738187"/>
              <a:ext cx="10448926" cy="11179787"/>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53" name="Shape 153"/>
            <p:cNvSpPr/>
            <p:nvPr/>
          </p:nvSpPr>
          <p:spPr>
            <a:xfrm>
              <a:off x="0" y="-1"/>
              <a:ext cx="10448926" cy="830326"/>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t>ABSTRACT</a:t>
              </a:r>
            </a:p>
          </p:txBody>
        </p:sp>
      </p:grpSp>
      <p:grpSp>
        <p:nvGrpSpPr>
          <p:cNvPr id="157" name="Group 157"/>
          <p:cNvGrpSpPr/>
          <p:nvPr/>
        </p:nvGrpSpPr>
        <p:grpSpPr>
          <a:xfrm>
            <a:off x="33602612" y="4598408"/>
            <a:ext cx="9750427" cy="12231692"/>
            <a:chOff x="0" y="-1"/>
            <a:chExt cx="9750425" cy="12231690"/>
          </a:xfrm>
        </p:grpSpPr>
        <p:sp>
          <p:nvSpPr>
            <p:cNvPr id="155" name="Shape 155"/>
            <p:cNvSpPr/>
            <p:nvPr/>
          </p:nvSpPr>
          <p:spPr>
            <a:xfrm>
              <a:off x="0" y="771524"/>
              <a:ext cx="9750426" cy="11460166"/>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56" name="Shape 156"/>
            <p:cNvSpPr/>
            <p:nvPr/>
          </p:nvSpPr>
          <p:spPr>
            <a:xfrm>
              <a:off x="0" y="-2"/>
              <a:ext cx="9750426" cy="830326"/>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t>CONCLUSION</a:t>
              </a:r>
            </a:p>
          </p:txBody>
        </p:sp>
      </p:grpSp>
      <p:sp>
        <p:nvSpPr>
          <p:cNvPr id="158" name="Shape 158"/>
          <p:cNvSpPr/>
          <p:nvPr/>
        </p:nvSpPr>
        <p:spPr>
          <a:xfrm>
            <a:off x="24108594" y="10922908"/>
            <a:ext cx="8744492" cy="830326"/>
          </a:xfrm>
          <a:prstGeom prst="rect">
            <a:avLst/>
          </a:prstGeom>
          <a:gradFill>
            <a:gsLst>
              <a:gs pos="0">
                <a:srgbClr val="612A8A"/>
              </a:gs>
              <a:gs pos="100000">
                <a:srgbClr val="2E1441"/>
              </a:gs>
            </a:gsLst>
            <a:path path="circle">
              <a:fillToRect l="37721" t="-19636" r="62278" b="119636"/>
            </a:path>
          </a:gradFill>
          <a:ln w="57150">
            <a:solidFill>
              <a:srgbClr val="000000"/>
            </a:solidFill>
            <a:miter/>
          </a:ln>
          <a:extLst>
            <a:ext uri="{C572A759-6A51-4108-AA02-DFA0A04FC94B}">
              <ma14:wrappingTextBoxFlag xmlns="" xmlns:ma14="http://schemas.microsoft.com/office/mac/drawingml/2011/main" val="1"/>
            </a:ext>
          </a:extLst>
        </p:spPr>
        <p:txBody>
          <a:bodyPr wrap="square" lIns="47309" tIns="47309" rIns="47309" bIns="47309">
            <a:spAutoFit/>
          </a:bodyPr>
          <a:lstStyle>
            <a:lvl1pPr algn="ctr" defTabSz="936625">
              <a:defRPr sz="4800">
                <a:solidFill>
                  <a:srgbClr val="FFFFAF"/>
                </a:solidFill>
                <a:effectLst>
                  <a:outerShdw blurRad="38100" dist="38100" dir="2700000" rotWithShape="0">
                    <a:srgbClr val="000000"/>
                  </a:outerShdw>
                </a:effectLst>
                <a:latin typeface="Arial"/>
                <a:ea typeface="Arial"/>
                <a:cs typeface="Arial"/>
                <a:sym typeface="Arial"/>
              </a:defRPr>
            </a:lvl1pPr>
          </a:lstStyle>
          <a:p>
            <a:r>
              <a:rPr dirty="0"/>
              <a:t>RESULTS PART 1</a:t>
            </a:r>
          </a:p>
        </p:txBody>
      </p:sp>
      <p:sp>
        <p:nvSpPr>
          <p:cNvPr id="159" name="Shape 159"/>
          <p:cNvSpPr/>
          <p:nvPr/>
        </p:nvSpPr>
        <p:spPr>
          <a:xfrm>
            <a:off x="12207875" y="5472112"/>
            <a:ext cx="10936290" cy="602214"/>
          </a:xfrm>
          <a:prstGeom prst="rect">
            <a:avLst/>
          </a:prstGeom>
          <a:ln w="12700">
            <a:miter lim="400000"/>
          </a:ln>
          <a:extLst>
            <a:ext uri="{C572A759-6A51-4108-AA02-DFA0A04FC94B}">
              <ma14:wrappingTextBoxFlag xmlns="" xmlns:ma14="http://schemas.microsoft.com/office/mac/drawingml/2011/main" val="1"/>
            </a:ext>
          </a:extLst>
        </p:spPr>
        <p:txBody>
          <a:bodyPr lIns="91438" tIns="91438" rIns="91438" bIns="91438">
            <a:spAutoFit/>
          </a:bodyPr>
          <a:lstStyle>
            <a:lvl1pPr algn="just">
              <a:spcBef>
                <a:spcPts val="1800"/>
              </a:spcBef>
              <a:defRPr sz="3000">
                <a:latin typeface="Arial"/>
                <a:ea typeface="Arial"/>
                <a:cs typeface="Arial"/>
                <a:sym typeface="Arial"/>
              </a:defRPr>
            </a:lvl1pPr>
          </a:lstStyle>
          <a:p>
            <a:r>
              <a:t> </a:t>
            </a:r>
          </a:p>
        </p:txBody>
      </p:sp>
      <p:grpSp>
        <p:nvGrpSpPr>
          <p:cNvPr id="164" name="Group 164"/>
          <p:cNvGrpSpPr/>
          <p:nvPr/>
        </p:nvGrpSpPr>
        <p:grpSpPr>
          <a:xfrm>
            <a:off x="12161612" y="4491213"/>
            <a:ext cx="10520164" cy="16356191"/>
            <a:chOff x="0" y="-8243"/>
            <a:chExt cx="10520163" cy="16356190"/>
          </a:xfrm>
        </p:grpSpPr>
        <p:sp>
          <p:nvSpPr>
            <p:cNvPr id="160" name="Shape 160"/>
            <p:cNvSpPr/>
            <p:nvPr/>
          </p:nvSpPr>
          <p:spPr>
            <a:xfrm>
              <a:off x="4466" y="821884"/>
              <a:ext cx="10515697" cy="15526063"/>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grpSp>
          <p:nvGrpSpPr>
            <p:cNvPr id="163" name="Group 163"/>
            <p:cNvGrpSpPr/>
            <p:nvPr/>
          </p:nvGrpSpPr>
          <p:grpSpPr>
            <a:xfrm>
              <a:off x="-1" y="-8244"/>
              <a:ext cx="10515895" cy="795522"/>
              <a:chOff x="0" y="0"/>
              <a:chExt cx="10515893" cy="795521"/>
            </a:xfrm>
          </p:grpSpPr>
          <p:sp>
            <p:nvSpPr>
              <p:cNvPr id="161" name="Shape 161"/>
              <p:cNvSpPr/>
              <p:nvPr/>
            </p:nvSpPr>
            <p:spPr>
              <a:xfrm>
                <a:off x="-1" y="-1"/>
                <a:ext cx="10515895" cy="795523"/>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p:spPr>
            <p:txBody>
              <a:bodyPr wrap="square" lIns="45718" tIns="45718" rIns="45718" bIns="45718" numCol="1" anchor="t">
                <a:noAutofit/>
              </a:bodyPr>
              <a:lstStyle/>
              <a:p>
                <a:pPr algn="ctr" defTabSz="936625">
                  <a:defRPr sz="4800">
                    <a:solidFill>
                      <a:srgbClr val="FFFFAF"/>
                    </a:solidFill>
                    <a:effectLst>
                      <a:outerShdw blurRad="38100" dist="38100" dir="2700000" rotWithShape="0">
                        <a:srgbClr val="C0C0C0"/>
                      </a:outerShdw>
                    </a:effectLst>
                    <a:latin typeface="Arial"/>
                    <a:ea typeface="Arial"/>
                    <a:cs typeface="Arial"/>
                    <a:sym typeface="Arial"/>
                  </a:defRPr>
                </a:pPr>
                <a:endParaRPr/>
              </a:p>
            </p:txBody>
          </p:sp>
          <p:sp>
            <p:nvSpPr>
              <p:cNvPr id="162" name="Shape 162"/>
              <p:cNvSpPr/>
              <p:nvPr/>
            </p:nvSpPr>
            <p:spPr>
              <a:xfrm>
                <a:off x="-1" y="-1"/>
                <a:ext cx="10515895" cy="7895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7309" tIns="47309" rIns="47309" bIns="47309" numCol="1" anchor="t">
                <a:no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rPr dirty="0"/>
                  <a:t> </a:t>
                </a:r>
                <a:r>
                  <a:rPr lang="en-US" dirty="0" smtClean="0"/>
                  <a:t>IMPLEMENTATION</a:t>
                </a:r>
                <a:endParaRPr dirty="0"/>
              </a:p>
            </p:txBody>
          </p:sp>
        </p:grpSp>
      </p:grpSp>
      <p:grpSp>
        <p:nvGrpSpPr>
          <p:cNvPr id="167" name="Group 167"/>
          <p:cNvGrpSpPr/>
          <p:nvPr/>
        </p:nvGrpSpPr>
        <p:grpSpPr>
          <a:xfrm>
            <a:off x="33545461" y="23601734"/>
            <a:ext cx="9750428" cy="2740030"/>
            <a:chOff x="0" y="-2"/>
            <a:chExt cx="9750426" cy="2740029"/>
          </a:xfrm>
        </p:grpSpPr>
        <p:sp>
          <p:nvSpPr>
            <p:cNvPr id="165" name="Shape 165"/>
            <p:cNvSpPr/>
            <p:nvPr/>
          </p:nvSpPr>
          <p:spPr>
            <a:xfrm>
              <a:off x="0" y="685800"/>
              <a:ext cx="9750426" cy="2054227"/>
            </a:xfrm>
            <a:prstGeom prst="rect">
              <a:avLst/>
            </a:prstGeom>
            <a:solidFill>
              <a:srgbClr val="FFFFAF"/>
            </a:solidFill>
            <a:ln w="57150" cap="flat">
              <a:solidFill>
                <a:srgbClr val="000000"/>
              </a:solidFill>
              <a:prstDash val="solid"/>
              <a:miter lim="800000"/>
            </a:ln>
            <a:effectLst/>
          </p:spPr>
          <p:txBody>
            <a:bodyPr wrap="square" lIns="45718" tIns="45718" rIns="45718" bIns="45718" numCol="1" anchor="t">
              <a:noAutofit/>
            </a:bodyPr>
            <a:lstStyle/>
            <a:p>
              <a:pPr>
                <a:defRPr b="0">
                  <a:latin typeface="Arial"/>
                  <a:ea typeface="Arial"/>
                  <a:cs typeface="Arial"/>
                  <a:sym typeface="Arial"/>
                </a:defRPr>
              </a:pPr>
              <a:endParaRPr/>
            </a:p>
          </p:txBody>
        </p:sp>
        <p:sp>
          <p:nvSpPr>
            <p:cNvPr id="166" name="Shape 166"/>
            <p:cNvSpPr/>
            <p:nvPr/>
          </p:nvSpPr>
          <p:spPr>
            <a:xfrm>
              <a:off x="0" y="-2"/>
              <a:ext cx="9750426" cy="830326"/>
            </a:xfrm>
            <a:prstGeom prst="rect">
              <a:avLst/>
            </a:prstGeom>
            <a:gradFill flip="none" rotWithShape="1">
              <a:gsLst>
                <a:gs pos="0">
                  <a:srgbClr val="612A8A"/>
                </a:gs>
                <a:gs pos="100000">
                  <a:srgbClr val="2E1441"/>
                </a:gs>
              </a:gsLst>
              <a:path path="circle">
                <a:fillToRect l="37721" t="-19636" r="62278" b="119636"/>
              </a:path>
            </a:gradFill>
            <a:ln w="57150" cap="flat">
              <a:solidFill>
                <a:srgbClr val="000000"/>
              </a:solidFill>
              <a:prstDash val="solid"/>
              <a:miter lim="800000"/>
            </a:ln>
            <a:effectLst/>
            <a:extLst>
              <a:ext uri="{C572A759-6A51-4108-AA02-DFA0A04FC94B}">
                <ma14:wrappingTextBoxFlag xmlns="" xmlns:ma14="http://schemas.microsoft.com/office/mac/drawingml/2011/main" val="1"/>
              </a:ext>
            </a:extLst>
          </p:spPr>
          <p:txBody>
            <a:bodyPr wrap="square" lIns="47309" tIns="47309" rIns="47309" bIns="47309" numCol="1" anchor="t">
              <a:spAutoFit/>
            </a:bodyPr>
            <a:lstStyle>
              <a:lvl1pPr algn="ctr" defTabSz="936625">
                <a:defRPr sz="4800">
                  <a:solidFill>
                    <a:srgbClr val="FFFFAF"/>
                  </a:solidFill>
                  <a:effectLst>
                    <a:outerShdw blurRad="38100" dist="38100" dir="2700000" rotWithShape="0">
                      <a:srgbClr val="C0C0C0"/>
                    </a:outerShdw>
                  </a:effectLst>
                  <a:latin typeface="Arial"/>
                  <a:ea typeface="Arial"/>
                  <a:cs typeface="Arial"/>
                  <a:sym typeface="Arial"/>
                </a:defRPr>
              </a:lvl1pPr>
            </a:lstStyle>
            <a:p>
              <a:r>
                <a:t>ACKNOWLEDGEMENTS</a:t>
              </a:r>
            </a:p>
          </p:txBody>
        </p:sp>
      </p:grpSp>
      <p:grpSp>
        <p:nvGrpSpPr>
          <p:cNvPr id="182" name="Group 182"/>
          <p:cNvGrpSpPr/>
          <p:nvPr/>
        </p:nvGrpSpPr>
        <p:grpSpPr>
          <a:xfrm>
            <a:off x="39969213" y="570972"/>
            <a:ext cx="3191736" cy="3322014"/>
            <a:chOff x="34" y="0"/>
            <a:chExt cx="3191734" cy="3322013"/>
          </a:xfrm>
        </p:grpSpPr>
        <p:grpSp>
          <p:nvGrpSpPr>
            <p:cNvPr id="180" name="Group 180"/>
            <p:cNvGrpSpPr/>
            <p:nvPr/>
          </p:nvGrpSpPr>
          <p:grpSpPr>
            <a:xfrm>
              <a:off x="34" y="0"/>
              <a:ext cx="3191736" cy="3322014"/>
              <a:chOff x="34" y="0"/>
              <a:chExt cx="3191734" cy="3322013"/>
            </a:xfrm>
          </p:grpSpPr>
          <p:sp>
            <p:nvSpPr>
              <p:cNvPr id="168" name="Shape 168"/>
              <p:cNvSpPr/>
              <p:nvPr/>
            </p:nvSpPr>
            <p:spPr>
              <a:xfrm>
                <a:off x="501798" y="2571641"/>
                <a:ext cx="2188137" cy="742716"/>
              </a:xfrm>
              <a:custGeom>
                <a:avLst/>
                <a:gdLst/>
                <a:ahLst/>
                <a:cxnLst>
                  <a:cxn ang="0">
                    <a:pos x="wd2" y="hd2"/>
                  </a:cxn>
                  <a:cxn ang="5400000">
                    <a:pos x="wd2" y="hd2"/>
                  </a:cxn>
                  <a:cxn ang="10800000">
                    <a:pos x="wd2" y="hd2"/>
                  </a:cxn>
                  <a:cxn ang="16200000">
                    <a:pos x="wd2" y="hd2"/>
                  </a:cxn>
                </a:cxnLst>
                <a:rect l="0" t="0" r="r" b="b"/>
                <a:pathLst>
                  <a:path w="21600" h="18217" extrusionOk="0">
                    <a:moveTo>
                      <a:pt x="1519" y="0"/>
                    </a:moveTo>
                    <a:cubicBezTo>
                      <a:pt x="776" y="4077"/>
                      <a:pt x="0" y="8227"/>
                      <a:pt x="0" y="8227"/>
                    </a:cubicBezTo>
                    <a:cubicBezTo>
                      <a:pt x="4387" y="21499"/>
                      <a:pt x="17300" y="21600"/>
                      <a:pt x="21600" y="8212"/>
                    </a:cubicBezTo>
                    <a:lnTo>
                      <a:pt x="20081" y="87"/>
                    </a:lnTo>
                    <a:cubicBezTo>
                      <a:pt x="16328" y="12925"/>
                      <a:pt x="5616" y="13648"/>
                      <a:pt x="1519" y="0"/>
                    </a:cubicBez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69" name="Shape 169"/>
              <p:cNvSpPr/>
              <p:nvPr/>
            </p:nvSpPr>
            <p:spPr>
              <a:xfrm>
                <a:off x="1324672" y="1449561"/>
                <a:ext cx="544078" cy="102483"/>
              </a:xfrm>
              <a:prstGeom prst="rect">
                <a:avLst/>
              </a:prstGeom>
              <a:solidFill>
                <a:srgbClr val="FFFF84"/>
              </a:solidFill>
              <a:ln w="38100" cap="flat">
                <a:solidFill>
                  <a:srgbClr val="000000"/>
                </a:solidFill>
                <a:prstDash val="solid"/>
                <a:miter lim="800000"/>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0" name="Shape 170"/>
              <p:cNvSpPr/>
              <p:nvPr/>
            </p:nvSpPr>
            <p:spPr>
              <a:xfrm>
                <a:off x="794113" y="1838642"/>
                <a:ext cx="1691370" cy="229281"/>
              </a:xfrm>
              <a:prstGeom prst="rect">
                <a:avLst/>
              </a:prstGeom>
              <a:solidFill>
                <a:srgbClr val="FFFF84"/>
              </a:solidFill>
              <a:ln w="38100" cap="flat">
                <a:solidFill>
                  <a:srgbClr val="000000"/>
                </a:solidFill>
                <a:prstDash val="solid"/>
                <a:miter lim="800000"/>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1" name="Shape 171"/>
              <p:cNvSpPr/>
              <p:nvPr/>
            </p:nvSpPr>
            <p:spPr>
              <a:xfrm>
                <a:off x="795802" y="2123504"/>
                <a:ext cx="1615336" cy="800745"/>
              </a:xfrm>
              <a:custGeom>
                <a:avLst/>
                <a:gdLst/>
                <a:ahLst/>
                <a:cxnLst>
                  <a:cxn ang="0">
                    <a:pos x="wd2" y="hd2"/>
                  </a:cxn>
                  <a:cxn ang="5400000">
                    <a:pos x="wd2" y="hd2"/>
                  </a:cxn>
                  <a:cxn ang="10800000">
                    <a:pos x="wd2" y="hd2"/>
                  </a:cxn>
                  <a:cxn ang="16200000">
                    <a:pos x="wd2" y="hd2"/>
                  </a:cxn>
                </a:cxnLst>
                <a:rect l="0" t="0" r="r" b="b"/>
                <a:pathLst>
                  <a:path w="21600" h="21600" extrusionOk="0">
                    <a:moveTo>
                      <a:pt x="17662" y="1144"/>
                    </a:moveTo>
                    <a:cubicBezTo>
                      <a:pt x="17534" y="842"/>
                      <a:pt x="18338" y="842"/>
                      <a:pt x="18119" y="48"/>
                    </a:cubicBezTo>
                    <a:cubicBezTo>
                      <a:pt x="16739" y="16"/>
                      <a:pt x="15359" y="0"/>
                      <a:pt x="15359" y="0"/>
                    </a:cubicBezTo>
                    <a:lnTo>
                      <a:pt x="10736" y="13955"/>
                    </a:lnTo>
                    <a:lnTo>
                      <a:pt x="5948" y="48"/>
                    </a:lnTo>
                    <a:lnTo>
                      <a:pt x="3097" y="48"/>
                    </a:lnTo>
                    <a:cubicBezTo>
                      <a:pt x="3034" y="747"/>
                      <a:pt x="3545" y="747"/>
                      <a:pt x="3609" y="1240"/>
                    </a:cubicBezTo>
                    <a:lnTo>
                      <a:pt x="978" y="13462"/>
                    </a:lnTo>
                    <a:cubicBezTo>
                      <a:pt x="576" y="14050"/>
                      <a:pt x="228" y="12858"/>
                      <a:pt x="0" y="13860"/>
                    </a:cubicBezTo>
                    <a:cubicBezTo>
                      <a:pt x="521" y="15354"/>
                      <a:pt x="1946" y="17229"/>
                      <a:pt x="3088" y="18024"/>
                    </a:cubicBezTo>
                    <a:cubicBezTo>
                      <a:pt x="3883" y="16434"/>
                      <a:pt x="2458" y="16530"/>
                      <a:pt x="2686" y="15735"/>
                    </a:cubicBezTo>
                    <a:lnTo>
                      <a:pt x="4971" y="5118"/>
                    </a:lnTo>
                    <a:lnTo>
                      <a:pt x="10736" y="21600"/>
                    </a:lnTo>
                    <a:lnTo>
                      <a:pt x="16346" y="5007"/>
                    </a:lnTo>
                    <a:cubicBezTo>
                      <a:pt x="16346" y="5007"/>
                      <a:pt x="17543" y="10172"/>
                      <a:pt x="18740" y="15338"/>
                    </a:cubicBezTo>
                    <a:cubicBezTo>
                      <a:pt x="18905" y="16530"/>
                      <a:pt x="17881" y="16832"/>
                      <a:pt x="18576" y="17928"/>
                    </a:cubicBezTo>
                    <a:cubicBezTo>
                      <a:pt x="19928" y="16736"/>
                      <a:pt x="20558" y="15846"/>
                      <a:pt x="21600" y="13558"/>
                    </a:cubicBezTo>
                    <a:cubicBezTo>
                      <a:pt x="21298" y="12556"/>
                      <a:pt x="20906" y="13955"/>
                      <a:pt x="20513" y="13256"/>
                    </a:cubicBezTo>
                    <a:lnTo>
                      <a:pt x="17662" y="1144"/>
                    </a:ln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2" name="Shape 172"/>
              <p:cNvSpPr/>
              <p:nvPr/>
            </p:nvSpPr>
            <p:spPr>
              <a:xfrm>
                <a:off x="6722" y="929"/>
                <a:ext cx="1713337" cy="3321085"/>
              </a:xfrm>
              <a:custGeom>
                <a:avLst/>
                <a:gdLst/>
                <a:ahLst/>
                <a:cxnLst>
                  <a:cxn ang="0">
                    <a:pos x="wd2" y="hd2"/>
                  </a:cxn>
                  <a:cxn ang="5400000">
                    <a:pos x="wd2" y="hd2"/>
                  </a:cxn>
                  <a:cxn ang="10800000">
                    <a:pos x="wd2" y="hd2"/>
                  </a:cxn>
                  <a:cxn ang="16200000">
                    <a:pos x="wd2" y="hd2"/>
                  </a:cxn>
                </a:cxnLst>
                <a:rect l="0" t="0" r="r" b="b"/>
                <a:pathLst>
                  <a:path w="21600" h="21600" extrusionOk="0">
                    <a:moveTo>
                      <a:pt x="21421" y="448"/>
                    </a:moveTo>
                    <a:lnTo>
                      <a:pt x="4481" y="20027"/>
                    </a:lnTo>
                    <a:lnTo>
                      <a:pt x="4257" y="20371"/>
                    </a:lnTo>
                    <a:lnTo>
                      <a:pt x="4212" y="20642"/>
                    </a:lnTo>
                    <a:lnTo>
                      <a:pt x="4392" y="20933"/>
                    </a:lnTo>
                    <a:lnTo>
                      <a:pt x="4571" y="21121"/>
                    </a:lnTo>
                    <a:lnTo>
                      <a:pt x="4974" y="21329"/>
                    </a:lnTo>
                    <a:lnTo>
                      <a:pt x="4929" y="21600"/>
                    </a:lnTo>
                    <a:lnTo>
                      <a:pt x="4078" y="21433"/>
                    </a:lnTo>
                    <a:lnTo>
                      <a:pt x="3316" y="21142"/>
                    </a:lnTo>
                    <a:lnTo>
                      <a:pt x="2599" y="20850"/>
                    </a:lnTo>
                    <a:lnTo>
                      <a:pt x="1972" y="20517"/>
                    </a:lnTo>
                    <a:lnTo>
                      <a:pt x="1344" y="20163"/>
                    </a:lnTo>
                    <a:lnTo>
                      <a:pt x="851" y="19830"/>
                    </a:lnTo>
                    <a:lnTo>
                      <a:pt x="493" y="19475"/>
                    </a:lnTo>
                    <a:lnTo>
                      <a:pt x="179" y="19184"/>
                    </a:lnTo>
                    <a:lnTo>
                      <a:pt x="0" y="18871"/>
                    </a:lnTo>
                    <a:lnTo>
                      <a:pt x="45" y="18580"/>
                    </a:lnTo>
                    <a:lnTo>
                      <a:pt x="359" y="18746"/>
                    </a:lnTo>
                    <a:lnTo>
                      <a:pt x="851" y="18892"/>
                    </a:lnTo>
                    <a:lnTo>
                      <a:pt x="1165" y="18913"/>
                    </a:lnTo>
                    <a:lnTo>
                      <a:pt x="1613" y="18830"/>
                    </a:lnTo>
                    <a:lnTo>
                      <a:pt x="1927" y="18580"/>
                    </a:lnTo>
                    <a:lnTo>
                      <a:pt x="17925" y="739"/>
                    </a:lnTo>
                    <a:lnTo>
                      <a:pt x="17970" y="562"/>
                    </a:lnTo>
                    <a:lnTo>
                      <a:pt x="17970" y="396"/>
                    </a:lnTo>
                    <a:lnTo>
                      <a:pt x="17656" y="271"/>
                    </a:lnTo>
                    <a:lnTo>
                      <a:pt x="17074" y="167"/>
                    </a:lnTo>
                    <a:lnTo>
                      <a:pt x="17298" y="0"/>
                    </a:lnTo>
                    <a:lnTo>
                      <a:pt x="21600" y="0"/>
                    </a:lnTo>
                    <a:lnTo>
                      <a:pt x="21421" y="448"/>
                    </a:lnTo>
                    <a:close/>
                  </a:path>
                </a:pathLst>
              </a:custGeom>
              <a:solidFill>
                <a:srgbClr val="FFFF84"/>
              </a:solidFill>
              <a:ln w="38100"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3" name="Shape 173"/>
              <p:cNvSpPr/>
              <p:nvPr/>
            </p:nvSpPr>
            <p:spPr>
              <a:xfrm flipH="1">
                <a:off x="1478433" y="929"/>
                <a:ext cx="1713337" cy="3321085"/>
              </a:xfrm>
              <a:custGeom>
                <a:avLst/>
                <a:gdLst/>
                <a:ahLst/>
                <a:cxnLst>
                  <a:cxn ang="0">
                    <a:pos x="wd2" y="hd2"/>
                  </a:cxn>
                  <a:cxn ang="5400000">
                    <a:pos x="wd2" y="hd2"/>
                  </a:cxn>
                  <a:cxn ang="10800000">
                    <a:pos x="wd2" y="hd2"/>
                  </a:cxn>
                  <a:cxn ang="16200000">
                    <a:pos x="wd2" y="hd2"/>
                  </a:cxn>
                </a:cxnLst>
                <a:rect l="0" t="0" r="r" b="b"/>
                <a:pathLst>
                  <a:path w="21600" h="21600" extrusionOk="0">
                    <a:moveTo>
                      <a:pt x="21421" y="448"/>
                    </a:moveTo>
                    <a:lnTo>
                      <a:pt x="4481" y="20027"/>
                    </a:lnTo>
                    <a:lnTo>
                      <a:pt x="4257" y="20371"/>
                    </a:lnTo>
                    <a:lnTo>
                      <a:pt x="4212" y="20642"/>
                    </a:lnTo>
                    <a:lnTo>
                      <a:pt x="4392" y="20933"/>
                    </a:lnTo>
                    <a:lnTo>
                      <a:pt x="4571" y="21121"/>
                    </a:lnTo>
                    <a:lnTo>
                      <a:pt x="4974" y="21329"/>
                    </a:lnTo>
                    <a:lnTo>
                      <a:pt x="4929" y="21600"/>
                    </a:lnTo>
                    <a:lnTo>
                      <a:pt x="4078" y="21433"/>
                    </a:lnTo>
                    <a:lnTo>
                      <a:pt x="3316" y="21142"/>
                    </a:lnTo>
                    <a:lnTo>
                      <a:pt x="2599" y="20850"/>
                    </a:lnTo>
                    <a:lnTo>
                      <a:pt x="1972" y="20517"/>
                    </a:lnTo>
                    <a:lnTo>
                      <a:pt x="1344" y="20163"/>
                    </a:lnTo>
                    <a:lnTo>
                      <a:pt x="851" y="19830"/>
                    </a:lnTo>
                    <a:lnTo>
                      <a:pt x="493" y="19475"/>
                    </a:lnTo>
                    <a:lnTo>
                      <a:pt x="179" y="19184"/>
                    </a:lnTo>
                    <a:lnTo>
                      <a:pt x="0" y="18871"/>
                    </a:lnTo>
                    <a:lnTo>
                      <a:pt x="45" y="18580"/>
                    </a:lnTo>
                    <a:lnTo>
                      <a:pt x="359" y="18746"/>
                    </a:lnTo>
                    <a:lnTo>
                      <a:pt x="851" y="18892"/>
                    </a:lnTo>
                    <a:lnTo>
                      <a:pt x="1165" y="18913"/>
                    </a:lnTo>
                    <a:lnTo>
                      <a:pt x="1613" y="18830"/>
                    </a:lnTo>
                    <a:lnTo>
                      <a:pt x="1927" y="18580"/>
                    </a:lnTo>
                    <a:lnTo>
                      <a:pt x="17925" y="739"/>
                    </a:lnTo>
                    <a:lnTo>
                      <a:pt x="17970" y="562"/>
                    </a:lnTo>
                    <a:lnTo>
                      <a:pt x="17970" y="396"/>
                    </a:lnTo>
                    <a:lnTo>
                      <a:pt x="17656" y="271"/>
                    </a:lnTo>
                    <a:lnTo>
                      <a:pt x="17074" y="167"/>
                    </a:lnTo>
                    <a:lnTo>
                      <a:pt x="17298" y="0"/>
                    </a:lnTo>
                    <a:lnTo>
                      <a:pt x="21600" y="0"/>
                    </a:lnTo>
                    <a:lnTo>
                      <a:pt x="21421" y="448"/>
                    </a:lnTo>
                    <a:close/>
                  </a:path>
                </a:pathLst>
              </a:custGeom>
              <a:solidFill>
                <a:srgbClr val="FFFF84"/>
              </a:solidFill>
              <a:ln w="38100"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4" name="Shape 174"/>
              <p:cNvSpPr/>
              <p:nvPr/>
            </p:nvSpPr>
            <p:spPr>
              <a:xfrm>
                <a:off x="116047" y="155488"/>
                <a:ext cx="484641" cy="2376205"/>
              </a:xfrm>
              <a:custGeom>
                <a:avLst/>
                <a:gdLst/>
                <a:ahLst/>
                <a:cxnLst>
                  <a:cxn ang="0">
                    <a:pos x="wd2" y="hd2"/>
                  </a:cxn>
                  <a:cxn ang="5400000">
                    <a:pos x="wd2" y="hd2"/>
                  </a:cxn>
                  <a:cxn ang="10800000">
                    <a:pos x="wd2" y="hd2"/>
                  </a:cxn>
                  <a:cxn ang="16200000">
                    <a:pos x="wd2" y="hd2"/>
                  </a:cxn>
                </a:cxnLst>
                <a:rect l="0" t="0" r="r" b="b"/>
                <a:pathLst>
                  <a:path w="20721" h="21491" extrusionOk="0">
                    <a:moveTo>
                      <a:pt x="19752" y="24"/>
                    </a:moveTo>
                    <a:cubicBezTo>
                      <a:pt x="9494" y="1463"/>
                      <a:pt x="3515" y="2188"/>
                      <a:pt x="291" y="2710"/>
                    </a:cubicBezTo>
                    <a:cubicBezTo>
                      <a:pt x="-412" y="2774"/>
                      <a:pt x="291" y="3222"/>
                      <a:pt x="995" y="3115"/>
                    </a:cubicBezTo>
                    <a:cubicBezTo>
                      <a:pt x="4043" y="2859"/>
                      <a:pt x="4395" y="3217"/>
                      <a:pt x="4395" y="3270"/>
                    </a:cubicBezTo>
                    <a:cubicBezTo>
                      <a:pt x="4395" y="3270"/>
                      <a:pt x="4336" y="11195"/>
                      <a:pt x="4336" y="19508"/>
                    </a:cubicBezTo>
                    <a:cubicBezTo>
                      <a:pt x="4336" y="20638"/>
                      <a:pt x="5215" y="21320"/>
                      <a:pt x="5801" y="21491"/>
                    </a:cubicBezTo>
                    <a:cubicBezTo>
                      <a:pt x="10842" y="19135"/>
                      <a:pt x="15883" y="16780"/>
                      <a:pt x="15883" y="16780"/>
                    </a:cubicBezTo>
                    <a:lnTo>
                      <a:pt x="15883" y="1858"/>
                    </a:lnTo>
                    <a:cubicBezTo>
                      <a:pt x="16000" y="877"/>
                      <a:pt x="19723" y="722"/>
                      <a:pt x="20338" y="472"/>
                    </a:cubicBezTo>
                    <a:cubicBezTo>
                      <a:pt x="21188" y="355"/>
                      <a:pt x="20455" y="-109"/>
                      <a:pt x="19752" y="24"/>
                    </a:cubicBez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grpSp>
            <p:nvGrpSpPr>
              <p:cNvPr id="177" name="Group 177"/>
              <p:cNvGrpSpPr/>
              <p:nvPr/>
            </p:nvGrpSpPr>
            <p:grpSpPr>
              <a:xfrm>
                <a:off x="1135421" y="822515"/>
                <a:ext cx="933064" cy="913649"/>
                <a:chOff x="17" y="0"/>
                <a:chExt cx="933062" cy="913647"/>
              </a:xfrm>
            </p:grpSpPr>
            <p:sp>
              <p:nvSpPr>
                <p:cNvPr id="175" name="Shape 175"/>
                <p:cNvSpPr/>
                <p:nvPr/>
              </p:nvSpPr>
              <p:spPr>
                <a:xfrm>
                  <a:off x="17" y="0"/>
                  <a:ext cx="933064" cy="913648"/>
                </a:xfrm>
                <a:custGeom>
                  <a:avLst/>
                  <a:gdLst/>
                  <a:ahLst/>
                  <a:cxnLst>
                    <a:cxn ang="0">
                      <a:pos x="wd2" y="hd2"/>
                    </a:cxn>
                    <a:cxn ang="5400000">
                      <a:pos x="wd2" y="hd2"/>
                    </a:cxn>
                    <a:cxn ang="10800000">
                      <a:pos x="wd2" y="hd2"/>
                    </a:cxn>
                    <a:cxn ang="16200000">
                      <a:pos x="wd2" y="hd2"/>
                    </a:cxn>
                  </a:cxnLst>
                  <a:rect l="0" t="0" r="r" b="b"/>
                  <a:pathLst>
                    <a:path w="21492" h="21600" extrusionOk="0">
                      <a:moveTo>
                        <a:pt x="9351" y="1116"/>
                      </a:moveTo>
                      <a:cubicBezTo>
                        <a:pt x="9351" y="1116"/>
                        <a:pt x="5110" y="10849"/>
                        <a:pt x="885" y="20596"/>
                      </a:cubicBezTo>
                      <a:cubicBezTo>
                        <a:pt x="-77" y="20638"/>
                        <a:pt x="2" y="21335"/>
                        <a:pt x="2" y="21600"/>
                      </a:cubicBezTo>
                      <a:cubicBezTo>
                        <a:pt x="2" y="21600"/>
                        <a:pt x="2398" y="21600"/>
                        <a:pt x="5047" y="21600"/>
                      </a:cubicBezTo>
                      <a:cubicBezTo>
                        <a:pt x="5094" y="21265"/>
                        <a:pt x="4968" y="20680"/>
                        <a:pt x="4211" y="20638"/>
                      </a:cubicBezTo>
                      <a:cubicBezTo>
                        <a:pt x="7444" y="13150"/>
                        <a:pt x="10676" y="5661"/>
                        <a:pt x="10676" y="5661"/>
                      </a:cubicBezTo>
                      <a:lnTo>
                        <a:pt x="16982" y="20666"/>
                      </a:lnTo>
                      <a:cubicBezTo>
                        <a:pt x="16320" y="20638"/>
                        <a:pt x="15989" y="20972"/>
                        <a:pt x="16021" y="21572"/>
                      </a:cubicBezTo>
                      <a:cubicBezTo>
                        <a:pt x="18496" y="21572"/>
                        <a:pt x="21491" y="21572"/>
                        <a:pt x="21491" y="21572"/>
                      </a:cubicBezTo>
                      <a:cubicBezTo>
                        <a:pt x="21523" y="20791"/>
                        <a:pt x="20987" y="20638"/>
                        <a:pt x="20530" y="20596"/>
                      </a:cubicBezTo>
                      <a:cubicBezTo>
                        <a:pt x="16336" y="10863"/>
                        <a:pt x="12158" y="1130"/>
                        <a:pt x="12158" y="1130"/>
                      </a:cubicBezTo>
                      <a:cubicBezTo>
                        <a:pt x="12158" y="781"/>
                        <a:pt x="13592" y="112"/>
                        <a:pt x="12331" y="0"/>
                      </a:cubicBezTo>
                      <a:cubicBezTo>
                        <a:pt x="10881" y="0"/>
                        <a:pt x="9083" y="0"/>
                        <a:pt x="9083" y="0"/>
                      </a:cubicBezTo>
                      <a:cubicBezTo>
                        <a:pt x="8043" y="181"/>
                        <a:pt x="9304" y="892"/>
                        <a:pt x="9351" y="1116"/>
                      </a:cubicBez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6" name="Shape 176"/>
                <p:cNvSpPr/>
                <p:nvPr/>
              </p:nvSpPr>
              <p:spPr>
                <a:xfrm>
                  <a:off x="189268" y="639204"/>
                  <a:ext cx="544079" cy="74691"/>
                </a:xfrm>
                <a:prstGeom prst="rect">
                  <a:avLst/>
                </a:prstGeom>
                <a:solidFill>
                  <a:srgbClr val="FFFF84"/>
                </a:solidFill>
                <a:ln w="12700" cap="flat">
                  <a:noFill/>
                  <a:miter lim="400000"/>
                </a:ln>
                <a:effectLst/>
              </p:spPr>
              <p:txBody>
                <a:bodyPr wrap="square" lIns="45718" tIns="45718" rIns="45718" bIns="45718" numCol="1" anchor="ctr">
                  <a:noAutofit/>
                </a:bodyPr>
                <a:lstStyle/>
                <a:p>
                  <a:pPr>
                    <a:defRPr b="0">
                      <a:latin typeface="Arial"/>
                      <a:ea typeface="Arial"/>
                      <a:cs typeface="Arial"/>
                      <a:sym typeface="Arial"/>
                    </a:defRPr>
                  </a:pPr>
                  <a:endParaRPr/>
                </a:p>
              </p:txBody>
            </p:sp>
          </p:grpSp>
          <p:sp>
            <p:nvSpPr>
              <p:cNvPr id="178" name="Shape 178"/>
              <p:cNvSpPr/>
              <p:nvPr/>
            </p:nvSpPr>
            <p:spPr>
              <a:xfrm>
                <a:off x="34" y="0"/>
                <a:ext cx="3189576" cy="3320277"/>
              </a:xfrm>
              <a:custGeom>
                <a:avLst/>
                <a:gdLst/>
                <a:ahLst/>
                <a:cxnLst>
                  <a:cxn ang="0">
                    <a:pos x="wd2" y="hd2"/>
                  </a:cxn>
                  <a:cxn ang="5400000">
                    <a:pos x="wd2" y="hd2"/>
                  </a:cxn>
                  <a:cxn ang="10800000">
                    <a:pos x="wd2" y="hd2"/>
                  </a:cxn>
                  <a:cxn ang="16200000">
                    <a:pos x="wd2" y="hd2"/>
                  </a:cxn>
                </a:cxnLst>
                <a:rect l="0" t="0" r="r" b="b"/>
                <a:pathLst>
                  <a:path w="21460" h="21516" extrusionOk="0">
                    <a:moveTo>
                      <a:pt x="9606" y="749"/>
                    </a:moveTo>
                    <a:cubicBezTo>
                      <a:pt x="5308" y="9712"/>
                      <a:pt x="1011" y="18675"/>
                      <a:pt x="1011" y="18675"/>
                    </a:cubicBezTo>
                    <a:cubicBezTo>
                      <a:pt x="550" y="19175"/>
                      <a:pt x="30" y="18461"/>
                      <a:pt x="3" y="18533"/>
                    </a:cubicBezTo>
                    <a:cubicBezTo>
                      <a:pt x="-57" y="18889"/>
                      <a:pt x="863" y="20894"/>
                      <a:pt x="2621" y="21516"/>
                    </a:cubicBezTo>
                    <a:cubicBezTo>
                      <a:pt x="3021" y="21252"/>
                      <a:pt x="2161" y="21111"/>
                      <a:pt x="2276" y="20347"/>
                    </a:cubicBezTo>
                    <a:lnTo>
                      <a:pt x="10729" y="2276"/>
                    </a:lnTo>
                    <a:lnTo>
                      <a:pt x="19155" y="20179"/>
                    </a:lnTo>
                    <a:cubicBezTo>
                      <a:pt x="19500" y="20989"/>
                      <a:pt x="18552" y="21207"/>
                      <a:pt x="18897" y="21466"/>
                    </a:cubicBezTo>
                    <a:cubicBezTo>
                      <a:pt x="20305" y="21111"/>
                      <a:pt x="21543" y="19011"/>
                      <a:pt x="21456" y="18556"/>
                    </a:cubicBezTo>
                    <a:cubicBezTo>
                      <a:pt x="21368" y="18602"/>
                      <a:pt x="21055" y="19011"/>
                      <a:pt x="20508" y="18770"/>
                    </a:cubicBezTo>
                    <a:lnTo>
                      <a:pt x="11907" y="726"/>
                    </a:lnTo>
                    <a:cubicBezTo>
                      <a:pt x="11562" y="-84"/>
                      <a:pt x="12657" y="462"/>
                      <a:pt x="12211" y="0"/>
                    </a:cubicBezTo>
                    <a:lnTo>
                      <a:pt x="9261" y="11"/>
                    </a:lnTo>
                    <a:cubicBezTo>
                      <a:pt x="8833" y="393"/>
                      <a:pt x="9952" y="11"/>
                      <a:pt x="9606" y="749"/>
                    </a:cubicBez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sp>
            <p:nvSpPr>
              <p:cNvPr id="179" name="Shape 179"/>
              <p:cNvSpPr/>
              <p:nvPr/>
            </p:nvSpPr>
            <p:spPr>
              <a:xfrm>
                <a:off x="738353" y="1852537"/>
                <a:ext cx="1691370" cy="201490"/>
              </a:xfrm>
              <a:prstGeom prst="rect">
                <a:avLst/>
              </a:prstGeom>
              <a:solidFill>
                <a:srgbClr val="FFFF84"/>
              </a:solidFill>
              <a:ln w="12700" cap="flat">
                <a:noFill/>
                <a:miter lim="400000"/>
              </a:ln>
              <a:effectLst/>
            </p:spPr>
            <p:txBody>
              <a:bodyPr wrap="square" lIns="45718" tIns="45718" rIns="45718" bIns="45718" numCol="1" anchor="ctr">
                <a:noAutofit/>
              </a:bodyPr>
              <a:lstStyle/>
              <a:p>
                <a:pPr>
                  <a:defRPr b="0">
                    <a:latin typeface="Arial"/>
                    <a:ea typeface="Arial"/>
                    <a:cs typeface="Arial"/>
                    <a:sym typeface="Arial"/>
                  </a:defRPr>
                </a:pPr>
                <a:endParaRPr/>
              </a:p>
            </p:txBody>
          </p:sp>
        </p:grpSp>
        <p:sp>
          <p:nvSpPr>
            <p:cNvPr id="181" name="Shape 181"/>
            <p:cNvSpPr/>
            <p:nvPr/>
          </p:nvSpPr>
          <p:spPr>
            <a:xfrm flipH="1">
              <a:off x="2604525" y="155488"/>
              <a:ext cx="483020" cy="2376204"/>
            </a:xfrm>
            <a:custGeom>
              <a:avLst/>
              <a:gdLst/>
              <a:ahLst/>
              <a:cxnLst>
                <a:cxn ang="0">
                  <a:pos x="wd2" y="hd2"/>
                </a:cxn>
                <a:cxn ang="5400000">
                  <a:pos x="wd2" y="hd2"/>
                </a:cxn>
                <a:cxn ang="10800000">
                  <a:pos x="wd2" y="hd2"/>
                </a:cxn>
                <a:cxn ang="16200000">
                  <a:pos x="wd2" y="hd2"/>
                </a:cxn>
              </a:cxnLst>
              <a:rect l="0" t="0" r="r" b="b"/>
              <a:pathLst>
                <a:path w="20721" h="21491" extrusionOk="0">
                  <a:moveTo>
                    <a:pt x="19752" y="24"/>
                  </a:moveTo>
                  <a:cubicBezTo>
                    <a:pt x="9494" y="1463"/>
                    <a:pt x="3515" y="2188"/>
                    <a:pt x="291" y="2710"/>
                  </a:cubicBezTo>
                  <a:cubicBezTo>
                    <a:pt x="-412" y="2774"/>
                    <a:pt x="291" y="3222"/>
                    <a:pt x="995" y="3115"/>
                  </a:cubicBezTo>
                  <a:cubicBezTo>
                    <a:pt x="4043" y="2859"/>
                    <a:pt x="4395" y="3217"/>
                    <a:pt x="4395" y="3270"/>
                  </a:cubicBezTo>
                  <a:cubicBezTo>
                    <a:pt x="4395" y="3270"/>
                    <a:pt x="4336" y="11195"/>
                    <a:pt x="4336" y="19508"/>
                  </a:cubicBezTo>
                  <a:cubicBezTo>
                    <a:pt x="4336" y="20638"/>
                    <a:pt x="5215" y="21320"/>
                    <a:pt x="5801" y="21491"/>
                  </a:cubicBezTo>
                  <a:cubicBezTo>
                    <a:pt x="10842" y="19135"/>
                    <a:pt x="15883" y="16780"/>
                    <a:pt x="15883" y="16780"/>
                  </a:cubicBezTo>
                  <a:lnTo>
                    <a:pt x="15883" y="1858"/>
                  </a:lnTo>
                  <a:cubicBezTo>
                    <a:pt x="16000" y="877"/>
                    <a:pt x="19723" y="722"/>
                    <a:pt x="20338" y="472"/>
                  </a:cubicBezTo>
                  <a:cubicBezTo>
                    <a:pt x="21188" y="355"/>
                    <a:pt x="20455" y="-109"/>
                    <a:pt x="19752" y="24"/>
                  </a:cubicBezTo>
                  <a:close/>
                </a:path>
              </a:pathLst>
            </a:custGeom>
            <a:solidFill>
              <a:srgbClr val="FFFF84"/>
            </a:solidFill>
            <a:ln w="28575" cap="flat">
              <a:solidFill>
                <a:srgbClr val="000000"/>
              </a:solidFill>
              <a:prstDash val="solid"/>
              <a:round/>
            </a:ln>
            <a:effectLst/>
          </p:spPr>
          <p:txBody>
            <a:bodyPr wrap="square" lIns="45718" tIns="45718" rIns="45718" bIns="45718" numCol="1" anchor="ctr">
              <a:noAutofit/>
            </a:bodyPr>
            <a:lstStyle/>
            <a:p>
              <a:pPr>
                <a:defRPr b="0">
                  <a:latin typeface="Arial"/>
                  <a:ea typeface="Arial"/>
                  <a:cs typeface="Arial"/>
                  <a:sym typeface="Arial"/>
                </a:defRPr>
              </a:pPr>
              <a:endParaRPr/>
            </a:p>
          </p:txBody>
        </p:sp>
      </p:grpSp>
      <p:sp>
        <p:nvSpPr>
          <p:cNvPr id="183" name="Shape 183"/>
          <p:cNvSpPr/>
          <p:nvPr/>
        </p:nvSpPr>
        <p:spPr>
          <a:xfrm>
            <a:off x="24108594" y="11825511"/>
            <a:ext cx="8720141" cy="5731695"/>
          </a:xfrm>
          <a:prstGeom prst="rect">
            <a:avLst/>
          </a:prstGeom>
          <a:solidFill>
            <a:srgbClr val="FFFFAF"/>
          </a:solidFill>
          <a:ln w="57150">
            <a:solidFill>
              <a:srgbClr val="000000"/>
            </a:solidFill>
            <a:miter/>
          </a:ln>
        </p:spPr>
        <p:txBody>
          <a:bodyPr lIns="45718" tIns="45718" rIns="45718" bIns="45718"/>
          <a:lstStyle/>
          <a:p>
            <a:pPr>
              <a:defRPr>
                <a:latin typeface="Arial"/>
                <a:ea typeface="Arial"/>
                <a:cs typeface="Arial"/>
                <a:sym typeface="Arial"/>
              </a:defRPr>
            </a:pPr>
            <a:endParaRPr/>
          </a:p>
        </p:txBody>
      </p:sp>
      <p:sp>
        <p:nvSpPr>
          <p:cNvPr id="184" name="Shape 184"/>
          <p:cNvSpPr/>
          <p:nvPr/>
        </p:nvSpPr>
        <p:spPr>
          <a:xfrm>
            <a:off x="24101452" y="19312279"/>
            <a:ext cx="8720140" cy="10673735"/>
          </a:xfrm>
          <a:prstGeom prst="rect">
            <a:avLst/>
          </a:prstGeom>
          <a:solidFill>
            <a:srgbClr val="FFFFAF"/>
          </a:solidFill>
          <a:ln w="57150">
            <a:solidFill>
              <a:srgbClr val="000000"/>
            </a:solidFill>
            <a:miter/>
          </a:ln>
        </p:spPr>
        <p:txBody>
          <a:bodyPr lIns="45718" tIns="45718" rIns="45718" bIns="45718"/>
          <a:lstStyle/>
          <a:p>
            <a:pPr>
              <a:defRPr>
                <a:latin typeface="Arial"/>
                <a:ea typeface="Arial"/>
                <a:cs typeface="Arial"/>
                <a:sym typeface="Arial"/>
              </a:defRPr>
            </a:pPr>
            <a:endParaRPr/>
          </a:p>
        </p:txBody>
      </p:sp>
      <p:sp>
        <p:nvSpPr>
          <p:cNvPr id="185" name="Shape 185"/>
          <p:cNvSpPr/>
          <p:nvPr/>
        </p:nvSpPr>
        <p:spPr>
          <a:xfrm>
            <a:off x="0" y="696912"/>
            <a:ext cx="43891200" cy="2554541"/>
          </a:xfrm>
          <a:prstGeom prst="rect">
            <a:avLst/>
          </a:prstGeom>
          <a:ln w="12700">
            <a:miter lim="400000"/>
          </a:ln>
          <a:effectLst>
            <a:outerShdw blurRad="63500" dist="63494" dir="2700000" rotWithShape="0">
              <a:srgbClr val="000000">
                <a:alpha val="75000"/>
              </a:srgbClr>
            </a:outerShdw>
          </a:effectLst>
          <a:extLst>
            <a:ext uri="{C572A759-6A51-4108-AA02-DFA0A04FC94B}">
              <ma14:wrappingTextBoxFlag xmlns="" xmlns:ma14="http://schemas.microsoft.com/office/mac/drawingml/2011/main" val="1"/>
            </a:ext>
          </a:extLst>
        </p:spPr>
        <p:txBody>
          <a:bodyPr lIns="45718" tIns="45718" rIns="45718" bIns="45718">
            <a:spAutoFit/>
          </a:bodyPr>
          <a:lstStyle/>
          <a:p>
            <a:pPr algn="ctr">
              <a:defRPr sz="6500">
                <a:solidFill>
                  <a:srgbClr val="FFFF00"/>
                </a:solidFill>
              </a:defRPr>
            </a:pPr>
            <a:r>
              <a:rPr dirty="0"/>
              <a:t>Mining the HealthCare Data with Python</a:t>
            </a:r>
            <a:endParaRPr sz="3500" dirty="0"/>
          </a:p>
          <a:p>
            <a:pPr algn="ctr">
              <a:defRPr sz="4500">
                <a:solidFill>
                  <a:srgbClr val="FFFF00"/>
                </a:solidFill>
              </a:defRPr>
            </a:pPr>
            <a:r>
              <a:rPr lang="en-US" dirty="0" smtClean="0"/>
              <a:t>Students: </a:t>
            </a:r>
            <a:r>
              <a:rPr dirty="0" smtClean="0"/>
              <a:t>Z</a:t>
            </a:r>
            <a:r>
              <a:rPr dirty="0"/>
              <a:t>. Malcom, T. McDaniel</a:t>
            </a:r>
            <a:r>
              <a:rPr dirty="0" smtClean="0"/>
              <a:t>;</a:t>
            </a:r>
            <a:r>
              <a:rPr lang="en-US" dirty="0" smtClean="0"/>
              <a:t>  Advisor: Dr. X. Zhao</a:t>
            </a:r>
            <a:endParaRPr dirty="0"/>
          </a:p>
          <a:p>
            <a:pPr algn="ctr">
              <a:defRPr sz="5000">
                <a:solidFill>
                  <a:srgbClr val="FFFF00"/>
                </a:solidFill>
              </a:defRPr>
            </a:pPr>
            <a:r>
              <a:rPr dirty="0"/>
              <a:t>Department of </a:t>
            </a:r>
            <a:r>
              <a:rPr lang="en-US" dirty="0" smtClean="0"/>
              <a:t>Electrical </a:t>
            </a:r>
            <a:r>
              <a:rPr dirty="0" smtClean="0"/>
              <a:t>Engineering</a:t>
            </a:r>
            <a:r>
              <a:rPr lang="en-US" dirty="0" smtClean="0"/>
              <a:t> and Computer Science</a:t>
            </a:r>
            <a:r>
              <a:rPr dirty="0" smtClean="0"/>
              <a:t>, </a:t>
            </a:r>
            <a:r>
              <a:rPr dirty="0"/>
              <a:t>Alabama A&amp;M University, Normal, AL 35762</a:t>
            </a:r>
          </a:p>
        </p:txBody>
      </p:sp>
      <p:sp>
        <p:nvSpPr>
          <p:cNvPr id="186" name="Shape 186"/>
          <p:cNvSpPr/>
          <p:nvPr/>
        </p:nvSpPr>
        <p:spPr>
          <a:xfrm>
            <a:off x="1102503" y="6774173"/>
            <a:ext cx="9632288" cy="13901241"/>
          </a:xfrm>
          <a:prstGeom prst="rect">
            <a:avLst/>
          </a:prstGeom>
          <a:ln w="12700">
            <a:miter lim="400000"/>
          </a:ln>
          <a:extLst>
            <a:ext uri="{C572A759-6A51-4108-AA02-DFA0A04FC94B}">
              <ma14:wrappingTextBoxFlag xmlns="" xmlns:ma14="http://schemas.microsoft.com/office/mac/drawingml/2011/main" val="1"/>
            </a:ext>
          </a:extLst>
        </p:spPr>
        <p:txBody>
          <a:bodyPr wrap="square" lIns="177800" tIns="177800" rIns="177800" bIns="177800">
            <a:spAutoFit/>
          </a:bodyPr>
          <a:lstStyle/>
          <a:p>
            <a:pPr>
              <a:lnSpc>
                <a:spcPct val="200000"/>
              </a:lnSpc>
              <a:defRPr sz="1600">
                <a:latin typeface="Arial"/>
                <a:ea typeface="Arial"/>
                <a:cs typeface="Arial"/>
                <a:sym typeface="Arial"/>
              </a:defRPr>
            </a:pPr>
            <a:r>
              <a:rPr sz="2000" dirty="0"/>
              <a:t>          Data mining plays an important role in the healthcare industry to support today’s health systems in order to identify inefficiencies and best practices that improve care and reduce costs. This freshman project is focused on mining two sets of healthcare data </a:t>
            </a:r>
            <a:r>
              <a:rPr lang="en-US" sz="2000" dirty="0" smtClean="0"/>
              <a:t>from</a:t>
            </a:r>
            <a:r>
              <a:rPr sz="2000" dirty="0" smtClean="0"/>
              <a:t> </a:t>
            </a:r>
            <a:r>
              <a:rPr sz="2000" dirty="0"/>
              <a:t>Center for Disease Control (CDC) and consists of two major parts: (1) To analyze the correlation between Body Mass Index (BMI) and patient’s personal attributes, and (2) To analyze five major risk factors closely related to the lifestyle and population heath in different states in US. Both parts employ the programming language Python to implement the data processing.</a:t>
            </a:r>
          </a:p>
          <a:p>
            <a:pPr>
              <a:lnSpc>
                <a:spcPct val="200000"/>
              </a:lnSpc>
              <a:defRPr sz="1600">
                <a:latin typeface="Arial"/>
                <a:ea typeface="Arial"/>
                <a:cs typeface="Arial"/>
                <a:sym typeface="Arial"/>
              </a:defRPr>
            </a:pPr>
            <a:r>
              <a:rPr sz="2000" dirty="0"/>
              <a:t>          The first part of the project is the design and implementation of a BMI linear regression model with Python. BMI is the measure based on a person’s weight and height. This project uses a CDC dataset to identify a correlation with a person’s BMI and a combination of physical attributes such as weight, height and age. The least squares method has been implemented and applied and successfully established the correlation equation for data mining.</a:t>
            </a:r>
          </a:p>
          <a:p>
            <a:pPr>
              <a:lnSpc>
                <a:spcPct val="200000"/>
              </a:lnSpc>
              <a:defRPr sz="1600">
                <a:latin typeface="Arial"/>
                <a:ea typeface="Arial"/>
                <a:cs typeface="Arial"/>
                <a:sym typeface="Arial"/>
              </a:defRPr>
            </a:pPr>
            <a:r>
              <a:rPr sz="2000" dirty="0"/>
              <a:t>          The second part of the project derives the so called “winnable Battle Risk factors and indicators”, the negative behaviors or health risks, from a CDC dataset. The indicators are identified include Heart Disease Death Rate, Motor Vehicle Death Rate, Teen Birth Rate, Adult Smoking, and Adult Obesity. The project successfully identifies the states in US with the best and worst </a:t>
            </a:r>
            <a:r>
              <a:rPr sz="2000" dirty="0" smtClean="0"/>
              <a:t>record</a:t>
            </a:r>
            <a:r>
              <a:rPr lang="en-US" sz="2000" dirty="0" smtClean="0"/>
              <a:t>s</a:t>
            </a:r>
            <a:r>
              <a:rPr sz="2000" dirty="0" smtClean="0"/>
              <a:t> </a:t>
            </a:r>
            <a:r>
              <a:rPr sz="2000" dirty="0"/>
              <a:t>for each of these indicators. </a:t>
            </a:r>
          </a:p>
        </p:txBody>
      </p:sp>
      <p:sp>
        <p:nvSpPr>
          <p:cNvPr id="187" name="Shape 187"/>
          <p:cNvSpPr/>
          <p:nvPr/>
        </p:nvSpPr>
        <p:spPr>
          <a:xfrm>
            <a:off x="24094310" y="18440846"/>
            <a:ext cx="8734425" cy="830326"/>
          </a:xfrm>
          <a:prstGeom prst="rect">
            <a:avLst/>
          </a:prstGeom>
          <a:gradFill>
            <a:gsLst>
              <a:gs pos="0">
                <a:srgbClr val="612A8A"/>
              </a:gs>
              <a:gs pos="100000">
                <a:srgbClr val="2E1441"/>
              </a:gs>
            </a:gsLst>
            <a:path path="circle">
              <a:fillToRect l="37721" t="-19636" r="62278" b="119636"/>
            </a:path>
          </a:gradFill>
          <a:ln w="57150">
            <a:solidFill>
              <a:srgbClr val="000000"/>
            </a:solidFill>
            <a:miter/>
          </a:ln>
          <a:extLst>
            <a:ext uri="{C572A759-6A51-4108-AA02-DFA0A04FC94B}">
              <ma14:wrappingTextBoxFlag xmlns="" xmlns:ma14="http://schemas.microsoft.com/office/mac/drawingml/2011/main" val="1"/>
            </a:ext>
          </a:extLst>
        </p:spPr>
        <p:txBody>
          <a:bodyPr lIns="47309" tIns="47309" rIns="47309" bIns="47309">
            <a:spAutoFit/>
          </a:bodyPr>
          <a:lstStyle>
            <a:lvl1pPr algn="ctr" defTabSz="936625">
              <a:defRPr sz="4800">
                <a:solidFill>
                  <a:srgbClr val="FFFFAF"/>
                </a:solidFill>
                <a:effectLst>
                  <a:outerShdw blurRad="38100" dist="38100" dir="2700000" rotWithShape="0">
                    <a:srgbClr val="000000"/>
                  </a:outerShdw>
                </a:effectLst>
                <a:latin typeface="Arial"/>
                <a:ea typeface="Arial"/>
                <a:cs typeface="Arial"/>
                <a:sym typeface="Arial"/>
              </a:defRPr>
            </a:lvl1pPr>
          </a:lstStyle>
          <a:p>
            <a:r>
              <a:rPr dirty="0"/>
              <a:t>RESULTS  PART 2</a:t>
            </a:r>
          </a:p>
        </p:txBody>
      </p:sp>
      <p:sp>
        <p:nvSpPr>
          <p:cNvPr id="188" name="Shape 188"/>
          <p:cNvSpPr/>
          <p:nvPr/>
        </p:nvSpPr>
        <p:spPr>
          <a:xfrm>
            <a:off x="24390555" y="19646616"/>
            <a:ext cx="8450231" cy="932789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2200">
                <a:latin typeface="Arial"/>
                <a:ea typeface="Arial"/>
                <a:cs typeface="Arial"/>
                <a:sym typeface="Arial"/>
              </a:defRPr>
            </a:pPr>
            <a:r>
              <a:rPr dirty="0"/>
              <a:t>The Max value of  Heart Disease Death Rate (2007) is  266.5  from Mississippi .</a:t>
            </a:r>
          </a:p>
          <a:p>
            <a:pPr>
              <a:defRPr sz="2200">
                <a:latin typeface="Arial"/>
                <a:ea typeface="Arial"/>
                <a:cs typeface="Arial"/>
                <a:sym typeface="Arial"/>
              </a:defRPr>
            </a:pPr>
            <a:endParaRPr dirty="0"/>
          </a:p>
          <a:p>
            <a:pPr>
              <a:defRPr sz="2200">
                <a:latin typeface="Arial"/>
                <a:ea typeface="Arial"/>
                <a:cs typeface="Arial"/>
                <a:sym typeface="Arial"/>
              </a:defRPr>
            </a:pPr>
            <a:r>
              <a:rPr dirty="0"/>
              <a:t>The Min value of  Heart Disease Death Rate (2007) is  129.8  from Minnesota .</a:t>
            </a:r>
          </a:p>
          <a:p>
            <a:pPr>
              <a:defRPr sz="2200">
                <a:latin typeface="Arial"/>
                <a:ea typeface="Arial"/>
                <a:cs typeface="Arial"/>
                <a:sym typeface="Arial"/>
              </a:defRPr>
            </a:pPr>
            <a:endParaRPr dirty="0"/>
          </a:p>
          <a:p>
            <a:pPr>
              <a:defRPr sz="2200">
                <a:latin typeface="Arial"/>
                <a:ea typeface="Arial"/>
                <a:cs typeface="Arial"/>
                <a:sym typeface="Arial"/>
              </a:defRPr>
            </a:pPr>
            <a:r>
              <a:rPr dirty="0"/>
              <a:t>The Max value of  Motor Vehicle Death Rate (2009) is  24.62  from Wyoming .</a:t>
            </a:r>
          </a:p>
          <a:p>
            <a:pPr>
              <a:defRPr sz="2200">
                <a:latin typeface="Arial"/>
                <a:ea typeface="Arial"/>
                <a:cs typeface="Arial"/>
                <a:sym typeface="Arial"/>
              </a:defRPr>
            </a:pPr>
            <a:endParaRPr dirty="0"/>
          </a:p>
          <a:p>
            <a:pPr>
              <a:defRPr sz="2200">
                <a:latin typeface="Arial"/>
                <a:ea typeface="Arial"/>
                <a:cs typeface="Arial"/>
                <a:sym typeface="Arial"/>
              </a:defRPr>
            </a:pPr>
            <a:r>
              <a:rPr dirty="0"/>
              <a:t>The Min value of  Motor Vehicle Death Rate (2009) is  4.84  from District of Columbia .</a:t>
            </a:r>
          </a:p>
          <a:p>
            <a:pPr>
              <a:defRPr sz="2200">
                <a:latin typeface="Arial"/>
                <a:ea typeface="Arial"/>
                <a:cs typeface="Arial"/>
                <a:sym typeface="Arial"/>
              </a:defRPr>
            </a:pPr>
            <a:endParaRPr dirty="0"/>
          </a:p>
          <a:p>
            <a:pPr>
              <a:defRPr sz="2200">
                <a:latin typeface="Arial"/>
                <a:ea typeface="Arial"/>
                <a:cs typeface="Arial"/>
                <a:sym typeface="Arial"/>
              </a:defRPr>
            </a:pPr>
            <a:r>
              <a:rPr dirty="0"/>
              <a:t>The Max value of  Teen Birth Rate (2009) is  64.2  from Mississippi .</a:t>
            </a:r>
          </a:p>
          <a:p>
            <a:pPr>
              <a:defRPr sz="2200">
                <a:latin typeface="Arial"/>
                <a:ea typeface="Arial"/>
                <a:cs typeface="Arial"/>
                <a:sym typeface="Arial"/>
              </a:defRPr>
            </a:pPr>
            <a:endParaRPr dirty="0"/>
          </a:p>
          <a:p>
            <a:pPr>
              <a:defRPr sz="2200">
                <a:latin typeface="Arial"/>
                <a:ea typeface="Arial"/>
                <a:cs typeface="Arial"/>
                <a:sym typeface="Arial"/>
              </a:defRPr>
            </a:pPr>
            <a:r>
              <a:rPr dirty="0"/>
              <a:t>The Min value of  Teen Birth Rate (2009) is  16.4  from New Hampshire .</a:t>
            </a:r>
          </a:p>
          <a:p>
            <a:pPr>
              <a:defRPr sz="2200">
                <a:latin typeface="Arial"/>
                <a:ea typeface="Arial"/>
                <a:cs typeface="Arial"/>
                <a:sym typeface="Arial"/>
              </a:defRPr>
            </a:pPr>
            <a:endParaRPr dirty="0"/>
          </a:p>
          <a:p>
            <a:pPr>
              <a:defRPr sz="2200">
                <a:latin typeface="Arial"/>
                <a:ea typeface="Arial"/>
                <a:cs typeface="Arial"/>
                <a:sym typeface="Arial"/>
              </a:defRPr>
            </a:pPr>
            <a:r>
              <a:rPr dirty="0"/>
              <a:t>The Max value of  Adult Smoking (2010) is  9.10 % from Utah .</a:t>
            </a:r>
          </a:p>
          <a:p>
            <a:pPr>
              <a:defRPr sz="2200">
                <a:latin typeface="Arial"/>
                <a:ea typeface="Arial"/>
                <a:cs typeface="Arial"/>
                <a:sym typeface="Arial"/>
              </a:defRPr>
            </a:pPr>
            <a:endParaRPr dirty="0"/>
          </a:p>
          <a:p>
            <a:pPr>
              <a:defRPr sz="2200">
                <a:latin typeface="Arial"/>
                <a:ea typeface="Arial"/>
                <a:cs typeface="Arial"/>
                <a:sym typeface="Arial"/>
              </a:defRPr>
            </a:pPr>
            <a:r>
              <a:rPr dirty="0"/>
              <a:t>The Min value of  Adult Smoking (2010) is  12.10 % from California .</a:t>
            </a:r>
          </a:p>
          <a:p>
            <a:pPr>
              <a:defRPr sz="2200">
                <a:latin typeface="Arial"/>
                <a:ea typeface="Arial"/>
                <a:cs typeface="Arial"/>
                <a:sym typeface="Arial"/>
              </a:defRPr>
            </a:pPr>
            <a:endParaRPr dirty="0"/>
          </a:p>
          <a:p>
            <a:pPr>
              <a:defRPr sz="2200">
                <a:latin typeface="Arial"/>
                <a:ea typeface="Arial"/>
                <a:cs typeface="Arial"/>
                <a:sym typeface="Arial"/>
              </a:defRPr>
            </a:pPr>
            <a:r>
              <a:rPr dirty="0"/>
              <a:t>The Max value of  Adult Obesity (2010) is  34.50 % from Mississippi .</a:t>
            </a:r>
          </a:p>
          <a:p>
            <a:pPr>
              <a:defRPr sz="2200">
                <a:latin typeface="Arial"/>
                <a:ea typeface="Arial"/>
                <a:cs typeface="Arial"/>
                <a:sym typeface="Arial"/>
              </a:defRPr>
            </a:pPr>
            <a:endParaRPr dirty="0"/>
          </a:p>
          <a:p>
            <a:pPr>
              <a:defRPr sz="2200">
                <a:latin typeface="Arial"/>
                <a:ea typeface="Arial"/>
                <a:cs typeface="Arial"/>
                <a:sym typeface="Arial"/>
              </a:defRPr>
            </a:pPr>
            <a:r>
              <a:rPr dirty="0"/>
              <a:t>The Min value of  Adult Obesity (2010) is  21.40 % from Colorado .</a:t>
            </a:r>
          </a:p>
        </p:txBody>
      </p:sp>
      <p:sp>
        <p:nvSpPr>
          <p:cNvPr id="189" name="Shape 189"/>
          <p:cNvSpPr/>
          <p:nvPr/>
        </p:nvSpPr>
        <p:spPr>
          <a:xfrm>
            <a:off x="12451557" y="24199761"/>
            <a:ext cx="9711178" cy="5078309"/>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2" indent="914400">
              <a:defRPr sz="3600">
                <a:latin typeface="Arial"/>
                <a:ea typeface="Arial"/>
                <a:cs typeface="Arial"/>
                <a:sym typeface="Arial"/>
              </a:defRPr>
            </a:pPr>
            <a:r>
              <a:rPr dirty="0"/>
              <a:t>     </a:t>
            </a:r>
            <a:r>
              <a:rPr sz="3200" b="0" dirty="0"/>
              <a:t>We used several tools during this project. We used a data file of 507 individuals and their physical attributes </a:t>
            </a:r>
            <a:r>
              <a:rPr sz="3200" b="0" dirty="0" smtClean="0"/>
              <a:t>for </a:t>
            </a:r>
            <a:r>
              <a:rPr sz="3200" b="0" dirty="0"/>
              <a:t>the first half of this project. Then we used the winnable battle risk factors and health indicators report from the Centers for Disease Control(CDC) as our means of data for the second half of this project. The programming language we used to write the code to perform the tasks presented was Python</a:t>
            </a:r>
            <a:r>
              <a:rPr sz="3200" b="0" dirty="0" smtClean="0"/>
              <a:t>.</a:t>
            </a:r>
            <a:r>
              <a:rPr lang="en-US" sz="3200" b="0" dirty="0" smtClean="0"/>
              <a:t> The program was tested in Python 3.4 IDLE for Windows. </a:t>
            </a:r>
            <a:endParaRPr sz="3200" b="0" dirty="0"/>
          </a:p>
        </p:txBody>
      </p:sp>
      <p:sp>
        <p:nvSpPr>
          <p:cNvPr id="190" name="Shape 190"/>
          <p:cNvSpPr/>
          <p:nvPr/>
        </p:nvSpPr>
        <p:spPr>
          <a:xfrm>
            <a:off x="24583546" y="12151593"/>
            <a:ext cx="7794588" cy="452431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a:defRPr sz="4000">
                <a:latin typeface="Arial"/>
                <a:ea typeface="Arial"/>
                <a:cs typeface="Arial"/>
                <a:sym typeface="Arial"/>
              </a:defRPr>
            </a:pPr>
            <a:r>
              <a:rPr lang="en-US" sz="3200" b="0" dirty="0" smtClean="0"/>
              <a:t>The parameters for the linear regression model:</a:t>
            </a:r>
          </a:p>
          <a:p>
            <a:pPr>
              <a:defRPr sz="4000">
                <a:latin typeface="Arial"/>
                <a:ea typeface="Arial"/>
                <a:cs typeface="Arial"/>
                <a:sym typeface="Arial"/>
              </a:defRPr>
            </a:pPr>
            <a:r>
              <a:rPr sz="3200" b="0" dirty="0" smtClean="0"/>
              <a:t>The </a:t>
            </a:r>
            <a:r>
              <a:rPr sz="3200" b="0" dirty="0"/>
              <a:t>slope is</a:t>
            </a:r>
            <a:r>
              <a:rPr sz="3200" b="0" dirty="0" smtClean="0"/>
              <a:t>:</a:t>
            </a:r>
            <a:r>
              <a:rPr lang="en-US" sz="3200" b="0" dirty="0" smtClean="0"/>
              <a:t> </a:t>
            </a:r>
            <a:r>
              <a:rPr sz="3200" b="0" dirty="0" smtClean="0"/>
              <a:t>0.05767949178969901</a:t>
            </a:r>
            <a:r>
              <a:rPr sz="3200" b="0" dirty="0"/>
              <a:t>.</a:t>
            </a:r>
          </a:p>
          <a:p>
            <a:pPr>
              <a:defRPr sz="4000">
                <a:latin typeface="Arial"/>
                <a:ea typeface="Arial"/>
                <a:cs typeface="Arial"/>
                <a:sym typeface="Arial"/>
              </a:defRPr>
            </a:pPr>
            <a:endParaRPr sz="3200" b="0" dirty="0"/>
          </a:p>
          <a:p>
            <a:pPr>
              <a:defRPr sz="4000">
                <a:latin typeface="Arial"/>
                <a:ea typeface="Arial"/>
                <a:cs typeface="Arial"/>
                <a:sym typeface="Arial"/>
              </a:defRPr>
            </a:pPr>
            <a:r>
              <a:rPr sz="3200" b="0" dirty="0"/>
              <a:t>The </a:t>
            </a:r>
            <a:r>
              <a:rPr lang="en-US" sz="3200" b="0" dirty="0" smtClean="0"/>
              <a:t>y-axis </a:t>
            </a:r>
            <a:r>
              <a:rPr sz="3200" b="0" dirty="0" smtClean="0"/>
              <a:t>intercept </a:t>
            </a:r>
            <a:r>
              <a:rPr sz="3200" b="0" dirty="0"/>
              <a:t>is: 21.33804954470096.</a:t>
            </a:r>
          </a:p>
          <a:p>
            <a:pPr>
              <a:defRPr sz="4000">
                <a:latin typeface="Arial"/>
                <a:ea typeface="Arial"/>
                <a:cs typeface="Arial"/>
                <a:sym typeface="Arial"/>
              </a:defRPr>
            </a:pPr>
            <a:endParaRPr sz="3200" b="0" dirty="0"/>
          </a:p>
          <a:p>
            <a:pPr>
              <a:defRPr sz="4000">
                <a:latin typeface="Arial"/>
                <a:ea typeface="Arial"/>
                <a:cs typeface="Arial"/>
                <a:sym typeface="Arial"/>
              </a:defRPr>
            </a:pPr>
            <a:r>
              <a:rPr sz="3200" b="0" dirty="0"/>
              <a:t>The correlation </a:t>
            </a:r>
            <a:r>
              <a:rPr lang="en-US" sz="3200" b="0" dirty="0" smtClean="0"/>
              <a:t>between the patient’s BMI and age </a:t>
            </a:r>
            <a:r>
              <a:rPr sz="3200" b="0" dirty="0" smtClean="0"/>
              <a:t>is</a:t>
            </a:r>
            <a:r>
              <a:rPr sz="3200" b="0" dirty="0"/>
              <a:t>: 0.2108388342474396</a:t>
            </a:r>
          </a:p>
        </p:txBody>
      </p:sp>
      <p:sp>
        <p:nvSpPr>
          <p:cNvPr id="191" name="Shape 191"/>
          <p:cNvSpPr/>
          <p:nvPr/>
        </p:nvSpPr>
        <p:spPr>
          <a:xfrm>
            <a:off x="1037257" y="21540874"/>
            <a:ext cx="8857904" cy="463203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sz="2300">
                <a:latin typeface="Arial"/>
                <a:ea typeface="Arial"/>
                <a:cs typeface="Arial"/>
                <a:sym typeface="Arial"/>
              </a:defRPr>
            </a:pPr>
            <a:r>
              <a:rPr dirty="0"/>
              <a:t> </a:t>
            </a:r>
            <a:r>
              <a:rPr sz="3100" dirty="0"/>
              <a:t>    </a:t>
            </a:r>
            <a:r>
              <a:rPr sz="2400" dirty="0"/>
              <a:t>Data Mining has become very popular and almost a necessity in the healthcare field. Data mining is the process of finding previous unknown patterns and trends in </a:t>
            </a:r>
            <a:r>
              <a:rPr sz="2400" dirty="0" smtClean="0"/>
              <a:t>data</a:t>
            </a:r>
            <a:r>
              <a:rPr lang="en-US" sz="2400" dirty="0" smtClean="0"/>
              <a:t>set</a:t>
            </a:r>
            <a:r>
              <a:rPr sz="2400" dirty="0" smtClean="0"/>
              <a:t>s </a:t>
            </a:r>
            <a:r>
              <a:rPr sz="2400" dirty="0"/>
              <a:t>in order to create predictive models.  One of the reasons that data mining has become so popular is that healthcare data has become too complex to be analyzed by traditional practices. Data mining was used in both parts of the project and clearly made the results drastically easier to produce opposed to traditional practices. Data mining will continue to be a very important practice and will continue to influence the cost, revenue, and operating cost of healthcare organizations.</a:t>
            </a:r>
          </a:p>
        </p:txBody>
      </p:sp>
      <p:sp>
        <p:nvSpPr>
          <p:cNvPr id="192" name="Shape 192"/>
          <p:cNvSpPr/>
          <p:nvPr/>
        </p:nvSpPr>
        <p:spPr>
          <a:xfrm>
            <a:off x="34427860" y="6140805"/>
            <a:ext cx="7814985" cy="1191094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sz="3100">
                <a:latin typeface="Arial"/>
                <a:ea typeface="Arial"/>
                <a:cs typeface="Arial"/>
                <a:sym typeface="Arial"/>
              </a:defRPr>
            </a:lvl1pPr>
          </a:lstStyle>
          <a:p>
            <a:pPr>
              <a:lnSpc>
                <a:spcPct val="200000"/>
              </a:lnSpc>
              <a:defRPr sz="1600">
                <a:latin typeface="Arial"/>
                <a:ea typeface="Arial"/>
                <a:cs typeface="Arial"/>
                <a:sym typeface="Arial"/>
              </a:defRPr>
            </a:pPr>
            <a:r>
              <a:rPr dirty="0"/>
              <a:t>     Data mining is becoming very prominent around the healthcare field </a:t>
            </a:r>
            <a:r>
              <a:rPr lang="en-US" dirty="0" smtClean="0"/>
              <a:t>in order to provide helpful information for decision makers and practitioners. In this project, the </a:t>
            </a:r>
            <a:r>
              <a:rPr lang="en-US" dirty="0"/>
              <a:t>least squares method has been implemented and applied and successfully established the correlation equation </a:t>
            </a:r>
            <a:r>
              <a:rPr lang="en-US" dirty="0" smtClean="0"/>
              <a:t>between BMI and the patients’ personal attributes based on the dataset from the Center for Disease Control in the first part of the project. </a:t>
            </a:r>
            <a:endParaRPr lang="en-US" dirty="0"/>
          </a:p>
          <a:p>
            <a:pPr>
              <a:lnSpc>
                <a:spcPct val="200000"/>
              </a:lnSpc>
              <a:defRPr sz="1600">
                <a:latin typeface="Arial"/>
                <a:ea typeface="Arial"/>
                <a:cs typeface="Arial"/>
                <a:sym typeface="Arial"/>
              </a:defRPr>
            </a:pPr>
            <a:r>
              <a:rPr lang="en-US" dirty="0"/>
              <a:t>          The second part of the project derives the so called “winnable Battle Risk factors and indicators”, the negative behaviors or health risks, from a CDC dataset. The indicators are identified include Heart Disease Death Rate, Motor Vehicle Death Rate, Teen Birth Rate, Adult Smoking, and Adult Obesity. The project successfully identifies the states in US with the best and worst records for each of these </a:t>
            </a:r>
            <a:r>
              <a:rPr lang="en-US" dirty="0" smtClean="0"/>
              <a:t>indicators, which include:  the </a:t>
            </a:r>
            <a:r>
              <a:rPr lang="en-US" dirty="0"/>
              <a:t>Max value of  Heart Disease Death Rate (2007) is  266.5  from </a:t>
            </a:r>
            <a:r>
              <a:rPr lang="en-US" dirty="0" smtClean="0"/>
              <a:t>Mississippi; the </a:t>
            </a:r>
            <a:r>
              <a:rPr lang="en-US" dirty="0"/>
              <a:t>Max value of  Motor Vehicle Death Rate (2009) is  24.62  from </a:t>
            </a:r>
            <a:r>
              <a:rPr lang="en-US" dirty="0" smtClean="0"/>
              <a:t>Wyoming; the </a:t>
            </a:r>
            <a:r>
              <a:rPr lang="en-US" dirty="0"/>
              <a:t>Max value of  Teen Birth Rate (2009) is  64.2  from </a:t>
            </a:r>
            <a:r>
              <a:rPr lang="en-US" dirty="0" smtClean="0"/>
              <a:t>Mississippi; the </a:t>
            </a:r>
            <a:r>
              <a:rPr lang="en-US" dirty="0"/>
              <a:t>Max value of  Adult Obesity (2010) is  34.50 % from </a:t>
            </a:r>
            <a:r>
              <a:rPr lang="en-US" dirty="0" smtClean="0"/>
              <a:t>Mississippi; the </a:t>
            </a:r>
            <a:r>
              <a:rPr lang="en-US" dirty="0"/>
              <a:t>Max value of  Adult Obesity (2010) is  34.50 % from Mississippi </a:t>
            </a:r>
            <a:r>
              <a:rPr lang="en-US" dirty="0" smtClean="0"/>
              <a:t>.  Overall, the dataset shows the patients in Mississippi state had the highest risks in most categories. </a:t>
            </a:r>
          </a:p>
          <a:p>
            <a:pPr>
              <a:lnSpc>
                <a:spcPct val="200000"/>
              </a:lnSpc>
              <a:defRPr sz="1600">
                <a:latin typeface="Arial"/>
                <a:ea typeface="Arial"/>
                <a:cs typeface="Arial"/>
                <a:sym typeface="Arial"/>
              </a:defRPr>
            </a:pPr>
            <a:r>
              <a:rPr lang="en-US" dirty="0"/>
              <a:t> </a:t>
            </a:r>
            <a:r>
              <a:rPr lang="en-US" dirty="0" smtClean="0"/>
              <a:t>        Future work will focus on the design and implementation new data mining algorithms to analyze other health care datasets from CDC.</a:t>
            </a:r>
            <a:endParaRPr lang="en-US" dirty="0"/>
          </a:p>
          <a:p>
            <a:pPr>
              <a:lnSpc>
                <a:spcPct val="200000"/>
              </a:lnSpc>
              <a:defRPr sz="1600">
                <a:latin typeface="Arial"/>
                <a:ea typeface="Arial"/>
                <a:cs typeface="Arial"/>
                <a:sym typeface="Arial"/>
              </a:defRPr>
            </a:pPr>
            <a:endParaRPr lang="en-US" dirty="0"/>
          </a:p>
          <a:p>
            <a:pPr>
              <a:lnSpc>
                <a:spcPct val="200000"/>
              </a:lnSpc>
              <a:defRPr sz="1600">
                <a:latin typeface="Arial"/>
                <a:ea typeface="Arial"/>
                <a:cs typeface="Arial"/>
                <a:sym typeface="Arial"/>
              </a:defRPr>
            </a:pPr>
            <a:endParaRPr lang="en-US" dirty="0"/>
          </a:p>
          <a:p>
            <a:pPr>
              <a:lnSpc>
                <a:spcPct val="200000"/>
              </a:lnSpc>
              <a:defRPr sz="1600">
                <a:latin typeface="Arial"/>
                <a:ea typeface="Arial"/>
                <a:cs typeface="Arial"/>
                <a:sym typeface="Arial"/>
              </a:defRPr>
            </a:pPr>
            <a:endParaRPr lang="en-US" dirty="0"/>
          </a:p>
          <a:p>
            <a:pPr>
              <a:lnSpc>
                <a:spcPct val="200000"/>
              </a:lnSpc>
              <a:defRPr sz="1600">
                <a:latin typeface="Arial"/>
                <a:ea typeface="Arial"/>
                <a:cs typeface="Arial"/>
                <a:sym typeface="Arial"/>
              </a:defRPr>
            </a:pPr>
            <a:endParaRPr lang="en-US" dirty="0"/>
          </a:p>
        </p:txBody>
      </p:sp>
      <p:pic>
        <p:nvPicPr>
          <p:cNvPr id="193" name="image1.png"/>
          <p:cNvPicPr>
            <a:picLocks noChangeAspect="1"/>
          </p:cNvPicPr>
          <p:nvPr/>
        </p:nvPicPr>
        <p:blipFill>
          <a:blip r:embed="rId2">
            <a:extLst/>
          </a:blip>
          <a:stretch>
            <a:fillRect/>
          </a:stretch>
        </p:blipFill>
        <p:spPr>
          <a:xfrm>
            <a:off x="1117996" y="174129"/>
            <a:ext cx="4115695" cy="4115696"/>
          </a:xfrm>
          <a:prstGeom prst="rect">
            <a:avLst/>
          </a:prstGeom>
          <a:ln w="12700">
            <a:miter lim="400000"/>
          </a:ln>
        </p:spPr>
      </p:pic>
      <p:sp>
        <p:nvSpPr>
          <p:cNvPr id="194" name="Shape 194"/>
          <p:cNvSpPr/>
          <p:nvPr/>
        </p:nvSpPr>
        <p:spPr>
          <a:xfrm flipV="1">
            <a:off x="17509728" y="5344621"/>
            <a:ext cx="1" cy="15485717"/>
          </a:xfrm>
          <a:prstGeom prst="line">
            <a:avLst/>
          </a:prstGeom>
          <a:ln w="76200">
            <a:solidFill>
              <a:srgbClr val="000000"/>
            </a:solidFill>
          </a:ln>
        </p:spPr>
        <p:txBody>
          <a:bodyPr lIns="45718" tIns="45718" rIns="45718" bIns="45718"/>
          <a:lstStyle/>
          <a:p>
            <a:endParaRPr/>
          </a:p>
        </p:txBody>
      </p:sp>
      <p:sp>
        <p:nvSpPr>
          <p:cNvPr id="195" name="Shape 195"/>
          <p:cNvSpPr/>
          <p:nvPr/>
        </p:nvSpPr>
        <p:spPr>
          <a:xfrm>
            <a:off x="14006678" y="5519694"/>
            <a:ext cx="1109101" cy="507054"/>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000"/>
            </a:lvl1pPr>
          </a:lstStyle>
          <a:p>
            <a:r>
              <a:t>Part 1</a:t>
            </a:r>
          </a:p>
        </p:txBody>
      </p:sp>
      <p:sp>
        <p:nvSpPr>
          <p:cNvPr id="196" name="Shape 196"/>
          <p:cNvSpPr/>
          <p:nvPr/>
        </p:nvSpPr>
        <p:spPr>
          <a:xfrm>
            <a:off x="12233176" y="6391080"/>
            <a:ext cx="10377037" cy="1"/>
          </a:xfrm>
          <a:prstGeom prst="line">
            <a:avLst/>
          </a:prstGeom>
          <a:ln w="76200">
            <a:solidFill>
              <a:srgbClr val="000000"/>
            </a:solidFill>
          </a:ln>
        </p:spPr>
        <p:txBody>
          <a:bodyPr lIns="45718" tIns="45718" rIns="45718" bIns="45718"/>
          <a:lstStyle/>
          <a:p>
            <a:endParaRPr/>
          </a:p>
        </p:txBody>
      </p:sp>
      <p:sp>
        <p:nvSpPr>
          <p:cNvPr id="197" name="Shape 197"/>
          <p:cNvSpPr/>
          <p:nvPr/>
        </p:nvSpPr>
        <p:spPr>
          <a:xfrm>
            <a:off x="19683026" y="5519694"/>
            <a:ext cx="1109101" cy="507054"/>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3000"/>
            </a:lvl1pPr>
          </a:lstStyle>
          <a:p>
            <a:r>
              <a:t>Part 2</a:t>
            </a:r>
          </a:p>
        </p:txBody>
      </p:sp>
      <p:sp>
        <p:nvSpPr>
          <p:cNvPr id="198" name="Shape 198"/>
          <p:cNvSpPr/>
          <p:nvPr/>
        </p:nvSpPr>
        <p:spPr>
          <a:xfrm>
            <a:off x="12523392" y="7351207"/>
            <a:ext cx="5024437" cy="120802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defTabSz="457200">
              <a:tabLst>
                <a:tab pos="342900" algn="l"/>
              </a:tabLst>
              <a:defRPr sz="1500" b="0">
                <a:solidFill>
                  <a:srgbClr val="272AD8"/>
                </a:solidFill>
                <a:latin typeface="Menlo"/>
                <a:ea typeface="Menlo"/>
                <a:cs typeface="Menlo"/>
                <a:sym typeface="Menlo"/>
              </a:defRPr>
            </a:pPr>
            <a:r>
              <a:rPr dirty="0">
                <a:solidFill>
                  <a:srgbClr val="000000"/>
                </a:solidFill>
              </a:rPr>
              <a:t>f=open (</a:t>
            </a:r>
            <a:r>
              <a:rPr dirty="0"/>
              <a:t>'body.dat'</a:t>
            </a:r>
            <a:r>
              <a:rPr dirty="0">
                <a:solidFill>
                  <a:srgbClr val="000000"/>
                </a:solidFill>
              </a:rPr>
              <a:t>)</a:t>
            </a:r>
          </a:p>
          <a:p>
            <a:pPr defTabSz="457200">
              <a:tabLst>
                <a:tab pos="342900" algn="l"/>
              </a:tabLst>
              <a:defRPr sz="1500" b="0">
                <a:latin typeface="Menlo"/>
                <a:ea typeface="Menlo"/>
                <a:cs typeface="Menlo"/>
                <a:sym typeface="Menlo"/>
              </a:defRPr>
            </a:pPr>
            <a:r>
              <a:rPr dirty="0" err="1"/>
              <a:t>mydict</a:t>
            </a:r>
            <a:r>
              <a:rPr dirty="0"/>
              <a:t>={}</a:t>
            </a:r>
          </a:p>
          <a:p>
            <a:pPr defTabSz="457200">
              <a:tabLst>
                <a:tab pos="342900" algn="l"/>
              </a:tabLst>
              <a:defRPr sz="1500" b="0">
                <a:latin typeface="Menlo"/>
                <a:ea typeface="Menlo"/>
                <a:cs typeface="Menlo"/>
                <a:sym typeface="Menlo"/>
              </a:defRPr>
            </a:pPr>
            <a:r>
              <a:rPr dirty="0">
                <a:solidFill>
                  <a:srgbClr val="BA2DA2"/>
                </a:solidFill>
              </a:rPr>
              <a:t>for</a:t>
            </a:r>
            <a:r>
              <a:rPr dirty="0"/>
              <a:t> line </a:t>
            </a:r>
            <a:r>
              <a:rPr dirty="0">
                <a:solidFill>
                  <a:srgbClr val="BA2DA2"/>
                </a:solidFill>
              </a:rPr>
              <a:t>in</a:t>
            </a:r>
            <a:r>
              <a:rPr dirty="0"/>
              <a:t> f:</a:t>
            </a:r>
          </a:p>
          <a:p>
            <a:pPr defTabSz="457200">
              <a:tabLst>
                <a:tab pos="342900" algn="l"/>
              </a:tabLst>
              <a:defRPr sz="1500" b="0">
                <a:latin typeface="Menlo"/>
                <a:ea typeface="Menlo"/>
                <a:cs typeface="Menlo"/>
                <a:sym typeface="Menlo"/>
              </a:defRPr>
            </a:pPr>
            <a:r>
              <a:rPr dirty="0"/>
              <a:t>    age=line[</a:t>
            </a:r>
            <a:r>
              <a:rPr dirty="0">
                <a:solidFill>
                  <a:srgbClr val="272AD8"/>
                </a:solidFill>
              </a:rPr>
              <a:t>110</a:t>
            </a:r>
            <a:r>
              <a:rPr dirty="0"/>
              <a:t>:</a:t>
            </a:r>
            <a:r>
              <a:rPr dirty="0">
                <a:solidFill>
                  <a:srgbClr val="272AD8"/>
                </a:solidFill>
              </a:rPr>
              <a:t>114</a:t>
            </a:r>
            <a:r>
              <a:rPr dirty="0"/>
              <a:t>]</a:t>
            </a:r>
          </a:p>
          <a:p>
            <a:pPr defTabSz="457200">
              <a:tabLst>
                <a:tab pos="342900" algn="l"/>
              </a:tabLst>
              <a:defRPr sz="1500" b="0">
                <a:latin typeface="Menlo"/>
                <a:ea typeface="Menlo"/>
                <a:cs typeface="Menlo"/>
                <a:sym typeface="Menlo"/>
              </a:defRPr>
            </a:pPr>
            <a:r>
              <a:rPr dirty="0"/>
              <a:t>    weight=line[</a:t>
            </a:r>
            <a:r>
              <a:rPr dirty="0">
                <a:solidFill>
                  <a:srgbClr val="272AD8"/>
                </a:solidFill>
              </a:rPr>
              <a:t>115</a:t>
            </a:r>
            <a:r>
              <a:rPr dirty="0"/>
              <a:t>:</a:t>
            </a:r>
            <a:r>
              <a:rPr dirty="0">
                <a:solidFill>
                  <a:srgbClr val="272AD8"/>
                </a:solidFill>
              </a:rPr>
              <a:t>120</a:t>
            </a:r>
            <a:r>
              <a:rPr dirty="0"/>
              <a:t>]</a:t>
            </a:r>
          </a:p>
          <a:p>
            <a:pPr defTabSz="457200">
              <a:tabLst>
                <a:tab pos="342900" algn="l"/>
              </a:tabLst>
              <a:defRPr sz="1500" b="0">
                <a:latin typeface="Menlo"/>
                <a:ea typeface="Menlo"/>
                <a:cs typeface="Menlo"/>
                <a:sym typeface="Menlo"/>
              </a:defRPr>
            </a:pPr>
            <a:r>
              <a:rPr dirty="0"/>
              <a:t>    height=line[</a:t>
            </a:r>
            <a:r>
              <a:rPr dirty="0">
                <a:solidFill>
                  <a:srgbClr val="272AD8"/>
                </a:solidFill>
              </a:rPr>
              <a:t>121</a:t>
            </a:r>
            <a:r>
              <a:rPr dirty="0"/>
              <a:t>:</a:t>
            </a:r>
            <a:r>
              <a:rPr dirty="0">
                <a:solidFill>
                  <a:srgbClr val="272AD8"/>
                </a:solidFill>
              </a:rPr>
              <a:t>126</a:t>
            </a:r>
            <a:r>
              <a:rPr dirty="0"/>
              <a:t>]</a:t>
            </a:r>
          </a:p>
          <a:p>
            <a:pPr defTabSz="457200">
              <a:tabLst>
                <a:tab pos="342900" algn="l"/>
              </a:tabLst>
              <a:defRPr sz="1500" b="0">
                <a:latin typeface="Menlo"/>
                <a:ea typeface="Menlo"/>
                <a:cs typeface="Menlo"/>
                <a:sym typeface="Menlo"/>
              </a:defRPr>
            </a:pPr>
            <a:r>
              <a:rPr dirty="0"/>
              <a:t>    </a:t>
            </a:r>
            <a:r>
              <a:rPr dirty="0">
                <a:solidFill>
                  <a:srgbClr val="BA2DA2"/>
                </a:solidFill>
              </a:rPr>
              <a:t>print</a:t>
            </a:r>
            <a:r>
              <a:rPr dirty="0"/>
              <a:t>(age,</a:t>
            </a:r>
            <a:r>
              <a:rPr dirty="0">
                <a:solidFill>
                  <a:srgbClr val="272AD8"/>
                </a:solidFill>
              </a:rPr>
              <a:t>' '</a:t>
            </a:r>
            <a:r>
              <a:rPr dirty="0"/>
              <a:t>,weight,</a:t>
            </a:r>
            <a:r>
              <a:rPr dirty="0">
                <a:solidFill>
                  <a:srgbClr val="272AD8"/>
                </a:solidFill>
              </a:rPr>
              <a:t>'  '</a:t>
            </a:r>
            <a:r>
              <a:rPr dirty="0"/>
              <a:t>,height)</a:t>
            </a:r>
          </a:p>
          <a:p>
            <a:pPr defTabSz="457200">
              <a:tabLst>
                <a:tab pos="342900" algn="l"/>
              </a:tabLst>
              <a:defRPr sz="1500" b="0">
                <a:latin typeface="Menlo"/>
                <a:ea typeface="Menlo"/>
                <a:cs typeface="Menlo"/>
                <a:sym typeface="Menlo"/>
              </a:defRPr>
            </a:pPr>
            <a:r>
              <a:rPr dirty="0"/>
              <a:t>    </a:t>
            </a:r>
            <a:r>
              <a:rPr dirty="0" err="1"/>
              <a:t>bmi</a:t>
            </a:r>
            <a:r>
              <a:rPr dirty="0"/>
              <a:t>=float(weight)*</a:t>
            </a:r>
            <a:r>
              <a:rPr dirty="0">
                <a:solidFill>
                  <a:srgbClr val="272AD8"/>
                </a:solidFill>
              </a:rPr>
              <a:t>100</a:t>
            </a:r>
            <a:r>
              <a:rPr dirty="0"/>
              <a:t>*</a:t>
            </a:r>
            <a:r>
              <a:rPr dirty="0">
                <a:solidFill>
                  <a:srgbClr val="272AD8"/>
                </a:solidFill>
              </a:rPr>
              <a:t>100</a:t>
            </a:r>
            <a:r>
              <a:rPr dirty="0"/>
              <a:t>/(float(height)*float(height))</a:t>
            </a:r>
          </a:p>
          <a:p>
            <a:pPr defTabSz="457200">
              <a:tabLst>
                <a:tab pos="342900" algn="l"/>
              </a:tabLst>
              <a:defRPr sz="1500" b="0">
                <a:latin typeface="Menlo"/>
                <a:ea typeface="Menlo"/>
                <a:cs typeface="Menlo"/>
                <a:sym typeface="Menlo"/>
              </a:defRPr>
            </a:pPr>
            <a:r>
              <a:rPr dirty="0"/>
              <a:t>    </a:t>
            </a:r>
            <a:r>
              <a:rPr dirty="0">
                <a:solidFill>
                  <a:srgbClr val="BA2DA2"/>
                </a:solidFill>
              </a:rPr>
              <a:t>print</a:t>
            </a:r>
            <a:r>
              <a:rPr dirty="0"/>
              <a:t>(</a:t>
            </a:r>
            <a:r>
              <a:rPr dirty="0" err="1"/>
              <a:t>bmi</a:t>
            </a:r>
            <a:r>
              <a:rPr dirty="0"/>
              <a:t>)</a:t>
            </a:r>
          </a:p>
          <a:p>
            <a:pPr defTabSz="457200">
              <a:tabLst>
                <a:tab pos="342900" algn="l"/>
              </a:tabLst>
              <a:defRPr sz="1500" b="0">
                <a:latin typeface="Menlo"/>
                <a:ea typeface="Menlo"/>
                <a:cs typeface="Menlo"/>
                <a:sym typeface="Menlo"/>
              </a:defRPr>
            </a:pPr>
            <a:r>
              <a:rPr dirty="0"/>
              <a:t>    </a:t>
            </a:r>
            <a:r>
              <a:rPr dirty="0" err="1"/>
              <a:t>mydict</a:t>
            </a:r>
            <a:r>
              <a:rPr dirty="0"/>
              <a:t>[age]=</a:t>
            </a:r>
            <a:r>
              <a:rPr dirty="0" err="1"/>
              <a:t>bmi</a:t>
            </a:r>
            <a:endParaRPr dirty="0"/>
          </a:p>
          <a:p>
            <a:pPr defTabSz="457200">
              <a:tabLst>
                <a:tab pos="342900" algn="l"/>
              </a:tabLst>
              <a:defRPr sz="1500" b="0">
                <a:latin typeface="Menlo"/>
                <a:ea typeface="Menlo"/>
                <a:cs typeface="Menlo"/>
                <a:sym typeface="Menlo"/>
              </a:defRPr>
            </a:pPr>
            <a:endParaRPr dirty="0"/>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a:t>
            </a:r>
            <a:r>
              <a:rPr dirty="0" err="1"/>
              <a:t>mydict</a:t>
            </a:r>
            <a:r>
              <a:rPr dirty="0"/>
              <a:t> is:'</a:t>
            </a:r>
            <a:r>
              <a:rPr dirty="0">
                <a:solidFill>
                  <a:srgbClr val="000000"/>
                </a:solidFill>
              </a:rPr>
              <a:t>)</a:t>
            </a:r>
          </a:p>
          <a:p>
            <a:pPr defTabSz="457200">
              <a:tabLst>
                <a:tab pos="342900" algn="l"/>
              </a:tabLst>
              <a:defRPr sz="1500" b="0">
                <a:latin typeface="Menlo"/>
                <a:ea typeface="Menlo"/>
                <a:cs typeface="Menlo"/>
                <a:sym typeface="Menlo"/>
              </a:defRPr>
            </a:pPr>
            <a:r>
              <a:rPr dirty="0">
                <a:solidFill>
                  <a:srgbClr val="BA2DA2"/>
                </a:solidFill>
              </a:rPr>
              <a:t>print</a:t>
            </a:r>
            <a:r>
              <a:rPr dirty="0"/>
              <a:t>(</a:t>
            </a:r>
            <a:r>
              <a:rPr dirty="0" err="1"/>
              <a:t>mydict.items</a:t>
            </a:r>
            <a:r>
              <a:rPr dirty="0"/>
              <a:t>())</a:t>
            </a:r>
          </a:p>
          <a:p>
            <a:pPr defTabSz="457200">
              <a:tabLst>
                <a:tab pos="342900" algn="l"/>
              </a:tabLst>
              <a:defRPr sz="1500" b="0">
                <a:latin typeface="Menlo"/>
                <a:ea typeface="Menlo"/>
                <a:cs typeface="Menlo"/>
                <a:sym typeface="Menlo"/>
              </a:defRPr>
            </a:pPr>
            <a:endParaRPr dirty="0"/>
          </a:p>
          <a:p>
            <a:pPr defTabSz="457200">
              <a:tabLst>
                <a:tab pos="342900" algn="l"/>
              </a:tabLst>
              <a:defRPr sz="1500" b="0">
                <a:latin typeface="Menlo"/>
                <a:ea typeface="Menlo"/>
                <a:cs typeface="Menlo"/>
                <a:sym typeface="Menlo"/>
              </a:defRPr>
            </a:pPr>
            <a:r>
              <a:rPr dirty="0" err="1"/>
              <a:t>sumX</a:t>
            </a:r>
            <a:r>
              <a:rPr dirty="0"/>
              <a:t>=</a:t>
            </a:r>
            <a:r>
              <a:rPr dirty="0">
                <a:solidFill>
                  <a:srgbClr val="272AD8"/>
                </a:solidFill>
              </a:rPr>
              <a:t>0</a:t>
            </a:r>
          </a:p>
          <a:p>
            <a:pPr defTabSz="457200">
              <a:tabLst>
                <a:tab pos="342900" algn="l"/>
              </a:tabLst>
              <a:defRPr sz="1500" b="0">
                <a:latin typeface="Menlo"/>
                <a:ea typeface="Menlo"/>
                <a:cs typeface="Menlo"/>
                <a:sym typeface="Menlo"/>
              </a:defRPr>
            </a:pPr>
            <a:r>
              <a:rPr dirty="0">
                <a:solidFill>
                  <a:srgbClr val="BA2DA2"/>
                </a:solidFill>
              </a:rPr>
              <a:t>for</a:t>
            </a:r>
            <a:r>
              <a:rPr dirty="0"/>
              <a:t> key </a:t>
            </a:r>
            <a:r>
              <a:rPr dirty="0">
                <a:solidFill>
                  <a:srgbClr val="BA2DA2"/>
                </a:solidFill>
              </a:rPr>
              <a:t>in</a:t>
            </a:r>
            <a:r>
              <a:rPr dirty="0"/>
              <a:t> </a:t>
            </a:r>
            <a:r>
              <a:rPr dirty="0" err="1"/>
              <a:t>mydict</a:t>
            </a:r>
            <a:r>
              <a:rPr dirty="0"/>
              <a:t>:</a:t>
            </a:r>
          </a:p>
          <a:p>
            <a:pPr defTabSz="457200">
              <a:tabLst>
                <a:tab pos="342900" algn="l"/>
              </a:tabLst>
              <a:defRPr sz="1500" b="0">
                <a:latin typeface="Menlo"/>
                <a:ea typeface="Menlo"/>
                <a:cs typeface="Menlo"/>
                <a:sym typeface="Menlo"/>
              </a:defRPr>
            </a:pPr>
            <a:r>
              <a:rPr dirty="0"/>
              <a:t>    </a:t>
            </a:r>
            <a:r>
              <a:rPr dirty="0" err="1"/>
              <a:t>sumX</a:t>
            </a:r>
            <a:r>
              <a:rPr dirty="0"/>
              <a:t>=</a:t>
            </a:r>
            <a:r>
              <a:rPr dirty="0" err="1"/>
              <a:t>sumX+float</a:t>
            </a:r>
            <a:r>
              <a:rPr dirty="0"/>
              <a:t>(key)</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a:t>
            </a:r>
            <a:r>
              <a:rPr dirty="0" err="1"/>
              <a:t>sumX</a:t>
            </a:r>
            <a:r>
              <a:rPr dirty="0"/>
              <a:t> is:'</a:t>
            </a:r>
            <a:r>
              <a:rPr dirty="0">
                <a:solidFill>
                  <a:srgbClr val="000000"/>
                </a:solidFill>
              </a:rPr>
              <a:t>, </a:t>
            </a:r>
            <a:r>
              <a:rPr dirty="0" err="1">
                <a:solidFill>
                  <a:srgbClr val="000000"/>
                </a:solidFill>
              </a:rPr>
              <a:t>sumX</a:t>
            </a:r>
            <a:r>
              <a:rPr dirty="0">
                <a:solidFill>
                  <a:srgbClr val="000000"/>
                </a:solidFill>
              </a:rPr>
              <a:t>)</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latin typeface="Menlo"/>
                <a:ea typeface="Menlo"/>
                <a:cs typeface="Menlo"/>
                <a:sym typeface="Menlo"/>
              </a:defRPr>
            </a:pPr>
            <a:r>
              <a:rPr dirty="0" err="1"/>
              <a:t>sumY</a:t>
            </a:r>
            <a:r>
              <a:rPr dirty="0"/>
              <a:t>=</a:t>
            </a:r>
            <a:r>
              <a:rPr dirty="0">
                <a:solidFill>
                  <a:srgbClr val="272AD8"/>
                </a:solidFill>
              </a:rPr>
              <a:t>0</a:t>
            </a:r>
          </a:p>
          <a:p>
            <a:pPr defTabSz="457200">
              <a:tabLst>
                <a:tab pos="342900" algn="l"/>
              </a:tabLst>
              <a:defRPr sz="1500" b="0">
                <a:latin typeface="Menlo"/>
                <a:ea typeface="Menlo"/>
                <a:cs typeface="Menlo"/>
                <a:sym typeface="Menlo"/>
              </a:defRPr>
            </a:pPr>
            <a:r>
              <a:rPr dirty="0">
                <a:solidFill>
                  <a:srgbClr val="BA2DA2"/>
                </a:solidFill>
              </a:rPr>
              <a:t>for</a:t>
            </a:r>
            <a:r>
              <a:rPr dirty="0"/>
              <a:t> y </a:t>
            </a:r>
            <a:r>
              <a:rPr dirty="0">
                <a:solidFill>
                  <a:srgbClr val="BA2DA2"/>
                </a:solidFill>
              </a:rPr>
              <a:t>in</a:t>
            </a:r>
            <a:r>
              <a:rPr dirty="0"/>
              <a:t> </a:t>
            </a:r>
            <a:r>
              <a:rPr dirty="0" err="1"/>
              <a:t>mydict</a:t>
            </a:r>
            <a:r>
              <a:rPr dirty="0"/>
              <a:t>:</a:t>
            </a:r>
          </a:p>
          <a:p>
            <a:pPr defTabSz="457200">
              <a:tabLst>
                <a:tab pos="342900" algn="l"/>
              </a:tabLst>
              <a:defRPr sz="1500" b="0">
                <a:latin typeface="Menlo"/>
                <a:ea typeface="Menlo"/>
                <a:cs typeface="Menlo"/>
                <a:sym typeface="Menlo"/>
              </a:defRPr>
            </a:pPr>
            <a:r>
              <a:rPr dirty="0"/>
              <a:t>    </a:t>
            </a:r>
            <a:r>
              <a:rPr dirty="0" err="1"/>
              <a:t>sumY</a:t>
            </a:r>
            <a:r>
              <a:rPr dirty="0"/>
              <a:t>=</a:t>
            </a:r>
            <a:r>
              <a:rPr dirty="0" err="1"/>
              <a:t>sumY+float</a:t>
            </a:r>
            <a:r>
              <a:rPr dirty="0"/>
              <a:t>(</a:t>
            </a:r>
            <a:r>
              <a:rPr dirty="0" err="1"/>
              <a:t>mydict</a:t>
            </a:r>
            <a:r>
              <a:rPr dirty="0"/>
              <a:t>[y])</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a:t>
            </a:r>
            <a:r>
              <a:rPr dirty="0" err="1"/>
              <a:t>sumY</a:t>
            </a:r>
            <a:r>
              <a:rPr dirty="0"/>
              <a:t> is:'</a:t>
            </a:r>
            <a:r>
              <a:rPr dirty="0">
                <a:solidFill>
                  <a:srgbClr val="000000"/>
                </a:solidFill>
              </a:rPr>
              <a:t>, </a:t>
            </a:r>
            <a:r>
              <a:rPr dirty="0" err="1">
                <a:solidFill>
                  <a:srgbClr val="000000"/>
                </a:solidFill>
              </a:rPr>
              <a:t>sumY</a:t>
            </a:r>
            <a:r>
              <a:rPr dirty="0">
                <a:solidFill>
                  <a:srgbClr val="000000"/>
                </a:solidFill>
              </a:rPr>
              <a:t>)</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latin typeface="Menlo"/>
                <a:ea typeface="Menlo"/>
                <a:cs typeface="Menlo"/>
                <a:sym typeface="Menlo"/>
              </a:defRPr>
            </a:pPr>
            <a:r>
              <a:rPr dirty="0" err="1"/>
              <a:t>sumXY</a:t>
            </a:r>
            <a:r>
              <a:rPr dirty="0"/>
              <a:t>=</a:t>
            </a:r>
            <a:r>
              <a:rPr dirty="0">
                <a:solidFill>
                  <a:srgbClr val="272AD8"/>
                </a:solidFill>
              </a:rPr>
              <a:t>0</a:t>
            </a:r>
          </a:p>
          <a:p>
            <a:pPr defTabSz="457200">
              <a:tabLst>
                <a:tab pos="342900" algn="l"/>
              </a:tabLst>
              <a:defRPr sz="1500" b="0">
                <a:latin typeface="Menlo"/>
                <a:ea typeface="Menlo"/>
                <a:cs typeface="Menlo"/>
                <a:sym typeface="Menlo"/>
              </a:defRPr>
            </a:pPr>
            <a:r>
              <a:rPr dirty="0">
                <a:solidFill>
                  <a:srgbClr val="BA2DA2"/>
                </a:solidFill>
              </a:rPr>
              <a:t>for</a:t>
            </a:r>
            <a:r>
              <a:rPr dirty="0"/>
              <a:t> x </a:t>
            </a:r>
            <a:r>
              <a:rPr dirty="0">
                <a:solidFill>
                  <a:srgbClr val="BA2DA2"/>
                </a:solidFill>
              </a:rPr>
              <a:t>in</a:t>
            </a:r>
            <a:r>
              <a:rPr dirty="0"/>
              <a:t> </a:t>
            </a:r>
            <a:r>
              <a:rPr dirty="0" err="1"/>
              <a:t>mydict</a:t>
            </a:r>
            <a:r>
              <a:rPr dirty="0"/>
              <a:t>:</a:t>
            </a:r>
          </a:p>
          <a:p>
            <a:pPr defTabSz="457200">
              <a:tabLst>
                <a:tab pos="342900" algn="l"/>
              </a:tabLst>
              <a:defRPr sz="1500" b="0">
                <a:latin typeface="Menlo"/>
                <a:ea typeface="Menlo"/>
                <a:cs typeface="Menlo"/>
                <a:sym typeface="Menlo"/>
              </a:defRPr>
            </a:pPr>
            <a:r>
              <a:rPr dirty="0"/>
              <a:t>    </a:t>
            </a:r>
            <a:r>
              <a:rPr dirty="0" err="1"/>
              <a:t>sumXY</a:t>
            </a:r>
            <a:r>
              <a:rPr dirty="0"/>
              <a:t>=</a:t>
            </a:r>
            <a:r>
              <a:rPr dirty="0" err="1"/>
              <a:t>sumXY</a:t>
            </a:r>
            <a:r>
              <a:rPr dirty="0"/>
              <a:t>+ float(x)*float(</a:t>
            </a:r>
            <a:r>
              <a:rPr dirty="0" err="1"/>
              <a:t>mydict</a:t>
            </a:r>
            <a:r>
              <a:rPr dirty="0"/>
              <a:t>[x])</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a:t>
            </a:r>
            <a:r>
              <a:rPr dirty="0" err="1"/>
              <a:t>sumXY</a:t>
            </a:r>
            <a:r>
              <a:rPr dirty="0"/>
              <a:t> is:'</a:t>
            </a:r>
            <a:r>
              <a:rPr dirty="0">
                <a:solidFill>
                  <a:srgbClr val="000000"/>
                </a:solidFill>
              </a:rPr>
              <a:t>, </a:t>
            </a:r>
            <a:r>
              <a:rPr dirty="0" err="1">
                <a:solidFill>
                  <a:srgbClr val="000000"/>
                </a:solidFill>
              </a:rPr>
              <a:t>sumXY</a:t>
            </a:r>
            <a:r>
              <a:rPr dirty="0">
                <a:solidFill>
                  <a:srgbClr val="000000"/>
                </a:solidFill>
              </a:rPr>
              <a:t>)</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latin typeface="Menlo"/>
                <a:ea typeface="Menlo"/>
                <a:cs typeface="Menlo"/>
                <a:sym typeface="Menlo"/>
              </a:defRPr>
            </a:pPr>
            <a:r>
              <a:rPr dirty="0"/>
              <a:t>sumX2=</a:t>
            </a:r>
            <a:r>
              <a:rPr dirty="0">
                <a:solidFill>
                  <a:srgbClr val="272AD8"/>
                </a:solidFill>
              </a:rPr>
              <a:t>0</a:t>
            </a:r>
          </a:p>
          <a:p>
            <a:pPr defTabSz="457200">
              <a:tabLst>
                <a:tab pos="342900" algn="l"/>
              </a:tabLst>
              <a:defRPr sz="1500" b="0">
                <a:latin typeface="Menlo"/>
                <a:ea typeface="Menlo"/>
                <a:cs typeface="Menlo"/>
                <a:sym typeface="Menlo"/>
              </a:defRPr>
            </a:pPr>
            <a:r>
              <a:rPr dirty="0">
                <a:solidFill>
                  <a:srgbClr val="BA2DA2"/>
                </a:solidFill>
              </a:rPr>
              <a:t>for</a:t>
            </a:r>
            <a:r>
              <a:rPr dirty="0"/>
              <a:t> x </a:t>
            </a:r>
            <a:r>
              <a:rPr dirty="0">
                <a:solidFill>
                  <a:srgbClr val="BA2DA2"/>
                </a:solidFill>
              </a:rPr>
              <a:t>in</a:t>
            </a:r>
            <a:r>
              <a:rPr dirty="0"/>
              <a:t> </a:t>
            </a:r>
            <a:r>
              <a:rPr dirty="0" err="1"/>
              <a:t>mydict</a:t>
            </a:r>
            <a:r>
              <a:rPr dirty="0"/>
              <a:t>:</a:t>
            </a:r>
          </a:p>
          <a:p>
            <a:pPr defTabSz="457200">
              <a:tabLst>
                <a:tab pos="342900" algn="l"/>
              </a:tabLst>
              <a:defRPr sz="1500" b="0">
                <a:latin typeface="Menlo"/>
                <a:ea typeface="Menlo"/>
                <a:cs typeface="Menlo"/>
                <a:sym typeface="Menlo"/>
              </a:defRPr>
            </a:pPr>
            <a:r>
              <a:rPr dirty="0"/>
              <a:t>    sumX2=sumX2+ float(x)**</a:t>
            </a:r>
            <a:r>
              <a:rPr dirty="0">
                <a:solidFill>
                  <a:srgbClr val="272AD8"/>
                </a:solidFill>
              </a:rPr>
              <a:t>2</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'sumX2 is:'</a:t>
            </a:r>
            <a:r>
              <a:rPr dirty="0">
                <a:solidFill>
                  <a:srgbClr val="000000"/>
                </a:solidFill>
              </a:rPr>
              <a:t>, sumX2)</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latin typeface="Menlo"/>
                <a:ea typeface="Menlo"/>
                <a:cs typeface="Menlo"/>
                <a:sym typeface="Menlo"/>
              </a:defRPr>
            </a:pPr>
            <a:r>
              <a:rPr dirty="0"/>
              <a:t>sumY2=</a:t>
            </a:r>
            <a:r>
              <a:rPr dirty="0">
                <a:solidFill>
                  <a:srgbClr val="272AD8"/>
                </a:solidFill>
              </a:rPr>
              <a:t>0</a:t>
            </a:r>
          </a:p>
          <a:p>
            <a:pPr defTabSz="457200">
              <a:tabLst>
                <a:tab pos="342900" algn="l"/>
              </a:tabLst>
              <a:defRPr sz="1500" b="0">
                <a:latin typeface="Menlo"/>
                <a:ea typeface="Menlo"/>
                <a:cs typeface="Menlo"/>
                <a:sym typeface="Menlo"/>
              </a:defRPr>
            </a:pPr>
            <a:r>
              <a:rPr dirty="0">
                <a:solidFill>
                  <a:srgbClr val="BA2DA2"/>
                </a:solidFill>
              </a:rPr>
              <a:t>for</a:t>
            </a:r>
            <a:r>
              <a:rPr dirty="0"/>
              <a:t> y </a:t>
            </a:r>
            <a:r>
              <a:rPr dirty="0">
                <a:solidFill>
                  <a:srgbClr val="BA2DA2"/>
                </a:solidFill>
              </a:rPr>
              <a:t>in</a:t>
            </a:r>
            <a:r>
              <a:rPr dirty="0"/>
              <a:t> </a:t>
            </a:r>
            <a:r>
              <a:rPr dirty="0" err="1"/>
              <a:t>mydict</a:t>
            </a:r>
            <a:r>
              <a:rPr dirty="0"/>
              <a:t>:</a:t>
            </a:r>
          </a:p>
          <a:p>
            <a:pPr defTabSz="457200">
              <a:tabLst>
                <a:tab pos="342900" algn="l"/>
              </a:tabLst>
              <a:defRPr sz="1500" b="0">
                <a:latin typeface="Menlo"/>
                <a:ea typeface="Menlo"/>
                <a:cs typeface="Menlo"/>
                <a:sym typeface="Menlo"/>
              </a:defRPr>
            </a:pPr>
            <a:r>
              <a:rPr dirty="0"/>
              <a:t>    sumY2=sumY2+float(</a:t>
            </a:r>
            <a:r>
              <a:rPr dirty="0" err="1"/>
              <a:t>mydict</a:t>
            </a:r>
            <a:r>
              <a:rPr dirty="0"/>
              <a:t>[y])**</a:t>
            </a:r>
            <a:r>
              <a:rPr dirty="0">
                <a:solidFill>
                  <a:srgbClr val="272AD8"/>
                </a:solidFill>
              </a:rPr>
              <a:t>2</a:t>
            </a:r>
          </a:p>
          <a:p>
            <a:pPr defTabSz="457200">
              <a:tabLst>
                <a:tab pos="342900" algn="l"/>
              </a:tabLst>
              <a:defRPr sz="1500" b="0">
                <a:latin typeface="Menlo"/>
                <a:ea typeface="Menlo"/>
                <a:cs typeface="Menlo"/>
                <a:sym typeface="Menlo"/>
              </a:defRPr>
            </a:pPr>
            <a:endParaRPr dirty="0">
              <a:solidFill>
                <a:srgbClr val="272AD8"/>
              </a:solidFill>
            </a:endParaRPr>
          </a:p>
          <a:p>
            <a:pPr defTabSz="457200">
              <a:tabLst>
                <a:tab pos="342900" algn="l"/>
              </a:tabLst>
              <a:defRPr sz="1500" b="0">
                <a:latin typeface="Menlo"/>
                <a:ea typeface="Menlo"/>
                <a:cs typeface="Menlo"/>
                <a:sym typeface="Menlo"/>
              </a:defRPr>
            </a:pPr>
            <a:r>
              <a:rPr dirty="0"/>
              <a:t>slope=((</a:t>
            </a:r>
            <a:r>
              <a:rPr dirty="0" err="1"/>
              <a:t>len</a:t>
            </a:r>
            <a:r>
              <a:rPr dirty="0"/>
              <a:t>(</a:t>
            </a:r>
            <a:r>
              <a:rPr dirty="0" err="1"/>
              <a:t>mydict</a:t>
            </a:r>
            <a:r>
              <a:rPr dirty="0"/>
              <a:t>)*</a:t>
            </a:r>
            <a:r>
              <a:rPr dirty="0" err="1"/>
              <a:t>sumXY</a:t>
            </a:r>
            <a:r>
              <a:rPr dirty="0"/>
              <a:t>)-(</a:t>
            </a:r>
            <a:r>
              <a:rPr dirty="0" err="1"/>
              <a:t>sumX</a:t>
            </a:r>
            <a:r>
              <a:rPr dirty="0"/>
              <a:t>*</a:t>
            </a:r>
            <a:r>
              <a:rPr dirty="0" err="1"/>
              <a:t>sumY</a:t>
            </a:r>
            <a:r>
              <a:rPr dirty="0"/>
              <a:t>))/((</a:t>
            </a:r>
            <a:r>
              <a:rPr dirty="0" err="1"/>
              <a:t>len</a:t>
            </a:r>
            <a:r>
              <a:rPr dirty="0"/>
              <a:t>(</a:t>
            </a:r>
            <a:r>
              <a:rPr dirty="0" err="1"/>
              <a:t>mydict</a:t>
            </a:r>
            <a:r>
              <a:rPr dirty="0"/>
              <a:t>)*sumX2)-(</a:t>
            </a:r>
            <a:r>
              <a:rPr dirty="0" err="1"/>
              <a:t>sumX</a:t>
            </a:r>
            <a:r>
              <a:rPr dirty="0"/>
              <a:t>**</a:t>
            </a:r>
            <a:r>
              <a:rPr dirty="0">
                <a:solidFill>
                  <a:srgbClr val="272AD8"/>
                </a:solidFill>
              </a:rPr>
              <a:t>2</a:t>
            </a:r>
            <a:r>
              <a:rPr dirty="0"/>
              <a:t>))</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'The slope is:'</a:t>
            </a:r>
            <a:r>
              <a:rPr dirty="0">
                <a:solidFill>
                  <a:srgbClr val="000000"/>
                </a:solidFill>
              </a:rPr>
              <a:t>, slope)</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latin typeface="Menlo"/>
                <a:ea typeface="Menlo"/>
                <a:cs typeface="Menlo"/>
                <a:sym typeface="Menlo"/>
              </a:defRPr>
            </a:pPr>
            <a:r>
              <a:rPr dirty="0"/>
              <a:t>intercept=(</a:t>
            </a:r>
            <a:r>
              <a:rPr dirty="0" err="1"/>
              <a:t>sumY</a:t>
            </a:r>
            <a:r>
              <a:rPr dirty="0"/>
              <a:t>-(slope*</a:t>
            </a:r>
            <a:r>
              <a:rPr dirty="0" err="1"/>
              <a:t>sumX</a:t>
            </a:r>
            <a:r>
              <a:rPr dirty="0"/>
              <a:t>))/</a:t>
            </a:r>
            <a:r>
              <a:rPr dirty="0" err="1"/>
              <a:t>len</a:t>
            </a:r>
            <a:r>
              <a:rPr dirty="0"/>
              <a:t>(</a:t>
            </a:r>
            <a:r>
              <a:rPr dirty="0" err="1"/>
              <a:t>mydict</a:t>
            </a:r>
            <a:r>
              <a:rPr dirty="0"/>
              <a:t>)</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'The </a:t>
            </a:r>
            <a:r>
              <a:rPr lang="en-US" dirty="0" smtClean="0"/>
              <a:t>y-axis </a:t>
            </a:r>
            <a:r>
              <a:rPr dirty="0" smtClean="0"/>
              <a:t>intercept </a:t>
            </a:r>
            <a:r>
              <a:rPr dirty="0"/>
              <a:t>is:'</a:t>
            </a:r>
            <a:r>
              <a:rPr dirty="0">
                <a:solidFill>
                  <a:srgbClr val="000000"/>
                </a:solidFill>
              </a:rPr>
              <a:t>, intercept)</a:t>
            </a:r>
          </a:p>
          <a:p>
            <a:pPr defTabSz="457200">
              <a:tabLst>
                <a:tab pos="342900" algn="l"/>
              </a:tabLst>
              <a:defRPr sz="1500" b="0">
                <a:latin typeface="Menlo"/>
                <a:ea typeface="Menlo"/>
                <a:cs typeface="Menlo"/>
                <a:sym typeface="Menlo"/>
              </a:defRPr>
            </a:pPr>
            <a:endParaRPr dirty="0">
              <a:solidFill>
                <a:srgbClr val="000000"/>
              </a:solidFill>
            </a:endParaRPr>
          </a:p>
          <a:p>
            <a:pPr defTabSz="457200">
              <a:tabLst>
                <a:tab pos="342900" algn="l"/>
              </a:tabLst>
              <a:defRPr sz="1500" b="0">
                <a:solidFill>
                  <a:srgbClr val="BA2DA2"/>
                </a:solidFill>
                <a:latin typeface="Menlo"/>
                <a:ea typeface="Menlo"/>
                <a:cs typeface="Menlo"/>
                <a:sym typeface="Menlo"/>
              </a:defRPr>
            </a:pPr>
            <a:r>
              <a:rPr dirty="0"/>
              <a:t>import</a:t>
            </a:r>
            <a:r>
              <a:rPr dirty="0">
                <a:solidFill>
                  <a:srgbClr val="000000"/>
                </a:solidFill>
              </a:rPr>
              <a:t> math</a:t>
            </a:r>
          </a:p>
          <a:p>
            <a:pPr defTabSz="457200">
              <a:tabLst>
                <a:tab pos="342900" algn="l"/>
              </a:tabLst>
              <a:defRPr sz="1500" b="0">
                <a:latin typeface="Menlo"/>
                <a:ea typeface="Menlo"/>
                <a:cs typeface="Menlo"/>
                <a:sym typeface="Menlo"/>
              </a:defRPr>
            </a:pPr>
            <a:r>
              <a:rPr dirty="0" err="1"/>
              <a:t>corr</a:t>
            </a:r>
            <a:r>
              <a:rPr dirty="0"/>
              <a:t>=((</a:t>
            </a:r>
            <a:r>
              <a:rPr dirty="0" err="1"/>
              <a:t>len</a:t>
            </a:r>
            <a:r>
              <a:rPr dirty="0"/>
              <a:t>(</a:t>
            </a:r>
            <a:r>
              <a:rPr dirty="0" err="1"/>
              <a:t>mydict</a:t>
            </a:r>
            <a:r>
              <a:rPr dirty="0"/>
              <a:t>)*</a:t>
            </a:r>
            <a:r>
              <a:rPr dirty="0" err="1"/>
              <a:t>sumXY</a:t>
            </a:r>
            <a:r>
              <a:rPr dirty="0"/>
              <a:t>)-(</a:t>
            </a:r>
            <a:r>
              <a:rPr dirty="0" err="1"/>
              <a:t>sumX</a:t>
            </a:r>
            <a:r>
              <a:rPr dirty="0"/>
              <a:t>*</a:t>
            </a:r>
            <a:r>
              <a:rPr dirty="0" err="1"/>
              <a:t>sumY</a:t>
            </a:r>
            <a:r>
              <a:rPr dirty="0"/>
              <a:t>))/</a:t>
            </a:r>
            <a:r>
              <a:rPr dirty="0" err="1"/>
              <a:t>math.sqrt</a:t>
            </a:r>
            <a:r>
              <a:rPr dirty="0"/>
              <a:t>((</a:t>
            </a:r>
            <a:r>
              <a:rPr dirty="0" err="1"/>
              <a:t>len</a:t>
            </a:r>
            <a:r>
              <a:rPr dirty="0"/>
              <a:t>(</a:t>
            </a:r>
            <a:r>
              <a:rPr dirty="0" err="1"/>
              <a:t>mydict</a:t>
            </a:r>
            <a:r>
              <a:rPr dirty="0"/>
              <a:t>)*sumX2-(</a:t>
            </a:r>
            <a:r>
              <a:rPr dirty="0" err="1"/>
              <a:t>sumX</a:t>
            </a:r>
            <a:r>
              <a:rPr dirty="0"/>
              <a:t>**</a:t>
            </a:r>
            <a:r>
              <a:rPr dirty="0">
                <a:solidFill>
                  <a:srgbClr val="272AD8"/>
                </a:solidFill>
              </a:rPr>
              <a:t>2</a:t>
            </a:r>
            <a:r>
              <a:rPr dirty="0"/>
              <a:t>))*(</a:t>
            </a:r>
            <a:r>
              <a:rPr dirty="0" err="1"/>
              <a:t>len</a:t>
            </a:r>
            <a:r>
              <a:rPr dirty="0"/>
              <a:t>(</a:t>
            </a:r>
            <a:r>
              <a:rPr dirty="0" err="1"/>
              <a:t>mydict</a:t>
            </a:r>
            <a:r>
              <a:rPr dirty="0"/>
              <a:t>)*sumY2-(</a:t>
            </a:r>
            <a:r>
              <a:rPr dirty="0" err="1"/>
              <a:t>sumY</a:t>
            </a:r>
            <a:r>
              <a:rPr dirty="0"/>
              <a:t>**</a:t>
            </a:r>
            <a:r>
              <a:rPr dirty="0">
                <a:solidFill>
                  <a:srgbClr val="272AD8"/>
                </a:solidFill>
              </a:rPr>
              <a:t>2</a:t>
            </a:r>
            <a:r>
              <a:rPr dirty="0"/>
              <a:t>)))</a:t>
            </a:r>
          </a:p>
          <a:p>
            <a:pPr defTabSz="457200">
              <a:tabLst>
                <a:tab pos="342900" algn="l"/>
              </a:tabLst>
              <a:defRPr sz="1500" b="0">
                <a:solidFill>
                  <a:srgbClr val="272AD8"/>
                </a:solidFill>
                <a:latin typeface="Menlo"/>
                <a:ea typeface="Menlo"/>
                <a:cs typeface="Menlo"/>
                <a:sym typeface="Menlo"/>
              </a:defRPr>
            </a:pPr>
            <a:r>
              <a:rPr dirty="0">
                <a:solidFill>
                  <a:srgbClr val="BA2DA2"/>
                </a:solidFill>
              </a:rPr>
              <a:t>print</a:t>
            </a:r>
            <a:r>
              <a:rPr dirty="0">
                <a:solidFill>
                  <a:srgbClr val="000000"/>
                </a:solidFill>
              </a:rPr>
              <a:t>(</a:t>
            </a:r>
            <a:r>
              <a:rPr dirty="0"/>
              <a:t>'The </a:t>
            </a:r>
            <a:r>
              <a:rPr dirty="0" err="1"/>
              <a:t>coorelation</a:t>
            </a:r>
            <a:r>
              <a:rPr dirty="0"/>
              <a:t> is:'</a:t>
            </a:r>
            <a:r>
              <a:rPr dirty="0">
                <a:solidFill>
                  <a:srgbClr val="000000"/>
                </a:solidFill>
              </a:rPr>
              <a:t>, </a:t>
            </a:r>
            <a:r>
              <a:rPr dirty="0" err="1">
                <a:solidFill>
                  <a:srgbClr val="000000"/>
                </a:solidFill>
              </a:rPr>
              <a:t>corr</a:t>
            </a:r>
            <a:r>
              <a:rPr dirty="0">
                <a:solidFill>
                  <a:srgbClr val="000000"/>
                </a:solidFill>
              </a:rPr>
              <a:t>)</a:t>
            </a:r>
          </a:p>
          <a:p>
            <a:pPr defTabSz="457200">
              <a:tabLst>
                <a:tab pos="342900" algn="l"/>
              </a:tabLst>
              <a:defRPr sz="1100" b="0">
                <a:latin typeface="Menlo"/>
                <a:ea typeface="Menlo"/>
                <a:cs typeface="Menlo"/>
                <a:sym typeface="Menlo"/>
              </a:defRPr>
            </a:pPr>
            <a:endParaRPr dirty="0">
              <a:solidFill>
                <a:srgbClr val="000000"/>
              </a:solidFill>
            </a:endParaRPr>
          </a:p>
        </p:txBody>
      </p:sp>
      <p:sp>
        <p:nvSpPr>
          <p:cNvPr id="199" name="Shape 199"/>
          <p:cNvSpPr/>
          <p:nvPr/>
        </p:nvSpPr>
        <p:spPr>
          <a:xfrm>
            <a:off x="17835722" y="6484582"/>
            <a:ext cx="4803709" cy="1440393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defTabSz="457200">
              <a:tabLst>
                <a:tab pos="342900" algn="l"/>
              </a:tabLst>
              <a:defRPr sz="1300" b="0">
                <a:solidFill>
                  <a:srgbClr val="BA2DA2"/>
                </a:solidFill>
                <a:latin typeface="Menlo"/>
                <a:ea typeface="Menlo"/>
                <a:cs typeface="Menlo"/>
                <a:sym typeface="Menlo"/>
              </a:defRPr>
            </a:pPr>
            <a:r>
              <a:rPr dirty="0"/>
              <a:t>import</a:t>
            </a:r>
            <a:r>
              <a:rPr dirty="0">
                <a:solidFill>
                  <a:srgbClr val="000000"/>
                </a:solidFill>
              </a:rPr>
              <a:t> csv</a:t>
            </a:r>
          </a:p>
          <a:p>
            <a:pPr defTabSz="457200">
              <a:tabLst>
                <a:tab pos="342900" algn="l"/>
              </a:tabLst>
              <a:defRPr sz="1300" b="0">
                <a:latin typeface="Menlo"/>
                <a:ea typeface="Menlo"/>
                <a:cs typeface="Menlo"/>
                <a:sym typeface="Menlo"/>
              </a:defRPr>
            </a:pPr>
            <a:endParaRPr dirty="0">
              <a:solidFill>
                <a:srgbClr val="000000"/>
              </a:solidFill>
            </a:endParaRPr>
          </a:p>
          <a:p>
            <a:pPr defTabSz="457200">
              <a:tabLst>
                <a:tab pos="342900" algn="l"/>
              </a:tabLst>
              <a:defRPr sz="1300" b="0">
                <a:solidFill>
                  <a:srgbClr val="272AD8"/>
                </a:solidFill>
                <a:latin typeface="Menlo"/>
                <a:ea typeface="Menlo"/>
                <a:cs typeface="Menlo"/>
                <a:sym typeface="Menlo"/>
              </a:defRPr>
            </a:pPr>
            <a:r>
              <a:rPr dirty="0">
                <a:solidFill>
                  <a:srgbClr val="000000"/>
                </a:solidFill>
              </a:rPr>
              <a:t>f=open(</a:t>
            </a:r>
            <a:r>
              <a:rPr dirty="0"/>
              <a:t>'riskfactors.csv'</a:t>
            </a:r>
            <a:r>
              <a:rPr dirty="0">
                <a:solidFill>
                  <a:srgbClr val="000000"/>
                </a:solidFill>
              </a:rPr>
              <a:t>)</a:t>
            </a:r>
          </a:p>
          <a:p>
            <a:pPr defTabSz="457200">
              <a:tabLst>
                <a:tab pos="342900" algn="l"/>
              </a:tabLst>
              <a:defRPr sz="1300" b="0">
                <a:latin typeface="Menlo"/>
                <a:ea typeface="Menlo"/>
                <a:cs typeface="Menlo"/>
                <a:sym typeface="Menlo"/>
              </a:defRPr>
            </a:pPr>
            <a:r>
              <a:rPr dirty="0" err="1"/>
              <a:t>csv_f</a:t>
            </a:r>
            <a:r>
              <a:rPr dirty="0"/>
              <a:t>=</a:t>
            </a:r>
            <a:r>
              <a:rPr dirty="0" err="1"/>
              <a:t>csv.reader</a:t>
            </a:r>
            <a:r>
              <a:rPr dirty="0"/>
              <a:t>(f)</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t>factor1=[]</a:t>
            </a:r>
          </a:p>
          <a:p>
            <a:pPr defTabSz="457200">
              <a:tabLst>
                <a:tab pos="342900" algn="l"/>
              </a:tabLst>
              <a:defRPr sz="1300" b="0">
                <a:latin typeface="Menlo"/>
                <a:ea typeface="Menlo"/>
                <a:cs typeface="Menlo"/>
                <a:sym typeface="Menlo"/>
              </a:defRPr>
            </a:pPr>
            <a:r>
              <a:rPr dirty="0"/>
              <a:t>factor2=[]</a:t>
            </a:r>
          </a:p>
          <a:p>
            <a:pPr defTabSz="457200">
              <a:tabLst>
                <a:tab pos="342900" algn="l"/>
              </a:tabLst>
              <a:defRPr sz="1300" b="0">
                <a:latin typeface="Menlo"/>
                <a:ea typeface="Menlo"/>
                <a:cs typeface="Menlo"/>
                <a:sym typeface="Menlo"/>
              </a:defRPr>
            </a:pPr>
            <a:r>
              <a:rPr dirty="0"/>
              <a:t>factor3=[]</a:t>
            </a:r>
          </a:p>
          <a:p>
            <a:pPr defTabSz="457200">
              <a:tabLst>
                <a:tab pos="342900" algn="l"/>
              </a:tabLst>
              <a:defRPr sz="1300" b="0">
                <a:latin typeface="Menlo"/>
                <a:ea typeface="Menlo"/>
                <a:cs typeface="Menlo"/>
                <a:sym typeface="Menlo"/>
              </a:defRPr>
            </a:pPr>
            <a:r>
              <a:rPr dirty="0"/>
              <a:t>factor4=[]</a:t>
            </a:r>
          </a:p>
          <a:p>
            <a:pPr defTabSz="457200">
              <a:tabLst>
                <a:tab pos="342900" algn="l"/>
              </a:tabLst>
              <a:defRPr sz="1300" b="0">
                <a:latin typeface="Menlo"/>
                <a:ea typeface="Menlo"/>
                <a:cs typeface="Menlo"/>
                <a:sym typeface="Menlo"/>
              </a:defRPr>
            </a:pPr>
            <a:r>
              <a:rPr dirty="0"/>
              <a:t>factor5=[]</a:t>
            </a:r>
          </a:p>
          <a:p>
            <a:pPr defTabSz="457200">
              <a:tabLst>
                <a:tab pos="342900" algn="l"/>
              </a:tabLst>
              <a:defRPr sz="1300" b="0">
                <a:latin typeface="Menlo"/>
                <a:ea typeface="Menlo"/>
                <a:cs typeface="Menlo"/>
                <a:sym typeface="Menlo"/>
              </a:defRPr>
            </a:pPr>
            <a:r>
              <a:rPr dirty="0"/>
              <a:t>states=[]</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solidFill>
                  <a:srgbClr val="BA2DA2"/>
                </a:solidFill>
              </a:rPr>
              <a:t>for</a:t>
            </a:r>
            <a:r>
              <a:rPr dirty="0"/>
              <a:t> row </a:t>
            </a:r>
            <a:r>
              <a:rPr dirty="0">
                <a:solidFill>
                  <a:srgbClr val="BA2DA2"/>
                </a:solidFill>
              </a:rPr>
              <a:t>in</a:t>
            </a:r>
            <a:r>
              <a:rPr dirty="0"/>
              <a:t> </a:t>
            </a:r>
            <a:r>
              <a:rPr dirty="0" err="1"/>
              <a:t>csv_f</a:t>
            </a:r>
            <a:r>
              <a:rPr dirty="0"/>
              <a:t>:</a:t>
            </a:r>
          </a:p>
          <a:p>
            <a:pPr defTabSz="457200">
              <a:tabLst>
                <a:tab pos="342900" algn="l"/>
              </a:tabLst>
              <a:defRPr sz="1300" b="0">
                <a:latin typeface="Menlo"/>
                <a:ea typeface="Menlo"/>
                <a:cs typeface="Menlo"/>
                <a:sym typeface="Menlo"/>
              </a:defRPr>
            </a:pPr>
            <a:r>
              <a:rPr dirty="0"/>
              <a:t>    </a:t>
            </a:r>
            <a:r>
              <a:rPr dirty="0" err="1"/>
              <a:t>states.append</a:t>
            </a:r>
            <a:r>
              <a:rPr dirty="0"/>
              <a:t>(row[</a:t>
            </a:r>
            <a:r>
              <a:rPr dirty="0">
                <a:solidFill>
                  <a:srgbClr val="272AD8"/>
                </a:solidFill>
              </a:rPr>
              <a:t>0</a:t>
            </a:r>
            <a:r>
              <a:rPr dirty="0"/>
              <a:t>])</a:t>
            </a:r>
          </a:p>
          <a:p>
            <a:pPr defTabSz="457200">
              <a:tabLst>
                <a:tab pos="342900" algn="l"/>
              </a:tabLst>
              <a:defRPr sz="1300" b="0">
                <a:latin typeface="Menlo"/>
                <a:ea typeface="Menlo"/>
                <a:cs typeface="Menlo"/>
                <a:sym typeface="Menlo"/>
              </a:defRPr>
            </a:pPr>
            <a:r>
              <a:rPr dirty="0"/>
              <a:t>    factor1.append(row[</a:t>
            </a:r>
            <a:r>
              <a:rPr dirty="0">
                <a:solidFill>
                  <a:srgbClr val="272AD8"/>
                </a:solidFill>
              </a:rPr>
              <a:t>1</a:t>
            </a:r>
            <a:r>
              <a:rPr dirty="0"/>
              <a:t>])</a:t>
            </a:r>
          </a:p>
          <a:p>
            <a:pPr defTabSz="457200">
              <a:tabLst>
                <a:tab pos="342900" algn="l"/>
              </a:tabLst>
              <a:defRPr sz="1300" b="0">
                <a:latin typeface="Menlo"/>
                <a:ea typeface="Menlo"/>
                <a:cs typeface="Menlo"/>
                <a:sym typeface="Menlo"/>
              </a:defRPr>
            </a:pPr>
            <a:r>
              <a:rPr dirty="0"/>
              <a:t>    factor2.append(row[</a:t>
            </a:r>
            <a:r>
              <a:rPr dirty="0">
                <a:solidFill>
                  <a:srgbClr val="272AD8"/>
                </a:solidFill>
              </a:rPr>
              <a:t>5</a:t>
            </a:r>
            <a:r>
              <a:rPr dirty="0"/>
              <a:t>])</a:t>
            </a:r>
          </a:p>
          <a:p>
            <a:pPr defTabSz="457200">
              <a:tabLst>
                <a:tab pos="342900" algn="l"/>
              </a:tabLst>
              <a:defRPr sz="1300" b="0">
                <a:latin typeface="Menlo"/>
                <a:ea typeface="Menlo"/>
                <a:cs typeface="Menlo"/>
                <a:sym typeface="Menlo"/>
              </a:defRPr>
            </a:pPr>
            <a:r>
              <a:rPr dirty="0"/>
              <a:t>    factor3.append(row[</a:t>
            </a:r>
            <a:r>
              <a:rPr dirty="0">
                <a:solidFill>
                  <a:srgbClr val="272AD8"/>
                </a:solidFill>
              </a:rPr>
              <a:t>7</a:t>
            </a:r>
            <a:r>
              <a:rPr dirty="0"/>
              <a:t>])</a:t>
            </a:r>
          </a:p>
          <a:p>
            <a:pPr defTabSz="457200">
              <a:tabLst>
                <a:tab pos="342900" algn="l"/>
              </a:tabLst>
              <a:defRPr sz="1300" b="0">
                <a:latin typeface="Menlo"/>
                <a:ea typeface="Menlo"/>
                <a:cs typeface="Menlo"/>
                <a:sym typeface="Menlo"/>
              </a:defRPr>
            </a:pPr>
            <a:r>
              <a:rPr dirty="0"/>
              <a:t>    factor4.append(row[</a:t>
            </a:r>
            <a:r>
              <a:rPr dirty="0">
                <a:solidFill>
                  <a:srgbClr val="272AD8"/>
                </a:solidFill>
              </a:rPr>
              <a:t>11</a:t>
            </a:r>
            <a:r>
              <a:rPr dirty="0"/>
              <a:t>])</a:t>
            </a:r>
          </a:p>
          <a:p>
            <a:pPr defTabSz="457200">
              <a:tabLst>
                <a:tab pos="342900" algn="l"/>
              </a:tabLst>
              <a:defRPr sz="1300" b="0">
                <a:latin typeface="Menlo"/>
                <a:ea typeface="Menlo"/>
                <a:cs typeface="Menlo"/>
                <a:sym typeface="Menlo"/>
              </a:defRPr>
            </a:pPr>
            <a:r>
              <a:rPr dirty="0"/>
              <a:t>    factor5.append(row[</a:t>
            </a:r>
            <a:r>
              <a:rPr dirty="0">
                <a:solidFill>
                  <a:srgbClr val="272AD8"/>
                </a:solidFill>
              </a:rPr>
              <a:t>13</a:t>
            </a:r>
            <a:r>
              <a:rPr dirty="0"/>
              <a:t>])</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t>title1=factor1[</a:t>
            </a:r>
            <a:r>
              <a:rPr dirty="0">
                <a:solidFill>
                  <a:srgbClr val="272AD8"/>
                </a:solidFill>
              </a:rPr>
              <a:t>5</a:t>
            </a:r>
            <a:r>
              <a:rPr dirty="0"/>
              <a:t>]</a:t>
            </a:r>
          </a:p>
          <a:p>
            <a:pPr defTabSz="457200">
              <a:tabLst>
                <a:tab pos="342900" algn="l"/>
              </a:tabLst>
              <a:defRPr sz="1300" b="0">
                <a:latin typeface="Menlo"/>
                <a:ea typeface="Menlo"/>
                <a:cs typeface="Menlo"/>
                <a:sym typeface="Menlo"/>
              </a:defRPr>
            </a:pPr>
            <a:r>
              <a:rPr dirty="0"/>
              <a:t>title2=factor2[</a:t>
            </a:r>
            <a:r>
              <a:rPr dirty="0">
                <a:solidFill>
                  <a:srgbClr val="272AD8"/>
                </a:solidFill>
              </a:rPr>
              <a:t>5</a:t>
            </a:r>
            <a:r>
              <a:rPr dirty="0"/>
              <a:t>]</a:t>
            </a:r>
          </a:p>
          <a:p>
            <a:pPr defTabSz="457200">
              <a:tabLst>
                <a:tab pos="342900" algn="l"/>
              </a:tabLst>
              <a:defRPr sz="1300" b="0">
                <a:latin typeface="Menlo"/>
                <a:ea typeface="Menlo"/>
                <a:cs typeface="Menlo"/>
                <a:sym typeface="Menlo"/>
              </a:defRPr>
            </a:pPr>
            <a:r>
              <a:rPr dirty="0"/>
              <a:t>title3=factor3[</a:t>
            </a:r>
            <a:r>
              <a:rPr dirty="0">
                <a:solidFill>
                  <a:srgbClr val="272AD8"/>
                </a:solidFill>
              </a:rPr>
              <a:t>5</a:t>
            </a:r>
            <a:r>
              <a:rPr dirty="0"/>
              <a:t>]</a:t>
            </a:r>
          </a:p>
          <a:p>
            <a:pPr defTabSz="457200">
              <a:tabLst>
                <a:tab pos="342900" algn="l"/>
              </a:tabLst>
              <a:defRPr sz="1300" b="0">
                <a:latin typeface="Menlo"/>
                <a:ea typeface="Menlo"/>
                <a:cs typeface="Menlo"/>
                <a:sym typeface="Menlo"/>
              </a:defRPr>
            </a:pPr>
            <a:r>
              <a:rPr dirty="0"/>
              <a:t>title4=factor4[</a:t>
            </a:r>
            <a:r>
              <a:rPr dirty="0">
                <a:solidFill>
                  <a:srgbClr val="272AD8"/>
                </a:solidFill>
              </a:rPr>
              <a:t>5</a:t>
            </a:r>
            <a:r>
              <a:rPr dirty="0"/>
              <a:t>]</a:t>
            </a:r>
          </a:p>
          <a:p>
            <a:pPr defTabSz="457200">
              <a:tabLst>
                <a:tab pos="342900" algn="l"/>
              </a:tabLst>
              <a:defRPr sz="1300" b="0">
                <a:latin typeface="Menlo"/>
                <a:ea typeface="Menlo"/>
                <a:cs typeface="Menlo"/>
                <a:sym typeface="Menlo"/>
              </a:defRPr>
            </a:pPr>
            <a:r>
              <a:rPr dirty="0"/>
              <a:t>title5=factor5[</a:t>
            </a:r>
            <a:r>
              <a:rPr dirty="0">
                <a:solidFill>
                  <a:srgbClr val="272AD8"/>
                </a:solidFill>
              </a:rPr>
              <a:t>5</a:t>
            </a:r>
            <a:r>
              <a:rPr dirty="0"/>
              <a:t>]</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solidFill>
                  <a:srgbClr val="BA2DA2"/>
                </a:solidFill>
              </a:rPr>
              <a:t>del</a:t>
            </a:r>
            <a:r>
              <a:rPr dirty="0"/>
              <a:t> states[</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r>
              <a:rPr dirty="0">
                <a:solidFill>
                  <a:srgbClr val="BA2DA2"/>
                </a:solidFill>
              </a:rPr>
              <a:t>del</a:t>
            </a:r>
            <a:r>
              <a:rPr dirty="0"/>
              <a:t> factor1[</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r>
              <a:rPr dirty="0">
                <a:solidFill>
                  <a:srgbClr val="BA2DA2"/>
                </a:solidFill>
              </a:rPr>
              <a:t>del</a:t>
            </a:r>
            <a:r>
              <a:rPr dirty="0"/>
              <a:t> factor2[</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r>
              <a:rPr dirty="0">
                <a:solidFill>
                  <a:srgbClr val="BA2DA2"/>
                </a:solidFill>
              </a:rPr>
              <a:t>del</a:t>
            </a:r>
            <a:r>
              <a:rPr dirty="0"/>
              <a:t> factor3[</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r>
              <a:rPr dirty="0">
                <a:solidFill>
                  <a:srgbClr val="BA2DA2"/>
                </a:solidFill>
              </a:rPr>
              <a:t>del</a:t>
            </a:r>
            <a:r>
              <a:rPr dirty="0"/>
              <a:t> factor4[</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r>
              <a:rPr dirty="0">
                <a:solidFill>
                  <a:srgbClr val="BA2DA2"/>
                </a:solidFill>
              </a:rPr>
              <a:t>del</a:t>
            </a:r>
            <a:r>
              <a:rPr dirty="0"/>
              <a:t> factor5[</a:t>
            </a:r>
            <a:r>
              <a:rPr dirty="0">
                <a:solidFill>
                  <a:srgbClr val="272AD8"/>
                </a:solidFill>
              </a:rPr>
              <a:t>0</a:t>
            </a:r>
            <a:r>
              <a:rPr dirty="0"/>
              <a:t>:</a:t>
            </a:r>
            <a:r>
              <a:rPr dirty="0">
                <a:solidFill>
                  <a:srgbClr val="272AD8"/>
                </a:solidFill>
              </a:rPr>
              <a:t>6</a:t>
            </a:r>
            <a:r>
              <a:rPr dirty="0"/>
              <a:t>]</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t>new_factor1=[]</a:t>
            </a:r>
          </a:p>
          <a:p>
            <a:pPr defTabSz="457200">
              <a:tabLst>
                <a:tab pos="342900" algn="l"/>
              </a:tabLst>
              <a:defRPr sz="1300" b="0">
                <a:latin typeface="Menlo"/>
                <a:ea typeface="Menlo"/>
                <a:cs typeface="Menlo"/>
                <a:sym typeface="Menlo"/>
              </a:defRPr>
            </a:pPr>
            <a:r>
              <a:rPr dirty="0">
                <a:solidFill>
                  <a:srgbClr val="BA2DA2"/>
                </a:solidFill>
              </a:rPr>
              <a:t>for</a:t>
            </a:r>
            <a:r>
              <a:rPr dirty="0"/>
              <a:t> x </a:t>
            </a:r>
            <a:r>
              <a:rPr dirty="0">
                <a:solidFill>
                  <a:srgbClr val="BA2DA2"/>
                </a:solidFill>
              </a:rPr>
              <a:t>in</a:t>
            </a:r>
            <a:r>
              <a:rPr dirty="0"/>
              <a:t> factor1:</a:t>
            </a:r>
          </a:p>
          <a:p>
            <a:pPr defTabSz="457200">
              <a:tabLst>
                <a:tab pos="342900" algn="l"/>
              </a:tabLst>
              <a:defRPr sz="1300" b="0">
                <a:latin typeface="Menlo"/>
                <a:ea typeface="Menlo"/>
                <a:cs typeface="Menlo"/>
                <a:sym typeface="Menlo"/>
              </a:defRPr>
            </a:pPr>
            <a:r>
              <a:rPr dirty="0"/>
              <a:t>    new_factor1.append(float(x))</a:t>
            </a:r>
          </a:p>
          <a:p>
            <a:pPr defTabSz="457200">
              <a:tabLst>
                <a:tab pos="342900" algn="l"/>
              </a:tabLst>
              <a:defRPr sz="1300" b="0">
                <a:latin typeface="Menlo"/>
                <a:ea typeface="Menlo"/>
                <a:cs typeface="Menlo"/>
                <a:sym typeface="Menlo"/>
              </a:defRPr>
            </a:pPr>
            <a:r>
              <a:rPr dirty="0"/>
              <a:t>    factor1Max=max(new_factor1)</a:t>
            </a:r>
          </a:p>
          <a:p>
            <a:pPr defTabSz="457200">
              <a:tabLst>
                <a:tab pos="342900" algn="l"/>
              </a:tabLst>
              <a:defRPr sz="1300" b="0">
                <a:latin typeface="Menlo"/>
                <a:ea typeface="Menlo"/>
                <a:cs typeface="Menlo"/>
                <a:sym typeface="Menlo"/>
              </a:defRPr>
            </a:pPr>
            <a:r>
              <a:rPr dirty="0"/>
              <a:t>    factor1Min=min(new_factor1)</a:t>
            </a:r>
          </a:p>
          <a:p>
            <a:pPr defTabSz="457200">
              <a:tabLst>
                <a:tab pos="342900" algn="l"/>
              </a:tabLst>
              <a:defRPr sz="1300" b="0">
                <a:latin typeface="Menlo"/>
                <a:ea typeface="Menlo"/>
                <a:cs typeface="Menlo"/>
                <a:sym typeface="Menlo"/>
              </a:defRPr>
            </a:pPr>
            <a:endParaRPr dirty="0"/>
          </a:p>
          <a:p>
            <a:pPr defTabSz="457200">
              <a:tabLst>
                <a:tab pos="342900" algn="l"/>
              </a:tabLst>
              <a:defRPr sz="1300" b="0">
                <a:latin typeface="Menlo"/>
                <a:ea typeface="Menlo"/>
                <a:cs typeface="Menlo"/>
                <a:sym typeface="Menlo"/>
              </a:defRPr>
            </a:pPr>
            <a:r>
              <a:rPr dirty="0"/>
              <a:t>    index1=new_factor1.index(factor1Max)</a:t>
            </a:r>
          </a:p>
          <a:p>
            <a:pPr defTabSz="457200">
              <a:tabLst>
                <a:tab pos="342900" algn="l"/>
              </a:tabLst>
              <a:defRPr sz="1300" b="0">
                <a:latin typeface="Menlo"/>
                <a:ea typeface="Menlo"/>
                <a:cs typeface="Menlo"/>
                <a:sym typeface="Menlo"/>
              </a:defRPr>
            </a:pPr>
            <a:r>
              <a:rPr dirty="0"/>
              <a:t>    index2=new_factor1.index(factor1Min)</a:t>
            </a:r>
          </a:p>
          <a:p>
            <a:pPr defTabSz="457200">
              <a:tabLst>
                <a:tab pos="342900" algn="l"/>
              </a:tabLst>
              <a:defRPr sz="1300" b="0">
                <a:latin typeface="Menlo"/>
                <a:ea typeface="Menlo"/>
                <a:cs typeface="Menlo"/>
                <a:sym typeface="Menlo"/>
              </a:defRPr>
            </a:pPr>
            <a:r>
              <a:rPr dirty="0"/>
              <a:t>    state1=states[index1]</a:t>
            </a:r>
          </a:p>
          <a:p>
            <a:pPr defTabSz="457200">
              <a:tabLst>
                <a:tab pos="342900" algn="l"/>
              </a:tabLst>
              <a:defRPr sz="1300" b="0">
                <a:latin typeface="Menlo"/>
                <a:ea typeface="Menlo"/>
                <a:cs typeface="Menlo"/>
                <a:sym typeface="Menlo"/>
              </a:defRPr>
            </a:pPr>
            <a:r>
              <a:rPr dirty="0"/>
              <a:t>    state2=states[index2]</a:t>
            </a:r>
          </a:p>
          <a:p>
            <a:pPr defTabSz="457200">
              <a:tabLst>
                <a:tab pos="342900" algn="l"/>
              </a:tabLst>
              <a:defRPr sz="1300" b="0">
                <a:latin typeface="Menlo"/>
                <a:ea typeface="Menlo"/>
                <a:cs typeface="Menlo"/>
                <a:sym typeface="Menlo"/>
              </a:defRPr>
            </a:pPr>
            <a:r>
              <a:rPr dirty="0"/>
              <a:t>    </a:t>
            </a:r>
            <a:endParaRPr dirty="0"/>
          </a:p>
          <a:p>
            <a:pPr defTabSz="457200">
              <a:tabLst>
                <a:tab pos="342900" algn="l"/>
              </a:tabLst>
              <a:defRPr sz="1300" b="0">
                <a:latin typeface="Menlo"/>
                <a:ea typeface="Menlo"/>
                <a:cs typeface="Menlo"/>
                <a:sym typeface="Menlo"/>
              </a:defRPr>
            </a:pPr>
            <a:endParaRPr dirty="0"/>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Max value of "</a:t>
            </a:r>
            <a:r>
              <a:rPr dirty="0">
                <a:solidFill>
                  <a:srgbClr val="000000"/>
                </a:solidFill>
              </a:rPr>
              <a:t>, title1, </a:t>
            </a:r>
            <a:r>
              <a:rPr dirty="0"/>
              <a:t>"is "</a:t>
            </a:r>
            <a:r>
              <a:rPr dirty="0">
                <a:solidFill>
                  <a:srgbClr val="000000"/>
                </a:solidFill>
              </a:rPr>
              <a:t>, factor1Max,</a:t>
            </a:r>
            <a:r>
              <a:rPr dirty="0"/>
              <a:t>" from"</a:t>
            </a:r>
            <a:r>
              <a:rPr dirty="0">
                <a:solidFill>
                  <a:srgbClr val="000000"/>
                </a:solidFill>
              </a:rPr>
              <a:t>, state1, </a:t>
            </a:r>
            <a:r>
              <a:rPr dirty="0"/>
              <a:t>"."</a:t>
            </a:r>
            <a:r>
              <a:rPr dirty="0">
                <a:solidFill>
                  <a:srgbClr val="000000"/>
                </a:solidFill>
              </a:rPr>
              <a:t>)</a:t>
            </a: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Min value of "</a:t>
            </a:r>
            <a:r>
              <a:rPr dirty="0">
                <a:solidFill>
                  <a:srgbClr val="000000"/>
                </a:solidFill>
              </a:rPr>
              <a:t>, title1, </a:t>
            </a:r>
            <a:r>
              <a:rPr dirty="0"/>
              <a:t>"is "</a:t>
            </a:r>
            <a:r>
              <a:rPr dirty="0">
                <a:solidFill>
                  <a:srgbClr val="000000"/>
                </a:solidFill>
              </a:rPr>
              <a:t>, factor1Min,</a:t>
            </a:r>
            <a:r>
              <a:rPr dirty="0"/>
              <a:t>" from"</a:t>
            </a:r>
            <a:r>
              <a:rPr dirty="0">
                <a:solidFill>
                  <a:srgbClr val="000000"/>
                </a:solidFill>
              </a:rPr>
              <a:t>, state2, </a:t>
            </a:r>
            <a:r>
              <a:rPr dirty="0"/>
              <a:t>"."</a:t>
            </a:r>
            <a:r>
              <a:rPr dirty="0">
                <a:solidFill>
                  <a:srgbClr val="000000"/>
                </a:solidFill>
              </a:rPr>
              <a:t>)</a:t>
            </a:r>
          </a:p>
          <a:p>
            <a:pPr defTabSz="457200">
              <a:tabLst>
                <a:tab pos="342900" algn="l"/>
              </a:tabLst>
              <a:defRPr sz="1300" b="0">
                <a:latin typeface="Menlo"/>
                <a:ea typeface="Menlo"/>
                <a:cs typeface="Menlo"/>
                <a:sym typeface="Menlo"/>
              </a:defRPr>
            </a:pPr>
            <a:endParaRPr dirty="0">
              <a:solidFill>
                <a:srgbClr val="000000"/>
              </a:solidFill>
            </a:endParaRP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Max value of "</a:t>
            </a:r>
            <a:r>
              <a:rPr dirty="0">
                <a:solidFill>
                  <a:srgbClr val="000000"/>
                </a:solidFill>
              </a:rPr>
              <a:t>, title2, </a:t>
            </a:r>
            <a:r>
              <a:rPr dirty="0"/>
              <a:t>"is "</a:t>
            </a:r>
            <a:r>
              <a:rPr dirty="0">
                <a:solidFill>
                  <a:srgbClr val="000000"/>
                </a:solidFill>
              </a:rPr>
              <a:t>, factor2Max,</a:t>
            </a:r>
            <a:r>
              <a:rPr dirty="0"/>
              <a:t>" from"</a:t>
            </a:r>
            <a:r>
              <a:rPr dirty="0">
                <a:solidFill>
                  <a:srgbClr val="000000"/>
                </a:solidFill>
              </a:rPr>
              <a:t>, state3, </a:t>
            </a:r>
            <a:r>
              <a:rPr dirty="0"/>
              <a:t>"."</a:t>
            </a:r>
            <a:r>
              <a:rPr dirty="0">
                <a:solidFill>
                  <a:srgbClr val="000000"/>
                </a:solidFill>
              </a:rPr>
              <a:t>)</a:t>
            </a: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Min value of "</a:t>
            </a:r>
            <a:r>
              <a:rPr dirty="0">
                <a:solidFill>
                  <a:srgbClr val="000000"/>
                </a:solidFill>
              </a:rPr>
              <a:t>, title2, </a:t>
            </a:r>
            <a:r>
              <a:rPr dirty="0"/>
              <a:t>"is "</a:t>
            </a:r>
            <a:r>
              <a:rPr dirty="0">
                <a:solidFill>
                  <a:srgbClr val="000000"/>
                </a:solidFill>
              </a:rPr>
              <a:t>, factor2Min,</a:t>
            </a:r>
            <a:r>
              <a:rPr dirty="0"/>
              <a:t>" from"</a:t>
            </a:r>
            <a:r>
              <a:rPr dirty="0">
                <a:solidFill>
                  <a:srgbClr val="000000"/>
                </a:solidFill>
              </a:rPr>
              <a:t>, state4, </a:t>
            </a:r>
            <a:r>
              <a:rPr dirty="0"/>
              <a:t>"."</a:t>
            </a:r>
            <a:r>
              <a:rPr dirty="0">
                <a:solidFill>
                  <a:srgbClr val="000000"/>
                </a:solidFill>
              </a:rPr>
              <a:t>)</a:t>
            </a:r>
          </a:p>
          <a:p>
            <a:pPr defTabSz="457200">
              <a:tabLst>
                <a:tab pos="342900" algn="l"/>
              </a:tabLst>
              <a:defRPr sz="1300" b="0">
                <a:latin typeface="Menlo"/>
                <a:ea typeface="Menlo"/>
                <a:cs typeface="Menlo"/>
                <a:sym typeface="Menlo"/>
              </a:defRPr>
            </a:pPr>
            <a:endParaRPr dirty="0">
              <a:solidFill>
                <a:srgbClr val="000000"/>
              </a:solidFill>
            </a:endParaRP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Max value of "</a:t>
            </a:r>
            <a:r>
              <a:rPr dirty="0">
                <a:solidFill>
                  <a:srgbClr val="000000"/>
                </a:solidFill>
              </a:rPr>
              <a:t>, title3, </a:t>
            </a:r>
            <a:r>
              <a:rPr dirty="0"/>
              <a:t>"is "</a:t>
            </a:r>
            <a:r>
              <a:rPr dirty="0">
                <a:solidFill>
                  <a:srgbClr val="000000"/>
                </a:solidFill>
              </a:rPr>
              <a:t>, factor3Max,</a:t>
            </a:r>
            <a:r>
              <a:rPr dirty="0"/>
              <a:t>" from"</a:t>
            </a:r>
            <a:r>
              <a:rPr dirty="0">
                <a:solidFill>
                  <a:srgbClr val="000000"/>
                </a:solidFill>
              </a:rPr>
              <a:t>, state5, </a:t>
            </a:r>
            <a:r>
              <a:rPr dirty="0"/>
              <a:t>"."</a:t>
            </a:r>
            <a:r>
              <a:rPr dirty="0">
                <a:solidFill>
                  <a:srgbClr val="000000"/>
                </a:solidFill>
              </a:rPr>
              <a:t>)</a:t>
            </a: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Min value of "</a:t>
            </a:r>
            <a:r>
              <a:rPr dirty="0">
                <a:solidFill>
                  <a:srgbClr val="000000"/>
                </a:solidFill>
              </a:rPr>
              <a:t>, title3, </a:t>
            </a:r>
            <a:r>
              <a:rPr dirty="0"/>
              <a:t>"is "</a:t>
            </a:r>
            <a:r>
              <a:rPr dirty="0">
                <a:solidFill>
                  <a:srgbClr val="000000"/>
                </a:solidFill>
              </a:rPr>
              <a:t>, factor3Min,</a:t>
            </a:r>
            <a:r>
              <a:rPr dirty="0"/>
              <a:t>" from"</a:t>
            </a:r>
            <a:r>
              <a:rPr dirty="0">
                <a:solidFill>
                  <a:srgbClr val="000000"/>
                </a:solidFill>
              </a:rPr>
              <a:t>, state6, </a:t>
            </a:r>
            <a:r>
              <a:rPr dirty="0"/>
              <a:t>"."</a:t>
            </a:r>
            <a:r>
              <a:rPr dirty="0">
                <a:solidFill>
                  <a:srgbClr val="000000"/>
                </a:solidFill>
              </a:rPr>
              <a:t>)</a:t>
            </a:r>
          </a:p>
          <a:p>
            <a:pPr defTabSz="457200">
              <a:tabLst>
                <a:tab pos="342900" algn="l"/>
              </a:tabLst>
              <a:defRPr sz="1300" b="0">
                <a:latin typeface="Menlo"/>
                <a:ea typeface="Menlo"/>
                <a:cs typeface="Menlo"/>
                <a:sym typeface="Menlo"/>
              </a:defRPr>
            </a:pPr>
            <a:endParaRPr dirty="0">
              <a:solidFill>
                <a:srgbClr val="000000"/>
              </a:solidFill>
            </a:endParaRP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Max value of "</a:t>
            </a:r>
            <a:r>
              <a:rPr dirty="0">
                <a:solidFill>
                  <a:srgbClr val="000000"/>
                </a:solidFill>
              </a:rPr>
              <a:t>, title4, </a:t>
            </a:r>
            <a:r>
              <a:rPr dirty="0"/>
              <a:t>"is "</a:t>
            </a:r>
            <a:r>
              <a:rPr dirty="0">
                <a:solidFill>
                  <a:srgbClr val="000000"/>
                </a:solidFill>
              </a:rPr>
              <a:t>, factor4Max, </a:t>
            </a:r>
            <a:r>
              <a:rPr dirty="0"/>
              <a:t>"% from"</a:t>
            </a:r>
            <a:r>
              <a:rPr dirty="0">
                <a:solidFill>
                  <a:srgbClr val="000000"/>
                </a:solidFill>
              </a:rPr>
              <a:t>, state7, </a:t>
            </a:r>
            <a:r>
              <a:rPr dirty="0"/>
              <a:t>"."</a:t>
            </a:r>
            <a:r>
              <a:rPr dirty="0">
                <a:solidFill>
                  <a:srgbClr val="000000"/>
                </a:solidFill>
              </a:rPr>
              <a:t>)</a:t>
            </a: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Min value of "</a:t>
            </a:r>
            <a:r>
              <a:rPr dirty="0">
                <a:solidFill>
                  <a:srgbClr val="000000"/>
                </a:solidFill>
              </a:rPr>
              <a:t>, title4, </a:t>
            </a:r>
            <a:r>
              <a:rPr dirty="0"/>
              <a:t>"is "</a:t>
            </a:r>
            <a:r>
              <a:rPr dirty="0">
                <a:solidFill>
                  <a:srgbClr val="000000"/>
                </a:solidFill>
              </a:rPr>
              <a:t>, factor4Min, </a:t>
            </a:r>
            <a:r>
              <a:rPr dirty="0"/>
              <a:t>"% from"</a:t>
            </a:r>
            <a:r>
              <a:rPr dirty="0">
                <a:solidFill>
                  <a:srgbClr val="000000"/>
                </a:solidFill>
              </a:rPr>
              <a:t>, state8, </a:t>
            </a:r>
            <a:r>
              <a:rPr dirty="0"/>
              <a:t>"."</a:t>
            </a:r>
            <a:r>
              <a:rPr dirty="0">
                <a:solidFill>
                  <a:srgbClr val="000000"/>
                </a:solidFill>
              </a:rPr>
              <a:t>)</a:t>
            </a:r>
          </a:p>
          <a:p>
            <a:pPr defTabSz="457200">
              <a:tabLst>
                <a:tab pos="342900" algn="l"/>
              </a:tabLst>
              <a:defRPr sz="1300" b="0">
                <a:latin typeface="Menlo"/>
                <a:ea typeface="Menlo"/>
                <a:cs typeface="Menlo"/>
                <a:sym typeface="Menlo"/>
              </a:defRPr>
            </a:pPr>
            <a:endParaRPr dirty="0">
              <a:solidFill>
                <a:srgbClr val="000000"/>
              </a:solidFill>
            </a:endParaRP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Max value of "</a:t>
            </a:r>
            <a:r>
              <a:rPr dirty="0">
                <a:solidFill>
                  <a:srgbClr val="000000"/>
                </a:solidFill>
              </a:rPr>
              <a:t>, title5, </a:t>
            </a:r>
            <a:r>
              <a:rPr dirty="0"/>
              <a:t>"is "</a:t>
            </a:r>
            <a:r>
              <a:rPr dirty="0">
                <a:solidFill>
                  <a:srgbClr val="000000"/>
                </a:solidFill>
              </a:rPr>
              <a:t>, factor5Max, </a:t>
            </a:r>
            <a:r>
              <a:rPr dirty="0"/>
              <a:t>"% from"</a:t>
            </a:r>
            <a:r>
              <a:rPr dirty="0">
                <a:solidFill>
                  <a:srgbClr val="000000"/>
                </a:solidFill>
              </a:rPr>
              <a:t>, state9, </a:t>
            </a:r>
            <a:r>
              <a:rPr dirty="0"/>
              <a:t>"."</a:t>
            </a:r>
            <a:r>
              <a:rPr dirty="0">
                <a:solidFill>
                  <a:srgbClr val="000000"/>
                </a:solidFill>
              </a:rPr>
              <a:t>)</a:t>
            </a:r>
          </a:p>
          <a:p>
            <a:pPr defTabSz="457200">
              <a:tabLst>
                <a:tab pos="342900" algn="l"/>
              </a:tabLst>
              <a:defRPr sz="1300" b="0">
                <a:solidFill>
                  <a:srgbClr val="D12F1B"/>
                </a:solidFill>
                <a:latin typeface="Menlo"/>
                <a:ea typeface="Menlo"/>
                <a:cs typeface="Menlo"/>
                <a:sym typeface="Menlo"/>
              </a:defRPr>
            </a:pPr>
            <a:r>
              <a:rPr dirty="0">
                <a:solidFill>
                  <a:srgbClr val="BA2DA2"/>
                </a:solidFill>
              </a:rPr>
              <a:t>print</a:t>
            </a:r>
            <a:r>
              <a:rPr dirty="0">
                <a:solidFill>
                  <a:srgbClr val="000000"/>
                </a:solidFill>
              </a:rPr>
              <a:t> (</a:t>
            </a:r>
            <a:r>
              <a:rPr dirty="0"/>
              <a:t>"The Min value of "</a:t>
            </a:r>
            <a:r>
              <a:rPr dirty="0">
                <a:solidFill>
                  <a:srgbClr val="000000"/>
                </a:solidFill>
              </a:rPr>
              <a:t>, title5, </a:t>
            </a:r>
            <a:r>
              <a:rPr dirty="0"/>
              <a:t>"is "</a:t>
            </a:r>
            <a:r>
              <a:rPr dirty="0">
                <a:solidFill>
                  <a:srgbClr val="000000"/>
                </a:solidFill>
              </a:rPr>
              <a:t>, factor5Min, </a:t>
            </a:r>
            <a:r>
              <a:rPr dirty="0"/>
              <a:t>"% from"</a:t>
            </a:r>
            <a:r>
              <a:rPr dirty="0">
                <a:solidFill>
                  <a:srgbClr val="000000"/>
                </a:solidFill>
              </a:rPr>
              <a:t>, state10, </a:t>
            </a:r>
            <a:r>
              <a:rPr dirty="0"/>
              <a:t>"."</a:t>
            </a:r>
            <a:r>
              <a:rPr dirty="0">
                <a:solidFill>
                  <a:srgbClr val="000000"/>
                </a:solidFill>
              </a:rPr>
              <a:t>)</a:t>
            </a:r>
          </a:p>
          <a:p>
            <a:pPr defTabSz="457200">
              <a:tabLst>
                <a:tab pos="342900" algn="l"/>
              </a:tabLst>
              <a:defRPr sz="1100" b="0">
                <a:latin typeface="Menlo"/>
                <a:ea typeface="Menlo"/>
                <a:cs typeface="Menlo"/>
                <a:sym typeface="Menlo"/>
              </a:defRPr>
            </a:pPr>
            <a:endParaRPr dirty="0"/>
          </a:p>
        </p:txBody>
      </p:sp>
      <p:sp>
        <p:nvSpPr>
          <p:cNvPr id="63" name="Shape 190"/>
          <p:cNvSpPr/>
          <p:nvPr/>
        </p:nvSpPr>
        <p:spPr>
          <a:xfrm>
            <a:off x="33999815" y="18935425"/>
            <a:ext cx="8878231" cy="283154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a:defRPr sz="4000">
                <a:latin typeface="Arial"/>
                <a:ea typeface="Arial"/>
                <a:cs typeface="Arial"/>
                <a:sym typeface="Arial"/>
              </a:defRPr>
            </a:pPr>
            <a:r>
              <a:rPr lang="en-US" sz="1800" b="0" dirty="0" smtClean="0">
                <a:latin typeface="Arial" panose="020B0604020202020204" pitchFamily="34" charset="0"/>
                <a:cs typeface="Arial" panose="020B0604020202020204" pitchFamily="34" charset="0"/>
              </a:rPr>
              <a:t>1. </a:t>
            </a:r>
            <a:r>
              <a:rPr lang="en-US" sz="1800" b="0" dirty="0" err="1" smtClean="0">
                <a:latin typeface="Arial" panose="020B0604020202020204" pitchFamily="34" charset="0"/>
                <a:cs typeface="Arial" panose="020B0604020202020204" pitchFamily="34" charset="0"/>
              </a:rPr>
              <a:t>Obenshain</a:t>
            </a:r>
            <a:r>
              <a:rPr lang="en-US" sz="1800" b="0" dirty="0" smtClean="0">
                <a:latin typeface="Arial" panose="020B0604020202020204" pitchFamily="34" charset="0"/>
                <a:cs typeface="Arial" panose="020B0604020202020204" pitchFamily="34" charset="0"/>
              </a:rPr>
              <a:t>, M., 2004, “Application of Data Mining Techniques to Healthcare Data”, Infection Control and Hospital Epidemiology, pp690-695.</a:t>
            </a:r>
          </a:p>
          <a:p>
            <a:pPr>
              <a:defRPr sz="4000">
                <a:latin typeface="Arial"/>
                <a:ea typeface="Arial"/>
                <a:cs typeface="Arial"/>
                <a:sym typeface="Arial"/>
              </a:defRPr>
            </a:pPr>
            <a:r>
              <a:rPr lang="en-US" sz="1800" b="0" dirty="0" smtClean="0">
                <a:latin typeface="Arial" panose="020B0604020202020204" pitchFamily="34" charset="0"/>
                <a:cs typeface="Arial" panose="020B0604020202020204" pitchFamily="34" charset="0"/>
              </a:rPr>
              <a:t>2. </a:t>
            </a:r>
            <a:r>
              <a:rPr lang="en-US" sz="1800" b="0" dirty="0" err="1" smtClean="0">
                <a:latin typeface="Arial" panose="020B0604020202020204" pitchFamily="34" charset="0"/>
                <a:cs typeface="Arial" panose="020B0604020202020204" pitchFamily="34" charset="0"/>
              </a:rPr>
              <a:t>Kob</a:t>
            </a:r>
            <a:r>
              <a:rPr lang="en-US" sz="1800" b="0" dirty="0" smtClean="0">
                <a:latin typeface="Arial" panose="020B0604020202020204" pitchFamily="34" charset="0"/>
                <a:cs typeface="Arial" panose="020B0604020202020204" pitchFamily="34" charset="0"/>
              </a:rPr>
              <a:t>, H. and G. Tan, 2011, “Data Mining Applications in Healthcare”, Journal of Healthcare Information Management, Vol. 19, No. 2, pp64-72.</a:t>
            </a:r>
          </a:p>
          <a:p>
            <a:pPr>
              <a:defRPr sz="4000">
                <a:latin typeface="Arial"/>
                <a:ea typeface="Arial"/>
                <a:cs typeface="Arial"/>
                <a:sym typeface="Arial"/>
              </a:defRPr>
            </a:pPr>
            <a:r>
              <a:rPr lang="en-US" sz="1800" b="0" dirty="0" smtClean="0">
                <a:latin typeface="Arial" panose="020B0604020202020204" pitchFamily="34" charset="0"/>
                <a:cs typeface="Arial" panose="020B0604020202020204" pitchFamily="34" charset="0"/>
              </a:rPr>
              <a:t>3. Srinivas, K., Rani, B. </a:t>
            </a:r>
            <a:r>
              <a:rPr lang="en-US" sz="1800" b="0" dirty="0" err="1" smtClean="0">
                <a:latin typeface="Arial" panose="020B0604020202020204" pitchFamily="34" charset="0"/>
                <a:cs typeface="Arial" panose="020B0604020202020204" pitchFamily="34" charset="0"/>
              </a:rPr>
              <a:t>Govrdhan</a:t>
            </a:r>
            <a:r>
              <a:rPr lang="en-US" sz="1800" b="0" dirty="0" smtClean="0">
                <a:latin typeface="Arial" panose="020B0604020202020204" pitchFamily="34" charset="0"/>
                <a:cs typeface="Arial" panose="020B0604020202020204" pitchFamily="34" charset="0"/>
              </a:rPr>
              <a:t>, A., 2010, “</a:t>
            </a:r>
            <a:r>
              <a:rPr lang="en-US" sz="1800" b="0" dirty="0" smtClean="0">
                <a:latin typeface="Arial" panose="020B0604020202020204" pitchFamily="34" charset="0"/>
                <a:cs typeface="Arial" panose="020B0604020202020204" pitchFamily="34" charset="0"/>
                <a:sym typeface="Arial"/>
              </a:rPr>
              <a:t>Applications </a:t>
            </a:r>
            <a:r>
              <a:rPr lang="en-US" sz="1800" b="0" dirty="0">
                <a:latin typeface="Arial" panose="020B0604020202020204" pitchFamily="34" charset="0"/>
                <a:cs typeface="Arial" panose="020B0604020202020204" pitchFamily="34" charset="0"/>
                <a:sym typeface="Arial"/>
              </a:rPr>
              <a:t>of Data Mining Techniques in Healthcare and Prediction of Heart </a:t>
            </a:r>
            <a:r>
              <a:rPr lang="en-US" sz="1800" b="0" dirty="0" smtClean="0">
                <a:latin typeface="Arial" panose="020B0604020202020204" pitchFamily="34" charset="0"/>
                <a:cs typeface="Arial" panose="020B0604020202020204" pitchFamily="34" charset="0"/>
                <a:sym typeface="Arial"/>
              </a:rPr>
              <a:t>Attacks”,  International </a:t>
            </a:r>
            <a:r>
              <a:rPr lang="en-US" sz="1800" b="0" dirty="0">
                <a:latin typeface="Arial" panose="020B0604020202020204" pitchFamily="34" charset="0"/>
                <a:cs typeface="Arial" panose="020B0604020202020204" pitchFamily="34" charset="0"/>
                <a:sym typeface="Arial"/>
              </a:rPr>
              <a:t>Journal on Computer Science and </a:t>
            </a:r>
            <a:r>
              <a:rPr lang="en-US" sz="1800" b="0" dirty="0" smtClean="0">
                <a:latin typeface="Arial" panose="020B0604020202020204" pitchFamily="34" charset="0"/>
                <a:cs typeface="Arial" panose="020B0604020202020204" pitchFamily="34" charset="0"/>
                <a:sym typeface="Arial"/>
              </a:rPr>
              <a:t>Engineering, Vol. 02, No. 2, pp250-255.</a:t>
            </a:r>
          </a:p>
          <a:p>
            <a:r>
              <a:rPr lang="en-US" sz="1800" b="0" dirty="0" smtClean="0">
                <a:latin typeface="Arial" panose="020B0604020202020204" pitchFamily="34" charset="0"/>
                <a:cs typeface="Arial" panose="020B0604020202020204" pitchFamily="34" charset="0"/>
                <a:sym typeface="Arial"/>
              </a:rPr>
              <a:t>4. Downey, A., 2015, </a:t>
            </a:r>
            <a:r>
              <a:rPr lang="en-US" sz="1800" b="0" i="1" dirty="0" smtClean="0">
                <a:latin typeface="Arial" panose="020B0604020202020204" pitchFamily="34" charset="0"/>
                <a:cs typeface="Arial" panose="020B0604020202020204" pitchFamily="34" charset="0"/>
              </a:rPr>
              <a:t>Think </a:t>
            </a:r>
            <a:r>
              <a:rPr lang="en-US" sz="1800" b="0" i="1" dirty="0">
                <a:latin typeface="Arial" panose="020B0604020202020204" pitchFamily="34" charset="0"/>
                <a:cs typeface="Arial" panose="020B0604020202020204" pitchFamily="34" charset="0"/>
              </a:rPr>
              <a:t>Python, </a:t>
            </a:r>
            <a:r>
              <a:rPr lang="en-US" sz="1800" b="0" dirty="0">
                <a:latin typeface="Arial" panose="020B0604020202020204" pitchFamily="34" charset="0"/>
                <a:cs typeface="Arial" panose="020B0604020202020204" pitchFamily="34" charset="0"/>
              </a:rPr>
              <a:t>Second Edition</a:t>
            </a:r>
          </a:p>
          <a:p>
            <a:r>
              <a:rPr lang="en-US" sz="1800" b="0" dirty="0">
                <a:latin typeface="Arial" panose="020B0604020202020204" pitchFamily="34" charset="0"/>
                <a:cs typeface="Arial" panose="020B0604020202020204" pitchFamily="34" charset="0"/>
              </a:rPr>
              <a:t>(ISBN   978-1491939369</a:t>
            </a:r>
            <a:r>
              <a:rPr lang="en-US" sz="1800" b="0" dirty="0" smtClean="0">
                <a:latin typeface="Arial" panose="020B0604020202020204" pitchFamily="34" charset="0"/>
                <a:cs typeface="Arial" panose="020B0604020202020204" pitchFamily="34" charset="0"/>
              </a:rPr>
              <a:t>), </a:t>
            </a:r>
            <a:r>
              <a:rPr lang="en-US" sz="1800" b="0" i="1" dirty="0" smtClean="0">
                <a:latin typeface="Arial" panose="020B0604020202020204" pitchFamily="34" charset="0"/>
                <a:cs typeface="Arial" panose="020B0604020202020204" pitchFamily="34" charset="0"/>
              </a:rPr>
              <a:t> </a:t>
            </a:r>
            <a:r>
              <a:rPr lang="en-US" sz="1800" b="0" dirty="0" smtClean="0">
                <a:latin typeface="Arial" panose="020B0604020202020204" pitchFamily="34" charset="0"/>
                <a:cs typeface="Arial" panose="020B0604020202020204" pitchFamily="34" charset="0"/>
              </a:rPr>
              <a:t>http</a:t>
            </a:r>
            <a:r>
              <a:rPr lang="en-US" sz="1800" b="0" dirty="0">
                <a:latin typeface="Arial" panose="020B0604020202020204" pitchFamily="34" charset="0"/>
                <a:cs typeface="Arial" panose="020B0604020202020204" pitchFamily="34" charset="0"/>
              </a:rPr>
              <a:t>://greenteapress.com/wp/think-python-2e/</a:t>
            </a:r>
          </a:p>
          <a:p>
            <a:pPr>
              <a:defRPr sz="4000">
                <a:latin typeface="Arial"/>
                <a:ea typeface="Arial"/>
                <a:cs typeface="Arial"/>
                <a:sym typeface="Arial"/>
              </a:defRPr>
            </a:pPr>
            <a:endParaRPr sz="1600" b="0" dirty="0"/>
          </a:p>
        </p:txBody>
      </p:sp>
      <p:sp>
        <p:nvSpPr>
          <p:cNvPr id="64" name="Shape 190"/>
          <p:cNvSpPr/>
          <p:nvPr/>
        </p:nvSpPr>
        <p:spPr>
          <a:xfrm>
            <a:off x="34158143" y="24849472"/>
            <a:ext cx="7952460" cy="132343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a:defRPr sz="4000">
                <a:latin typeface="Arial"/>
                <a:ea typeface="Arial"/>
                <a:cs typeface="Arial"/>
                <a:sym typeface="Arial"/>
              </a:defRPr>
            </a:pPr>
            <a:r>
              <a:rPr lang="en-US" sz="2000" dirty="0" smtClean="0"/>
              <a:t>This project is sponsored by the Department of Education MSEIP grant at Alabama A&amp;M University.  </a:t>
            </a:r>
            <a:endParaRPr sz="2000" dirty="0" smtClean="0"/>
          </a:p>
          <a:p>
            <a:pPr>
              <a:defRPr sz="4000">
                <a:latin typeface="Arial"/>
                <a:ea typeface="Arial"/>
                <a:cs typeface="Arial"/>
                <a:sym typeface="Arial"/>
              </a:defRPr>
            </a:pPr>
            <a:endParaRPr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5636" y="4816663"/>
            <a:ext cx="8159916" cy="506908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 y="26842305"/>
            <a:ext cx="10254934" cy="493309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67579" y="26868497"/>
            <a:ext cx="6137021" cy="3732524"/>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ountain Top">
  <a:themeElements>
    <a:clrScheme name="Mountain Top">
      <a:dk1>
        <a:srgbClr val="000000"/>
      </a:dk1>
      <a:lt1>
        <a:srgbClr val="FFFFFF"/>
      </a:lt1>
      <a:dk2>
        <a:srgbClr val="A7A7A7"/>
      </a:dk2>
      <a:lt2>
        <a:srgbClr val="535353"/>
      </a:lt2>
      <a:accent1>
        <a:srgbClr val="66CCFF"/>
      </a:accent1>
      <a:accent2>
        <a:srgbClr val="CCECFF"/>
      </a:accent2>
      <a:accent3>
        <a:srgbClr val="8F8F8F"/>
      </a:accent3>
      <a:accent4>
        <a:srgbClr val="707070"/>
      </a:accent4>
      <a:accent5>
        <a:srgbClr val="B8E2FF"/>
      </a:accent5>
      <a:accent6>
        <a:srgbClr val="B9D6E7"/>
      </a:accent6>
      <a:hlink>
        <a:srgbClr val="0000FF"/>
      </a:hlink>
      <a:folHlink>
        <a:srgbClr val="FF00FF"/>
      </a:folHlink>
    </a:clrScheme>
    <a:fontScheme name="Mountain Top">
      <a:majorFont>
        <a:latin typeface="Helvetica"/>
        <a:ea typeface="Helvetica"/>
        <a:cs typeface="Helvetica"/>
      </a:majorFont>
      <a:minorFont>
        <a:latin typeface="Times New Roman"/>
        <a:ea typeface="Times New Roman"/>
        <a:cs typeface="Times New Roman"/>
      </a:minorFont>
    </a:fontScheme>
    <a:fmtScheme name="Mountain T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untain Top">
  <a:themeElements>
    <a:clrScheme name="Mountain Top">
      <a:dk1>
        <a:srgbClr val="000000"/>
      </a:dk1>
      <a:lt1>
        <a:srgbClr val="FFFFFF"/>
      </a:lt1>
      <a:dk2>
        <a:srgbClr val="A7A7A7"/>
      </a:dk2>
      <a:lt2>
        <a:srgbClr val="535353"/>
      </a:lt2>
      <a:accent1>
        <a:srgbClr val="66CCFF"/>
      </a:accent1>
      <a:accent2>
        <a:srgbClr val="CCECFF"/>
      </a:accent2>
      <a:accent3>
        <a:srgbClr val="8F8F8F"/>
      </a:accent3>
      <a:accent4>
        <a:srgbClr val="707070"/>
      </a:accent4>
      <a:accent5>
        <a:srgbClr val="B8E2FF"/>
      </a:accent5>
      <a:accent6>
        <a:srgbClr val="B9D6E7"/>
      </a:accent6>
      <a:hlink>
        <a:srgbClr val="0000FF"/>
      </a:hlink>
      <a:folHlink>
        <a:srgbClr val="FF00FF"/>
      </a:folHlink>
    </a:clrScheme>
    <a:fontScheme name="Mountain Top">
      <a:majorFont>
        <a:latin typeface="Helvetica"/>
        <a:ea typeface="Helvetica"/>
        <a:cs typeface="Helvetica"/>
      </a:majorFont>
      <a:minorFont>
        <a:latin typeface="Times New Roman"/>
        <a:ea typeface="Times New Roman"/>
        <a:cs typeface="Times New Roman"/>
      </a:minorFont>
    </a:fontScheme>
    <a:fmtScheme name="Mountain T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208</TotalTime>
  <Words>1643</Words>
  <Application>Microsoft Office PowerPoint</Application>
  <PresentationFormat>Custom</PresentationFormat>
  <Paragraphs>163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Menlo</vt:lpstr>
      <vt:lpstr>Arial</vt:lpstr>
      <vt:lpstr>Times New Roman</vt:lpstr>
      <vt:lpstr>Mountain Top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 Zhao</cp:lastModifiedBy>
  <cp:revision>11</cp:revision>
  <dcterms:modified xsi:type="dcterms:W3CDTF">2017-04-13T19:47:09Z</dcterms:modified>
</cp:coreProperties>
</file>