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6" r:id="rId2"/>
    <p:sldId id="257" r:id="rId3"/>
    <p:sldId id="293" r:id="rId4"/>
    <p:sldId id="258" r:id="rId5"/>
    <p:sldId id="439" r:id="rId6"/>
    <p:sldId id="440" r:id="rId7"/>
    <p:sldId id="441" r:id="rId8"/>
    <p:sldId id="442" r:id="rId9"/>
    <p:sldId id="443" r:id="rId10"/>
    <p:sldId id="444" r:id="rId11"/>
    <p:sldId id="446" r:id="rId12"/>
    <p:sldId id="445" r:id="rId13"/>
    <p:sldId id="448" r:id="rId14"/>
    <p:sldId id="447" r:id="rId15"/>
    <p:sldId id="449" r:id="rId16"/>
    <p:sldId id="450" r:id="rId17"/>
    <p:sldId id="458" r:id="rId18"/>
    <p:sldId id="455" r:id="rId19"/>
    <p:sldId id="456" r:id="rId20"/>
    <p:sldId id="457" r:id="rId21"/>
    <p:sldId id="459" r:id="rId22"/>
    <p:sldId id="452" r:id="rId23"/>
    <p:sldId id="451" r:id="rId24"/>
    <p:sldId id="453" r:id="rId25"/>
    <p:sldId id="388"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94626"/>
  </p:normalViewPr>
  <p:slideViewPr>
    <p:cSldViewPr snapToGrid="0" snapToObjects="1">
      <p:cViewPr varScale="1">
        <p:scale>
          <a:sx n="119" d="100"/>
          <a:sy n="119" d="100"/>
        </p:scale>
        <p:origin x="224"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Hiragino Kaku Gothic Pro W3" panose="020B0300000000000000" pitchFamily="34" charset="-128"/>
                <a:ea typeface="Hiragino Kaku Gothic Pro W3" panose="020B0300000000000000" pitchFamily="34" charset="-128"/>
              </a:defRPr>
            </a:lvl1pPr>
          </a:lstStyle>
          <a:p>
            <a:fld id="{5BDC7EC5-8995-CC45-A291-77806FE6ECE7}" type="datetimeFigureOut">
              <a:rPr lang="ja-JP" altLang="en-US" smtClean="0"/>
              <a:pPr/>
              <a:t>2019/8/8</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Hiragino Kaku Gothic Pro W3" panose="020B0300000000000000" pitchFamily="34" charset="-128"/>
                <a:ea typeface="Hiragino Kaku Gothic Pro W3" panose="020B0300000000000000" pitchFamily="34" charset="-128"/>
              </a:defRPr>
            </a:lvl1pPr>
          </a:lstStyle>
          <a:p>
            <a:fld id="{5367ED01-861D-0346-8977-AB71AEA4F930}" type="slidenum">
              <a:rPr lang="ja-JP" altLang="en-US" smtClean="0"/>
              <a:pPr/>
              <a:t>‹#›</a:t>
            </a:fld>
            <a:endParaRPr lang="ja-JP" altLang="en-US"/>
          </a:p>
        </p:txBody>
      </p:sp>
    </p:spTree>
    <p:extLst>
      <p:ext uri="{BB962C8B-B14F-4D97-AF65-F5344CB8AC3E}">
        <p14:creationId xmlns:p14="http://schemas.microsoft.com/office/powerpoint/2010/main" val="1050706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4572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9144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3716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1828800" algn="l" defTabSz="914400" rtl="0" eaLnBrk="1" latinLnBrk="0" hangingPunct="1">
      <a:defRPr kumimoji="1" sz="12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367ED01-861D-0346-8977-AB71AEA4F930}" type="slidenum">
              <a:rPr kumimoji="1" lang="ja-JP" altLang="en-US" smtClean="0"/>
              <a:t>1</a:t>
            </a:fld>
            <a:endParaRPr kumimoji="1" lang="ja-JP" altLang="en-US"/>
          </a:p>
        </p:txBody>
      </p:sp>
    </p:spTree>
    <p:extLst>
      <p:ext uri="{BB962C8B-B14F-4D97-AF65-F5344CB8AC3E}">
        <p14:creationId xmlns:p14="http://schemas.microsoft.com/office/powerpoint/2010/main" val="473830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367ED01-861D-0346-8977-AB71AEA4F930}" type="slidenum">
              <a:rPr kumimoji="1" lang="ja-JP" altLang="en-US" smtClean="0"/>
              <a:t>2</a:t>
            </a:fld>
            <a:endParaRPr kumimoji="1" lang="ja-JP" altLang="en-US"/>
          </a:p>
        </p:txBody>
      </p:sp>
    </p:spTree>
    <p:extLst>
      <p:ext uri="{BB962C8B-B14F-4D97-AF65-F5344CB8AC3E}">
        <p14:creationId xmlns:p14="http://schemas.microsoft.com/office/powerpoint/2010/main" val="190479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lvl1pPr>
              <a:defRPr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05DE190B-F1D7-EA44-8903-46CB7339DA92}" type="datetime1">
              <a:rPr lang="ja-JP" altLang="en-US" smtClean="0"/>
              <a:t>2019/8/8</a:t>
            </a:fld>
            <a:endParaRPr lang="ja-JP" altLang="en-US"/>
          </a:p>
        </p:txBody>
      </p:sp>
      <p:sp>
        <p:nvSpPr>
          <p:cNvPr id="5" name="フッター プレースホルダー 4"/>
          <p:cNvSpPr>
            <a:spLocks noGrp="1"/>
          </p:cNvSpPr>
          <p:nvPr>
            <p:ph type="ftr" sz="quarter" idx="11"/>
          </p:nvPr>
        </p:nvSpPr>
        <p:spPr/>
        <p:txBody>
          <a:bodyPr/>
          <a:lstStyle>
            <a:lvl1pPr>
              <a:defRPr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r>
              <a:rPr lang="en" altLang="ja-JP"/>
              <a:t>Copyright (c) 2019 Zettant Inc.</a:t>
            </a:r>
            <a:endParaRPr lang="ja-JP" altLang="en-US" dirty="0"/>
          </a:p>
        </p:txBody>
      </p:sp>
      <p:sp>
        <p:nvSpPr>
          <p:cNvPr id="6" name="スライド番号プレースホルダー 5"/>
          <p:cNvSpPr>
            <a:spLocks noGrp="1"/>
          </p:cNvSpPr>
          <p:nvPr>
            <p:ph type="sldNum" sz="quarter" idx="12"/>
          </p:nvPr>
        </p:nvSpPr>
        <p:spPr/>
        <p:txBody>
          <a:bodyPr/>
          <a:lstStyle>
            <a:lvl1pPr>
              <a:defRPr b="0" i="0">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1726EC67-F370-534A-B256-AF4D6E27D0FA}" type="slidenum">
              <a:rPr lang="ja-JP" altLang="en-US" smtClean="0"/>
              <a:pPr/>
              <a:t>‹#›</a:t>
            </a:fld>
            <a:endParaRPr lang="ja-JP" altLang="en-US"/>
          </a:p>
        </p:txBody>
      </p:sp>
    </p:spTree>
    <p:extLst>
      <p:ext uri="{BB962C8B-B14F-4D97-AF65-F5344CB8AC3E}">
        <p14:creationId xmlns:p14="http://schemas.microsoft.com/office/powerpoint/2010/main" val="182928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579CAEB-AE3C-7341-9C68-DA130958E2A8}" type="datetime1">
              <a:rPr kumimoji="1" lang="ja-JP" altLang="en-US" smtClean="0"/>
              <a:t>2019/8/8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74940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AD8456B-06EB-C24F-BD52-5B70BCFA0E42}" type="datetime1">
              <a:rPr kumimoji="1" lang="ja-JP" altLang="en-US" smtClean="0"/>
              <a:t>2019/8/8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29690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C3C72ADA-05E1-D94C-87DF-DF5B5B18AE34}" type="datetime1">
              <a:rPr kumimoji="1" lang="ja-JP" altLang="en-US" smtClean="0"/>
              <a:t>2019/8/8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42765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D0E8D2BB-56AC-354A-8085-91AF7C4D955B}" type="datetime1">
              <a:rPr kumimoji="1" lang="ja-JP" altLang="en-US" smtClean="0"/>
              <a:t>2019/8/8</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Copyright (c) 2019 Zettant Inc.</a:t>
            </a:r>
            <a:endParaRPr kumimoji="1" lang="ja-JP" altLang="en-US" dirty="0"/>
          </a:p>
        </p:txBody>
      </p:sp>
      <p:sp>
        <p:nvSpPr>
          <p:cNvPr id="6" name="スライド番号プレースホルダー 5"/>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83580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969224F-CBC4-A64C-A49F-CCE3FDC0DE13}" type="datetime1">
              <a:rPr kumimoji="1" lang="ja-JP" altLang="en-US" smtClean="0"/>
              <a:t>2019/8/8</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Copyright (c) 2019 Zettant Inc.</a:t>
            </a:r>
            <a:endParaRPr kumimoji="1" lang="ja-JP" altLang="en-US" dirty="0"/>
          </a:p>
        </p:txBody>
      </p:sp>
      <p:sp>
        <p:nvSpPr>
          <p:cNvPr id="7" name="スライド番号プレースホルダー 6"/>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71228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6677165-D91B-A14B-98F7-F22D9A7C4B56}" type="datetime1">
              <a:rPr kumimoji="1" lang="ja-JP" altLang="en-US" smtClean="0"/>
              <a:t>2019/8/8</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a:t>Copyright (c) 2019 Zettant Inc.</a:t>
            </a:r>
            <a:endParaRPr kumimoji="1" lang="ja-JP" altLang="en-US" dirty="0"/>
          </a:p>
        </p:txBody>
      </p:sp>
      <p:sp>
        <p:nvSpPr>
          <p:cNvPr id="9" name="スライド番号プレースホルダー 8"/>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30539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8C39C33-2D1D-3C41-9473-5A82E3029E7E}" type="datetime1">
              <a:rPr kumimoji="1" lang="ja-JP" altLang="en-US" smtClean="0"/>
              <a:t>2019/8/8</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dirty="0"/>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00361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5ABA58-7C7E-2149-A47D-2581A521B814}" type="datetime1">
              <a:rPr kumimoji="1" lang="ja-JP" altLang="en-US" smtClean="0"/>
              <a:t>2019/8/8</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a:t>Copyright (c) 2019 Zettant Inc.</a:t>
            </a:r>
            <a:endParaRPr kumimoji="1" lang="ja-JP" altLang="en-US" dirty="0"/>
          </a:p>
        </p:txBody>
      </p:sp>
      <p:sp>
        <p:nvSpPr>
          <p:cNvPr id="4" name="スライド番号プレースホルダー 3"/>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43569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2CA821F-8314-554C-96BA-C257B7D162E7}" type="datetime1">
              <a:rPr kumimoji="1" lang="ja-JP" altLang="en-US" smtClean="0"/>
              <a:t>2019/8/8</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Copyright (c) 2019 Zettant Inc.</a:t>
            </a:r>
            <a:endParaRPr kumimoji="1" lang="ja-JP" altLang="en-US" dirty="0"/>
          </a:p>
        </p:txBody>
      </p:sp>
      <p:sp>
        <p:nvSpPr>
          <p:cNvPr id="7" name="スライド番号プレースホルダー 6"/>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67846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5C81035-2555-294D-A2B2-46F0DC92DFCD}" type="datetime1">
              <a:rPr kumimoji="1" lang="ja-JP" altLang="en-US" smtClean="0"/>
              <a:t>2019/8/8</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Copyright (c) 2019 Zettant Inc.</a:t>
            </a:r>
            <a:endParaRPr kumimoji="1" lang="ja-JP" altLang="en-US" dirty="0"/>
          </a:p>
        </p:txBody>
      </p:sp>
      <p:sp>
        <p:nvSpPr>
          <p:cNvPr id="7" name="スライド番号プレースホルダー 6"/>
          <p:cNvSpPr>
            <a:spLocks noGrp="1"/>
          </p:cNvSpPr>
          <p:nvPr>
            <p:ph type="sldNum" sz="quarter" idx="12"/>
          </p:nvPr>
        </p:nvSpPr>
        <p:spPr/>
        <p:txBody>
          <a:bodyPr/>
          <a:lstStyle/>
          <a:p>
            <a:fld id="{1726EC67-F370-534A-B256-AF4D6E27D0FA}" type="slidenum">
              <a:rPr kumimoji="1" lang="ja-JP" altLang="en-US" smtClean="0"/>
              <a:t>‹#›</a:t>
            </a:fld>
            <a:endParaRPr kumimoji="1" lang="ja-JP" altLang="en-US"/>
          </a:p>
        </p:txBody>
      </p:sp>
    </p:spTree>
    <p:extLst>
      <p:ext uri="{BB962C8B-B14F-4D97-AF65-F5344CB8AC3E}">
        <p14:creationId xmlns:p14="http://schemas.microsoft.com/office/powerpoint/2010/main" val="198321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9BC4F1F0-0588-2D44-B26F-78F8AC4301F5}" type="datetime1">
              <a:rPr lang="ja-JP" altLang="en-US" smtClean="0"/>
              <a:t>2019/8/8</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r>
              <a:rPr lang="en" altLang="ja-JP"/>
              <a:t>Copyright (c) 2019 Zettant Inc.</a:t>
            </a:r>
            <a:endParaRPr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stStyle>
          <a:p>
            <a:fld id="{1726EC67-F370-534A-B256-AF4D6E27D0FA}" type="slidenum">
              <a:rPr lang="ja-JP" altLang="en-US" smtClean="0"/>
              <a:pPr/>
              <a:t>‹#›</a:t>
            </a:fld>
            <a:endParaRPr lang="ja-JP" altLang="en-US"/>
          </a:p>
        </p:txBody>
      </p:sp>
    </p:spTree>
    <p:extLst>
      <p:ext uri="{BB962C8B-B14F-4D97-AF65-F5344CB8AC3E}">
        <p14:creationId xmlns:p14="http://schemas.microsoft.com/office/powerpoint/2010/main" val="176542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p:titleStyle>
    <p:bodyStyle>
      <a:lvl1pPr marL="228600" indent="-228600" algn="l" defTabSz="914400" rtl="0" eaLnBrk="1" latinLnBrk="0" hangingPunct="1">
        <a:lnSpc>
          <a:spcPct val="90000"/>
        </a:lnSpc>
        <a:spcBef>
          <a:spcPts val="1000"/>
        </a:spcBef>
        <a:buFont typeface="Arial"/>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1pPr>
      <a:lvl2pPr marL="685800" indent="-228600" algn="l" defTabSz="914400" rtl="0" eaLnBrk="1" latinLnBrk="0" hangingPunct="1">
        <a:lnSpc>
          <a:spcPct val="90000"/>
        </a:lnSpc>
        <a:spcBef>
          <a:spcPts val="500"/>
        </a:spcBef>
        <a:buFont typeface="Arial"/>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2pPr>
      <a:lvl3pPr marL="1143000" indent="-228600" algn="l" defTabSz="914400" rtl="0" eaLnBrk="1" latinLnBrk="0" hangingPunct="1">
        <a:lnSpc>
          <a:spcPct val="90000"/>
        </a:lnSpc>
        <a:spcBef>
          <a:spcPts val="500"/>
        </a:spcBef>
        <a:buFont typeface="Arial"/>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3pPr>
      <a:lvl4pPr marL="1600200" indent="-228600" algn="l" defTabSz="914400" rtl="0" eaLnBrk="1" latinLnBrk="0" hangingPunct="1">
        <a:lnSpc>
          <a:spcPct val="90000"/>
        </a:lnSpc>
        <a:spcBef>
          <a:spcPts val="500"/>
        </a:spcBef>
        <a:buFont typeface="Arial"/>
        <a:buChar char="•"/>
        <a:defRPr kumimoji="1" sz="16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4pPr>
      <a:lvl5pPr marL="2057400" indent="-228600" algn="l" defTabSz="914400" rtl="0" eaLnBrk="1" latinLnBrk="0" hangingPunct="1">
        <a:lnSpc>
          <a:spcPct val="90000"/>
        </a:lnSpc>
        <a:spcBef>
          <a:spcPts val="500"/>
        </a:spcBef>
        <a:buFont typeface="Arial"/>
        <a:buChar char="•"/>
        <a:defRPr kumimoji="1" sz="1600" b="0" i="0" kern="1200">
          <a:solidFill>
            <a:schemeClr val="tx1"/>
          </a:solidFill>
          <a:latin typeface="Hiragino Kaku Gothic Pro W3" panose="020B0300000000000000" pitchFamily="34" charset="-128"/>
          <a:ea typeface="Hiragino Kaku Gothic Pro W3" panose="020B0300000000000000" pitchFamily="34" charset="-128"/>
          <a:cs typeface="Hiragino Kaku Gothic Pro W3" panose="020B0300000000000000" pitchFamily="34"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eo4j.com/blog/dark-side-neo4j-worst-practic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neo4j.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32784" y="1122363"/>
            <a:ext cx="10379853" cy="2387600"/>
          </a:xfrm>
        </p:spPr>
        <p:txBody>
          <a:bodyPr/>
          <a:lstStyle/>
          <a:p>
            <a:r>
              <a:rPr kumimoji="1" lang="en-US" altLang="ja-JP" dirty="0"/>
              <a:t>Target of the project</a:t>
            </a:r>
            <a:endParaRPr kumimoji="1" lang="ja-JP" altLang="en-US" dirty="0"/>
          </a:p>
        </p:txBody>
      </p:sp>
      <p:sp>
        <p:nvSpPr>
          <p:cNvPr id="3" name="サブタイトル 2"/>
          <p:cNvSpPr>
            <a:spLocks noGrp="1"/>
          </p:cNvSpPr>
          <p:nvPr>
            <p:ph type="subTitle" idx="1"/>
          </p:nvPr>
        </p:nvSpPr>
        <p:spPr>
          <a:xfrm>
            <a:off x="1524000" y="3997967"/>
            <a:ext cx="9144000" cy="1655762"/>
          </a:xfrm>
        </p:spPr>
        <p:txBody>
          <a:bodyPr/>
          <a:lstStyle/>
          <a:p>
            <a:r>
              <a:rPr lang="en-US" altLang="ja-JP"/>
              <a:t>4 </a:t>
            </a:r>
            <a:r>
              <a:rPr lang="en-US" altLang="ja-JP" dirty="0"/>
              <a:t>August</a:t>
            </a:r>
            <a:r>
              <a:rPr lang="ja-JP" altLang="en-US"/>
              <a:t> </a:t>
            </a:r>
            <a:r>
              <a:rPr lang="en-US" altLang="ja-JP" dirty="0"/>
              <a:t>2019</a:t>
            </a:r>
          </a:p>
        </p:txBody>
      </p:sp>
      <p:sp>
        <p:nvSpPr>
          <p:cNvPr id="4" name="テキスト ボックス 3"/>
          <p:cNvSpPr txBox="1"/>
          <p:nvPr/>
        </p:nvSpPr>
        <p:spPr>
          <a:xfrm>
            <a:off x="9065447" y="3421933"/>
            <a:ext cx="1602553" cy="400110"/>
          </a:xfrm>
          <a:prstGeom prst="rect">
            <a:avLst/>
          </a:prstGeom>
          <a:noFill/>
        </p:spPr>
        <p:txBody>
          <a:bodyPr wrap="square" rtlCol="0">
            <a:spAutoFit/>
          </a:bodyPr>
          <a:lstStyle/>
          <a:p>
            <a:pPr algn="r"/>
            <a:r>
              <a:rPr kumimoji="1" lang="en-US" altLang="ja-JP" sz="2000" dirty="0">
                <a:latin typeface="Hiragino Kaku Gothic Pro W3" panose="020B0300000000000000" pitchFamily="34" charset="-128"/>
                <a:ea typeface="Hiragino Kaku Gothic Pro W3" panose="020B0300000000000000" pitchFamily="34" charset="-128"/>
                <a:cs typeface="MS PGothic" charset="-128"/>
              </a:rPr>
              <a:t>revision 1</a:t>
            </a:r>
            <a:endParaRPr kumimoji="1" lang="ja-JP" altLang="en-US" sz="2000" dirty="0">
              <a:latin typeface="Hiragino Kaku Gothic Pro W3" panose="020B0300000000000000" pitchFamily="34" charset="-128"/>
              <a:ea typeface="Hiragino Kaku Gothic Pro W3" panose="020B0300000000000000" pitchFamily="34" charset="-128"/>
              <a:cs typeface="MS PGothic" charset="-128"/>
            </a:endParaRPr>
          </a:p>
        </p:txBody>
      </p:sp>
    </p:spTree>
    <p:extLst>
      <p:ext uri="{BB962C8B-B14F-4D97-AF65-F5344CB8AC3E}">
        <p14:creationId xmlns:p14="http://schemas.microsoft.com/office/powerpoint/2010/main" val="141807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499194-A7EF-834B-8189-A436EF089EFF}"/>
              </a:ext>
            </a:extLst>
          </p:cNvPr>
          <p:cNvSpPr>
            <a:spLocks noGrp="1"/>
          </p:cNvSpPr>
          <p:nvPr>
            <p:ph type="title"/>
          </p:nvPr>
        </p:nvSpPr>
        <p:spPr/>
        <p:txBody>
          <a:bodyPr/>
          <a:lstStyle/>
          <a:p>
            <a:r>
              <a:rPr kumimoji="1" lang="ja-JP" altLang="en-US"/>
              <a:t>グラフデータベースに適用したい</a:t>
            </a:r>
          </a:p>
        </p:txBody>
      </p:sp>
      <p:sp>
        <p:nvSpPr>
          <p:cNvPr id="3" name="コンテンツ プレースホルダー 2">
            <a:extLst>
              <a:ext uri="{FF2B5EF4-FFF2-40B4-BE49-F238E27FC236}">
                <a16:creationId xmlns:a16="http://schemas.microsoft.com/office/drawing/2014/main" id="{94C2047C-B0C4-9642-B764-ACCFD864863C}"/>
              </a:ext>
            </a:extLst>
          </p:cNvPr>
          <p:cNvSpPr>
            <a:spLocks noGrp="1"/>
          </p:cNvSpPr>
          <p:nvPr>
            <p:ph idx="1"/>
          </p:nvPr>
        </p:nvSpPr>
        <p:spPr/>
        <p:txBody>
          <a:bodyPr/>
          <a:lstStyle/>
          <a:p>
            <a:r>
              <a:rPr kumimoji="1" lang="ja-JP" altLang="en-US"/>
              <a:t>トランザクション群はネットワーク構造を持つ</a:t>
            </a:r>
            <a:endParaRPr kumimoji="1" lang="en-US" altLang="ja-JP" dirty="0"/>
          </a:p>
          <a:p>
            <a:pPr lvl="1"/>
            <a:r>
              <a:rPr lang="ja-JP" altLang="en-US"/>
              <a:t>トランザクション情報をノード</a:t>
            </a:r>
            <a:endParaRPr lang="en-US" altLang="ja-JP" dirty="0"/>
          </a:p>
          <a:p>
            <a:pPr lvl="1"/>
            <a:r>
              <a:rPr lang="ja-JP" altLang="en-US"/>
              <a:t>トランザクションから別のトランザクションへのポインタ（参照関係）をエッジ</a:t>
            </a:r>
            <a:endParaRPr kumimoji="1" lang="en-US" altLang="ja-JP" dirty="0"/>
          </a:p>
          <a:p>
            <a:endParaRPr kumimoji="1" lang="en-US" altLang="ja-JP" dirty="0"/>
          </a:p>
          <a:p>
            <a:r>
              <a:rPr lang="ja-JP" altLang="en-US"/>
              <a:t>トランザクションをそのままグラフ</a:t>
            </a:r>
            <a:r>
              <a:rPr lang="en-US" altLang="ja-JP" dirty="0"/>
              <a:t>DB</a:t>
            </a:r>
            <a:r>
              <a:rPr lang="ja-JP" altLang="en-US"/>
              <a:t>に投入し、検索できるようにすれば、はやりの技術に乗ることができる</a:t>
            </a:r>
            <a:endParaRPr lang="en-US" altLang="ja-JP" dirty="0"/>
          </a:p>
          <a:p>
            <a:pPr lvl="1"/>
            <a:r>
              <a:rPr kumimoji="1" lang="ja-JP" altLang="en-US"/>
              <a:t>とりあえず有名所で</a:t>
            </a:r>
            <a:r>
              <a:rPr kumimoji="1" lang="en-US" altLang="ja-JP" dirty="0"/>
              <a:t>neo4j</a:t>
            </a:r>
            <a:r>
              <a:rPr lang="ja-JP" altLang="en-US"/>
              <a:t>を選択</a:t>
            </a:r>
            <a:endParaRPr kumimoji="1" lang="ja-JP" altLang="en-US"/>
          </a:p>
        </p:txBody>
      </p:sp>
      <p:sp>
        <p:nvSpPr>
          <p:cNvPr id="4" name="フッター プレースホルダー 3">
            <a:extLst>
              <a:ext uri="{FF2B5EF4-FFF2-40B4-BE49-F238E27FC236}">
                <a16:creationId xmlns:a16="http://schemas.microsoft.com/office/drawing/2014/main" id="{3EF1EB3D-2AA1-0D4D-AC7A-7E8FC96E0005}"/>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A0E5E9C2-A409-5D46-97B4-807157C4ADD0}"/>
              </a:ext>
            </a:extLst>
          </p:cNvPr>
          <p:cNvSpPr>
            <a:spLocks noGrp="1"/>
          </p:cNvSpPr>
          <p:nvPr>
            <p:ph type="sldNum" sz="quarter" idx="12"/>
          </p:nvPr>
        </p:nvSpPr>
        <p:spPr/>
        <p:txBody>
          <a:bodyPr/>
          <a:lstStyle/>
          <a:p>
            <a:fld id="{1726EC67-F370-534A-B256-AF4D6E27D0FA}" type="slidenum">
              <a:rPr kumimoji="1" lang="ja-JP" altLang="en-US" smtClean="0"/>
              <a:t>10</a:t>
            </a:fld>
            <a:endParaRPr kumimoji="1" lang="ja-JP" altLang="en-US"/>
          </a:p>
        </p:txBody>
      </p:sp>
    </p:spTree>
    <p:extLst>
      <p:ext uri="{BB962C8B-B14F-4D97-AF65-F5344CB8AC3E}">
        <p14:creationId xmlns:p14="http://schemas.microsoft.com/office/powerpoint/2010/main" val="882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lang="ja-JP" altLang="en-US"/>
              <a:t>トランザクションの構造とグラフ構造</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11</a:t>
            </a:fld>
            <a:endParaRPr kumimoji="1" lang="ja-JP" altLang="en-US"/>
          </a:p>
        </p:txBody>
      </p:sp>
    </p:spTree>
    <p:extLst>
      <p:ext uri="{BB962C8B-B14F-4D97-AF65-F5344CB8AC3E}">
        <p14:creationId xmlns:p14="http://schemas.microsoft.com/office/powerpoint/2010/main" val="170912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2D6B30-A9AB-2141-8716-CCE41AEE35FD}"/>
              </a:ext>
            </a:extLst>
          </p:cNvPr>
          <p:cNvSpPr>
            <a:spLocks noGrp="1"/>
          </p:cNvSpPr>
          <p:nvPr>
            <p:ph type="title"/>
          </p:nvPr>
        </p:nvSpPr>
        <p:spPr>
          <a:xfrm>
            <a:off x="838200" y="365125"/>
            <a:ext cx="10515600" cy="1325563"/>
          </a:xfrm>
        </p:spPr>
        <p:txBody>
          <a:bodyPr/>
          <a:lstStyle/>
          <a:p>
            <a:r>
              <a:rPr lang="ja-JP" altLang="en-US"/>
              <a:t>トランザクションの構造</a:t>
            </a:r>
            <a:endParaRPr kumimoji="1" lang="ja-JP" altLang="en-US"/>
          </a:p>
        </p:txBody>
      </p:sp>
      <p:sp>
        <p:nvSpPr>
          <p:cNvPr id="4" name="フッター プレースホルダー 3">
            <a:extLst>
              <a:ext uri="{FF2B5EF4-FFF2-40B4-BE49-F238E27FC236}">
                <a16:creationId xmlns:a16="http://schemas.microsoft.com/office/drawing/2014/main" id="{919A9330-C030-5142-B614-BD3703B6373E}"/>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F67E8425-638D-2343-BF30-BC16AA196FB5}"/>
              </a:ext>
            </a:extLst>
          </p:cNvPr>
          <p:cNvSpPr>
            <a:spLocks noGrp="1"/>
          </p:cNvSpPr>
          <p:nvPr>
            <p:ph type="sldNum" sz="quarter" idx="12"/>
          </p:nvPr>
        </p:nvSpPr>
        <p:spPr/>
        <p:txBody>
          <a:bodyPr/>
          <a:lstStyle/>
          <a:p>
            <a:fld id="{1726EC67-F370-534A-B256-AF4D6E27D0FA}" type="slidenum">
              <a:rPr kumimoji="1" lang="ja-JP" altLang="en-US" smtClean="0"/>
              <a:t>12</a:t>
            </a:fld>
            <a:endParaRPr kumimoji="1" lang="ja-JP" altLang="en-US"/>
          </a:p>
        </p:txBody>
      </p:sp>
      <p:sp>
        <p:nvSpPr>
          <p:cNvPr id="6" name="正方形/長方形 5">
            <a:extLst>
              <a:ext uri="{FF2B5EF4-FFF2-40B4-BE49-F238E27FC236}">
                <a16:creationId xmlns:a16="http://schemas.microsoft.com/office/drawing/2014/main" id="{58FFAC2D-140D-9247-AD73-377E2400FA97}"/>
              </a:ext>
            </a:extLst>
          </p:cNvPr>
          <p:cNvSpPr/>
          <p:nvPr/>
        </p:nvSpPr>
        <p:spPr>
          <a:xfrm>
            <a:off x="1881352" y="1923393"/>
            <a:ext cx="2157248" cy="3363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header</a:t>
            </a:r>
            <a:endParaRPr kumimoji="1" lang="ja-JP" altLang="en-US"/>
          </a:p>
        </p:txBody>
      </p:sp>
      <p:sp>
        <p:nvSpPr>
          <p:cNvPr id="7" name="正方形/長方形 6">
            <a:extLst>
              <a:ext uri="{FF2B5EF4-FFF2-40B4-BE49-F238E27FC236}">
                <a16:creationId xmlns:a16="http://schemas.microsoft.com/office/drawing/2014/main" id="{0239EA15-B710-9349-A50C-3171C70E39DF}"/>
              </a:ext>
            </a:extLst>
          </p:cNvPr>
          <p:cNvSpPr/>
          <p:nvPr/>
        </p:nvSpPr>
        <p:spPr>
          <a:xfrm>
            <a:off x="1881352" y="2259724"/>
            <a:ext cx="2157248" cy="207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FF159C-A324-484E-9BC8-D43D0ABDD13D}"/>
              </a:ext>
            </a:extLst>
          </p:cNvPr>
          <p:cNvSpPr/>
          <p:nvPr/>
        </p:nvSpPr>
        <p:spPr>
          <a:xfrm>
            <a:off x="2077106" y="2618701"/>
            <a:ext cx="1765739" cy="44496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t>Asset</a:t>
            </a:r>
          </a:p>
          <a:p>
            <a:pPr algn="ctr"/>
            <a:r>
              <a:rPr lang="en-US" altLang="ja-JP" sz="1100" dirty="0"/>
              <a:t>(</a:t>
            </a:r>
            <a:r>
              <a:rPr lang="en-US" altLang="ja-JP" sz="1100" dirty="0" err="1"/>
              <a:t>asset_id</a:t>
            </a:r>
            <a:r>
              <a:rPr lang="en-US" altLang="ja-JP" sz="1100" dirty="0"/>
              <a:t>)</a:t>
            </a:r>
            <a:endParaRPr kumimoji="1" lang="ja-JP" altLang="en-US" sz="1100"/>
          </a:p>
        </p:txBody>
      </p:sp>
      <p:sp>
        <p:nvSpPr>
          <p:cNvPr id="9" name="テキスト ボックス 8">
            <a:extLst>
              <a:ext uri="{FF2B5EF4-FFF2-40B4-BE49-F238E27FC236}">
                <a16:creationId xmlns:a16="http://schemas.microsoft.com/office/drawing/2014/main" id="{E8F4F00B-1BA1-204D-B647-9CCE415C963A}"/>
              </a:ext>
            </a:extLst>
          </p:cNvPr>
          <p:cNvSpPr txBox="1"/>
          <p:nvPr/>
        </p:nvSpPr>
        <p:spPr>
          <a:xfrm>
            <a:off x="1866901" y="2259724"/>
            <a:ext cx="739665" cy="261610"/>
          </a:xfrm>
          <a:prstGeom prst="rect">
            <a:avLst/>
          </a:prstGeom>
          <a:noFill/>
        </p:spPr>
        <p:txBody>
          <a:bodyPr wrap="square" rtlCol="0">
            <a:spAutoFit/>
          </a:bodyPr>
          <a:lstStyle/>
          <a:p>
            <a:r>
              <a:rPr kumimoji="1" lang="en-US" altLang="ja-JP" sz="1100" dirty="0"/>
              <a:t>Relation</a:t>
            </a:r>
            <a:endParaRPr kumimoji="1" lang="ja-JP" altLang="en-US" sz="1100"/>
          </a:p>
        </p:txBody>
      </p:sp>
      <p:sp>
        <p:nvSpPr>
          <p:cNvPr id="10" name="正方形/長方形 9">
            <a:extLst>
              <a:ext uri="{FF2B5EF4-FFF2-40B4-BE49-F238E27FC236}">
                <a16:creationId xmlns:a16="http://schemas.microsoft.com/office/drawing/2014/main" id="{10542001-5CD7-3A47-929C-BE009E174DEA}"/>
              </a:ext>
            </a:extLst>
          </p:cNvPr>
          <p:cNvSpPr/>
          <p:nvPr/>
        </p:nvSpPr>
        <p:spPr>
          <a:xfrm>
            <a:off x="2077105" y="3182154"/>
            <a:ext cx="1765739" cy="4449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Pointer</a:t>
            </a:r>
          </a:p>
          <a:p>
            <a:pPr algn="ctr"/>
            <a:r>
              <a:rPr lang="en-US" altLang="ja-JP" sz="1050" dirty="0"/>
              <a:t>(</a:t>
            </a:r>
            <a:r>
              <a:rPr lang="en-US" altLang="ja-JP" sz="1050" dirty="0" err="1">
                <a:solidFill>
                  <a:srgbClr val="FF0000"/>
                </a:solidFill>
              </a:rPr>
              <a:t>transaction_id</a:t>
            </a:r>
            <a:r>
              <a:rPr lang="en-US" altLang="ja-JP" sz="1050" dirty="0"/>
              <a:t>, </a:t>
            </a:r>
            <a:r>
              <a:rPr lang="en-US" altLang="ja-JP" sz="1050" dirty="0" err="1">
                <a:solidFill>
                  <a:schemeClr val="accent1">
                    <a:lumMod val="75000"/>
                  </a:schemeClr>
                </a:solidFill>
              </a:rPr>
              <a:t>asset_id</a:t>
            </a:r>
            <a:r>
              <a:rPr lang="en-US" altLang="ja-JP" sz="1050" dirty="0"/>
              <a:t>)</a:t>
            </a:r>
            <a:endParaRPr kumimoji="1" lang="ja-JP" altLang="en-US" sz="1050"/>
          </a:p>
        </p:txBody>
      </p:sp>
      <p:sp>
        <p:nvSpPr>
          <p:cNvPr id="12" name="正方形/長方形 11">
            <a:extLst>
              <a:ext uri="{FF2B5EF4-FFF2-40B4-BE49-F238E27FC236}">
                <a16:creationId xmlns:a16="http://schemas.microsoft.com/office/drawing/2014/main" id="{F0444BB0-4DF7-CD4A-8686-AB8D4F030BAD}"/>
              </a:ext>
            </a:extLst>
          </p:cNvPr>
          <p:cNvSpPr/>
          <p:nvPr/>
        </p:nvSpPr>
        <p:spPr>
          <a:xfrm>
            <a:off x="2077105" y="3708627"/>
            <a:ext cx="1765739" cy="44496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t>Pointer</a:t>
            </a:r>
          </a:p>
          <a:p>
            <a:pPr algn="ctr"/>
            <a:r>
              <a:rPr lang="en-US" altLang="ja-JP" sz="1050" dirty="0"/>
              <a:t>(</a:t>
            </a:r>
            <a:r>
              <a:rPr lang="en-US" altLang="ja-JP" sz="1050" dirty="0" err="1">
                <a:solidFill>
                  <a:srgbClr val="FF0000"/>
                </a:solidFill>
              </a:rPr>
              <a:t>transaction_id</a:t>
            </a:r>
            <a:r>
              <a:rPr lang="en-US" altLang="ja-JP" sz="1050" dirty="0"/>
              <a:t>, </a:t>
            </a:r>
            <a:r>
              <a:rPr lang="en-US" altLang="ja-JP" sz="1050" dirty="0" err="1">
                <a:solidFill>
                  <a:srgbClr val="0070C0"/>
                </a:solidFill>
              </a:rPr>
              <a:t>asset_id</a:t>
            </a:r>
            <a:r>
              <a:rPr lang="en-US" altLang="ja-JP" sz="1050" dirty="0"/>
              <a:t>)</a:t>
            </a:r>
            <a:endParaRPr kumimoji="1" lang="ja-JP" altLang="en-US" sz="1050"/>
          </a:p>
        </p:txBody>
      </p:sp>
      <p:sp>
        <p:nvSpPr>
          <p:cNvPr id="13" name="正方形/長方形 12">
            <a:extLst>
              <a:ext uri="{FF2B5EF4-FFF2-40B4-BE49-F238E27FC236}">
                <a16:creationId xmlns:a16="http://schemas.microsoft.com/office/drawing/2014/main" id="{A1F8A6C0-2E3A-0B42-AD32-22D670D69CFC}"/>
              </a:ext>
            </a:extLst>
          </p:cNvPr>
          <p:cNvSpPr/>
          <p:nvPr/>
        </p:nvSpPr>
        <p:spPr>
          <a:xfrm>
            <a:off x="1881350" y="4336668"/>
            <a:ext cx="2157248" cy="445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Witness</a:t>
            </a:r>
            <a:endParaRPr kumimoji="1" lang="ja-JP" altLang="en-US"/>
          </a:p>
        </p:txBody>
      </p:sp>
      <p:sp>
        <p:nvSpPr>
          <p:cNvPr id="14" name="正方形/長方形 13">
            <a:extLst>
              <a:ext uri="{FF2B5EF4-FFF2-40B4-BE49-F238E27FC236}">
                <a16:creationId xmlns:a16="http://schemas.microsoft.com/office/drawing/2014/main" id="{74E2324B-292E-574B-A79D-C0F356F14437}"/>
              </a:ext>
            </a:extLst>
          </p:cNvPr>
          <p:cNvSpPr/>
          <p:nvPr/>
        </p:nvSpPr>
        <p:spPr>
          <a:xfrm>
            <a:off x="1881350" y="4787282"/>
            <a:ext cx="2157248" cy="445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Signatures</a:t>
            </a:r>
            <a:endParaRPr kumimoji="1" lang="ja-JP" altLang="en-US"/>
          </a:p>
        </p:txBody>
      </p:sp>
      <p:sp>
        <p:nvSpPr>
          <p:cNvPr id="15" name="左中かっこ 14">
            <a:extLst>
              <a:ext uri="{FF2B5EF4-FFF2-40B4-BE49-F238E27FC236}">
                <a16:creationId xmlns:a16="http://schemas.microsoft.com/office/drawing/2014/main" id="{BF6EAED7-0A31-4841-971A-61C6DEE47212}"/>
              </a:ext>
            </a:extLst>
          </p:cNvPr>
          <p:cNvSpPr/>
          <p:nvPr/>
        </p:nvSpPr>
        <p:spPr>
          <a:xfrm>
            <a:off x="1618594" y="2259724"/>
            <a:ext cx="216777" cy="207694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963712D-875E-F14A-967A-364062119527}"/>
              </a:ext>
            </a:extLst>
          </p:cNvPr>
          <p:cNvSpPr txBox="1"/>
          <p:nvPr/>
        </p:nvSpPr>
        <p:spPr>
          <a:xfrm>
            <a:off x="455230" y="3127636"/>
            <a:ext cx="1271752" cy="276999"/>
          </a:xfrm>
          <a:prstGeom prst="rect">
            <a:avLst/>
          </a:prstGeom>
          <a:noFill/>
        </p:spPr>
        <p:txBody>
          <a:bodyPr wrap="square" rtlCol="0">
            <a:spAutoFit/>
          </a:bodyPr>
          <a:lstStyle/>
          <a:p>
            <a:r>
              <a:rPr lang="ja-JP" altLang="en-US" sz="1200"/>
              <a:t>複数含められる</a:t>
            </a:r>
            <a:endParaRPr kumimoji="1" lang="ja-JP" altLang="en-US" sz="1200"/>
          </a:p>
        </p:txBody>
      </p:sp>
      <p:sp>
        <p:nvSpPr>
          <p:cNvPr id="18" name="角丸四角形吹き出し 17">
            <a:extLst>
              <a:ext uri="{FF2B5EF4-FFF2-40B4-BE49-F238E27FC236}">
                <a16:creationId xmlns:a16="http://schemas.microsoft.com/office/drawing/2014/main" id="{DF552FF9-FB81-6B44-9AC8-74C701F92037}"/>
              </a:ext>
            </a:extLst>
          </p:cNvPr>
          <p:cNvSpPr/>
          <p:nvPr/>
        </p:nvSpPr>
        <p:spPr>
          <a:xfrm>
            <a:off x="1769023" y="1598296"/>
            <a:ext cx="1292772" cy="241739"/>
          </a:xfrm>
          <a:prstGeom prst="wedgeRoundRectCallout">
            <a:avLst>
              <a:gd name="adj1" fmla="val -17581"/>
              <a:gd name="adj2" fmla="val 11032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100" dirty="0" err="1"/>
              <a:t>transaction_id</a:t>
            </a:r>
            <a:endParaRPr kumimoji="1" lang="ja-JP" altLang="en-US" sz="1100"/>
          </a:p>
        </p:txBody>
      </p:sp>
      <p:sp>
        <p:nvSpPr>
          <p:cNvPr id="19" name="テキスト ボックス 18">
            <a:extLst>
              <a:ext uri="{FF2B5EF4-FFF2-40B4-BE49-F238E27FC236}">
                <a16:creationId xmlns:a16="http://schemas.microsoft.com/office/drawing/2014/main" id="{B0AAD1DC-C917-D44E-80C8-018B69A85EF1}"/>
              </a:ext>
            </a:extLst>
          </p:cNvPr>
          <p:cNvSpPr txBox="1"/>
          <p:nvPr/>
        </p:nvSpPr>
        <p:spPr>
          <a:xfrm>
            <a:off x="1415612" y="5521146"/>
            <a:ext cx="3292366" cy="1200329"/>
          </a:xfrm>
          <a:prstGeom prst="rect">
            <a:avLst/>
          </a:prstGeom>
          <a:noFill/>
        </p:spPr>
        <p:txBody>
          <a:bodyPr wrap="square" rtlCol="0">
            <a:spAutoFit/>
          </a:bodyPr>
          <a:lstStyle/>
          <a:p>
            <a:r>
              <a:rPr kumimoji="1" lang="en-US" altLang="ja-JP" dirty="0" err="1"/>
              <a:t>BBcEvent</a:t>
            </a:r>
            <a:r>
              <a:rPr kumimoji="1" lang="ja-JP" altLang="en-US"/>
              <a:t>と</a:t>
            </a:r>
            <a:r>
              <a:rPr kumimoji="1" lang="en-US" altLang="ja-JP" dirty="0" err="1"/>
              <a:t>BBcReference</a:t>
            </a:r>
            <a:r>
              <a:rPr kumimoji="1" lang="ja-JP" altLang="en-US"/>
              <a:t>のセットも同じ特性を持つが、ここでは簡単な</a:t>
            </a:r>
            <a:r>
              <a:rPr lang="en-US" altLang="ja-JP" dirty="0" err="1"/>
              <a:t>BBcRelation</a:t>
            </a:r>
            <a:r>
              <a:rPr lang="ja-JP" altLang="en-US"/>
              <a:t>を取り上げて検討する</a:t>
            </a:r>
            <a:endParaRPr kumimoji="1" lang="ja-JP" altLang="en-US"/>
          </a:p>
        </p:txBody>
      </p:sp>
      <p:pic>
        <p:nvPicPr>
          <p:cNvPr id="48" name="図 47">
            <a:extLst>
              <a:ext uri="{FF2B5EF4-FFF2-40B4-BE49-F238E27FC236}">
                <a16:creationId xmlns:a16="http://schemas.microsoft.com/office/drawing/2014/main" id="{C7DE9090-4F5B-2D4E-94C6-793B14DF4699}"/>
              </a:ext>
            </a:extLst>
          </p:cNvPr>
          <p:cNvPicPr>
            <a:picLocks noChangeAspect="1"/>
          </p:cNvPicPr>
          <p:nvPr/>
        </p:nvPicPr>
        <p:blipFill>
          <a:blip r:embed="rId2"/>
          <a:stretch>
            <a:fillRect/>
          </a:stretch>
        </p:blipFill>
        <p:spPr>
          <a:xfrm>
            <a:off x="7371458" y="1400750"/>
            <a:ext cx="1501583" cy="2435901"/>
          </a:xfrm>
          <a:prstGeom prst="rect">
            <a:avLst/>
          </a:prstGeom>
        </p:spPr>
      </p:pic>
      <p:pic>
        <p:nvPicPr>
          <p:cNvPr id="49" name="図 48">
            <a:extLst>
              <a:ext uri="{FF2B5EF4-FFF2-40B4-BE49-F238E27FC236}">
                <a16:creationId xmlns:a16="http://schemas.microsoft.com/office/drawing/2014/main" id="{89F50D16-CE73-244E-B6FB-6C1A656E7BE6}"/>
              </a:ext>
            </a:extLst>
          </p:cNvPr>
          <p:cNvPicPr>
            <a:picLocks noChangeAspect="1"/>
          </p:cNvPicPr>
          <p:nvPr/>
        </p:nvPicPr>
        <p:blipFill>
          <a:blip r:embed="rId2"/>
          <a:stretch>
            <a:fillRect/>
          </a:stretch>
        </p:blipFill>
        <p:spPr>
          <a:xfrm>
            <a:off x="7330966" y="3931108"/>
            <a:ext cx="1501583" cy="2435901"/>
          </a:xfrm>
          <a:prstGeom prst="rect">
            <a:avLst/>
          </a:prstGeom>
        </p:spPr>
      </p:pic>
      <p:cxnSp>
        <p:nvCxnSpPr>
          <p:cNvPr id="50" name="直線矢印コネクタ 49">
            <a:extLst>
              <a:ext uri="{FF2B5EF4-FFF2-40B4-BE49-F238E27FC236}">
                <a16:creationId xmlns:a16="http://schemas.microsoft.com/office/drawing/2014/main" id="{30639ABE-4988-3349-B4FE-27C1E17A3468}"/>
              </a:ext>
            </a:extLst>
          </p:cNvPr>
          <p:cNvCxnSpPr>
            <a:cxnSpLocks/>
          </p:cNvCxnSpPr>
          <p:nvPr/>
        </p:nvCxnSpPr>
        <p:spPr>
          <a:xfrm flipV="1">
            <a:off x="3842844" y="1505993"/>
            <a:ext cx="3528614" cy="189864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409030F-901E-1C44-8316-C2362A4408CD}"/>
              </a:ext>
            </a:extLst>
          </p:cNvPr>
          <p:cNvCxnSpPr>
            <a:cxnSpLocks/>
          </p:cNvCxnSpPr>
          <p:nvPr/>
        </p:nvCxnSpPr>
        <p:spPr>
          <a:xfrm flipV="1">
            <a:off x="3842844" y="2206061"/>
            <a:ext cx="3724370" cy="11985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C2B1EEF4-636A-0143-AA4B-9F8B5CD6FB60}"/>
              </a:ext>
            </a:extLst>
          </p:cNvPr>
          <p:cNvCxnSpPr>
            <a:cxnSpLocks/>
            <a:stCxn id="12" idx="3"/>
          </p:cNvCxnSpPr>
          <p:nvPr/>
        </p:nvCxnSpPr>
        <p:spPr>
          <a:xfrm>
            <a:off x="3842844" y="3931108"/>
            <a:ext cx="3528614" cy="844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E3918BF-67AA-BB48-9CF1-54179598C3D6}"/>
              </a:ext>
            </a:extLst>
          </p:cNvPr>
          <p:cNvCxnSpPr>
            <a:cxnSpLocks/>
          </p:cNvCxnSpPr>
          <p:nvPr/>
        </p:nvCxnSpPr>
        <p:spPr>
          <a:xfrm>
            <a:off x="3842843" y="3933319"/>
            <a:ext cx="3724371" cy="84888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0C1C534A-BA5F-EC4B-B20E-23FFD2929DCF}"/>
              </a:ext>
            </a:extLst>
          </p:cNvPr>
          <p:cNvSpPr/>
          <p:nvPr/>
        </p:nvSpPr>
        <p:spPr>
          <a:xfrm>
            <a:off x="3166359" y="1391565"/>
            <a:ext cx="2440792" cy="430887"/>
          </a:xfrm>
          <a:prstGeom prst="rect">
            <a:avLst/>
          </a:prstGeom>
        </p:spPr>
        <p:txBody>
          <a:bodyPr wrap="square">
            <a:spAutoFit/>
          </a:bodyPr>
          <a:lstStyle/>
          <a:p>
            <a:r>
              <a:rPr lang="en-US" altLang="ja-JP" sz="1100" dirty="0" err="1"/>
              <a:t>transaction_id</a:t>
            </a:r>
            <a:r>
              <a:rPr lang="ja-JP" altLang="en-US" sz="1100"/>
              <a:t>はトランザクションデータ全体のダイジェスト</a:t>
            </a:r>
          </a:p>
        </p:txBody>
      </p:sp>
      <p:cxnSp>
        <p:nvCxnSpPr>
          <p:cNvPr id="63" name="直線矢印コネクタ 62">
            <a:extLst>
              <a:ext uri="{FF2B5EF4-FFF2-40B4-BE49-F238E27FC236}">
                <a16:creationId xmlns:a16="http://schemas.microsoft.com/office/drawing/2014/main" id="{27C56912-369A-6D41-B9B4-C5A694EAA126}"/>
              </a:ext>
            </a:extLst>
          </p:cNvPr>
          <p:cNvCxnSpPr>
            <a:cxnSpLocks/>
          </p:cNvCxnSpPr>
          <p:nvPr/>
        </p:nvCxnSpPr>
        <p:spPr>
          <a:xfrm flipV="1">
            <a:off x="8723586" y="2154016"/>
            <a:ext cx="2016437" cy="4646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6AAD6E9A-5541-0345-9F8F-CE9BFB2249DB}"/>
              </a:ext>
            </a:extLst>
          </p:cNvPr>
          <p:cNvCxnSpPr>
            <a:cxnSpLocks/>
          </p:cNvCxnSpPr>
          <p:nvPr/>
        </p:nvCxnSpPr>
        <p:spPr>
          <a:xfrm flipV="1">
            <a:off x="8723586" y="2521335"/>
            <a:ext cx="2630214" cy="97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3D61F48F-A578-1043-B52F-AD457DEAD706}"/>
              </a:ext>
            </a:extLst>
          </p:cNvPr>
          <p:cNvCxnSpPr>
            <a:cxnSpLocks/>
          </p:cNvCxnSpPr>
          <p:nvPr/>
        </p:nvCxnSpPr>
        <p:spPr>
          <a:xfrm>
            <a:off x="8723586" y="2924681"/>
            <a:ext cx="2275796" cy="3650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B9A7FE1-8D0E-DF4C-A109-32DBF37D927B}"/>
              </a:ext>
            </a:extLst>
          </p:cNvPr>
          <p:cNvCxnSpPr>
            <a:cxnSpLocks/>
          </p:cNvCxnSpPr>
          <p:nvPr/>
        </p:nvCxnSpPr>
        <p:spPr>
          <a:xfrm>
            <a:off x="8723586" y="2924682"/>
            <a:ext cx="2372242" cy="1389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F83D2D6C-2405-3A4C-A215-7C074A261242}"/>
              </a:ext>
            </a:extLst>
          </p:cNvPr>
          <p:cNvCxnSpPr>
            <a:cxnSpLocks/>
          </p:cNvCxnSpPr>
          <p:nvPr/>
        </p:nvCxnSpPr>
        <p:spPr>
          <a:xfrm flipV="1">
            <a:off x="8691280" y="4686585"/>
            <a:ext cx="2016437" cy="4646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1E8C1672-825E-9E4A-ADCB-54CED2CD982E}"/>
              </a:ext>
            </a:extLst>
          </p:cNvPr>
          <p:cNvCxnSpPr>
            <a:cxnSpLocks/>
          </p:cNvCxnSpPr>
          <p:nvPr/>
        </p:nvCxnSpPr>
        <p:spPr>
          <a:xfrm flipV="1">
            <a:off x="8691280" y="5053904"/>
            <a:ext cx="2630214" cy="973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315AF679-CC97-8B45-80A7-DA0D09F0261A}"/>
              </a:ext>
            </a:extLst>
          </p:cNvPr>
          <p:cNvCxnSpPr>
            <a:cxnSpLocks/>
          </p:cNvCxnSpPr>
          <p:nvPr/>
        </p:nvCxnSpPr>
        <p:spPr>
          <a:xfrm>
            <a:off x="8691280" y="5457250"/>
            <a:ext cx="2275796" cy="3650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77A6F40C-53BB-0141-B099-7D13361E5A1F}"/>
              </a:ext>
            </a:extLst>
          </p:cNvPr>
          <p:cNvCxnSpPr>
            <a:cxnSpLocks/>
          </p:cNvCxnSpPr>
          <p:nvPr/>
        </p:nvCxnSpPr>
        <p:spPr>
          <a:xfrm>
            <a:off x="8691280" y="5457251"/>
            <a:ext cx="2372242" cy="13898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389C3C53-0875-5A47-A226-B75512072D9E}"/>
              </a:ext>
            </a:extLst>
          </p:cNvPr>
          <p:cNvCxnSpPr/>
          <p:nvPr/>
        </p:nvCxnSpPr>
        <p:spPr>
          <a:xfrm flipV="1">
            <a:off x="1415612" y="3520966"/>
            <a:ext cx="661493" cy="315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3DDB57A7-AF28-7D41-A946-38F79BB75038}"/>
              </a:ext>
            </a:extLst>
          </p:cNvPr>
          <p:cNvCxnSpPr>
            <a:cxnSpLocks/>
            <a:endCxn id="12" idx="1"/>
          </p:cNvCxnSpPr>
          <p:nvPr/>
        </p:nvCxnSpPr>
        <p:spPr>
          <a:xfrm>
            <a:off x="1415611" y="3836651"/>
            <a:ext cx="661494" cy="94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5F84DF22-E231-1D4D-97AB-20F30457FE6C}"/>
              </a:ext>
            </a:extLst>
          </p:cNvPr>
          <p:cNvSpPr txBox="1"/>
          <p:nvPr/>
        </p:nvSpPr>
        <p:spPr>
          <a:xfrm>
            <a:off x="15651" y="3708627"/>
            <a:ext cx="1564186" cy="276999"/>
          </a:xfrm>
          <a:prstGeom prst="rect">
            <a:avLst/>
          </a:prstGeom>
          <a:noFill/>
        </p:spPr>
        <p:txBody>
          <a:bodyPr wrap="square" rtlCol="0">
            <a:spAutoFit/>
          </a:bodyPr>
          <a:lstStyle/>
          <a:p>
            <a:r>
              <a:rPr lang="en-US" altLang="ja-JP" sz="1200" dirty="0"/>
              <a:t>0</a:t>
            </a:r>
            <a:r>
              <a:rPr lang="ja-JP" altLang="en-US" sz="1200"/>
              <a:t>個以上含められる</a:t>
            </a:r>
            <a:endParaRPr kumimoji="1" lang="ja-JP" altLang="en-US" sz="1200"/>
          </a:p>
        </p:txBody>
      </p:sp>
      <p:sp>
        <p:nvSpPr>
          <p:cNvPr id="86" name="正方形/長方形 85">
            <a:extLst>
              <a:ext uri="{FF2B5EF4-FFF2-40B4-BE49-F238E27FC236}">
                <a16:creationId xmlns:a16="http://schemas.microsoft.com/office/drawing/2014/main" id="{674D8AE2-617C-6F43-AADB-DB894B3A45C9}"/>
              </a:ext>
            </a:extLst>
          </p:cNvPr>
          <p:cNvSpPr/>
          <p:nvPr/>
        </p:nvSpPr>
        <p:spPr>
          <a:xfrm>
            <a:off x="4084581" y="3394513"/>
            <a:ext cx="2440792" cy="430887"/>
          </a:xfrm>
          <a:prstGeom prst="rect">
            <a:avLst/>
          </a:prstGeom>
        </p:spPr>
        <p:txBody>
          <a:bodyPr wrap="square">
            <a:spAutoFit/>
          </a:bodyPr>
          <a:lstStyle/>
          <a:p>
            <a:r>
              <a:rPr lang="ja-JP" altLang="en-US" sz="1100"/>
              <a:t>ポイント先が一意に特定できるなら</a:t>
            </a:r>
            <a:r>
              <a:rPr lang="en-US" altLang="ja-JP" sz="1100" dirty="0" err="1"/>
              <a:t>asset_id</a:t>
            </a:r>
            <a:r>
              <a:rPr lang="ja-JP" altLang="en-US" sz="1100"/>
              <a:t>は</a:t>
            </a:r>
            <a:r>
              <a:rPr lang="en-US" altLang="ja-JP" sz="1100" dirty="0"/>
              <a:t>None</a:t>
            </a:r>
            <a:r>
              <a:rPr lang="ja-JP" altLang="en-US" sz="1100"/>
              <a:t>にしてもよい</a:t>
            </a:r>
          </a:p>
        </p:txBody>
      </p:sp>
    </p:spTree>
    <p:extLst>
      <p:ext uri="{BB962C8B-B14F-4D97-AF65-F5344CB8AC3E}">
        <p14:creationId xmlns:p14="http://schemas.microsoft.com/office/powerpoint/2010/main" val="423375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E74F5-B6C3-F04D-8D11-9339F44F7F6D}"/>
              </a:ext>
            </a:extLst>
          </p:cNvPr>
          <p:cNvSpPr>
            <a:spLocks noGrp="1"/>
          </p:cNvSpPr>
          <p:nvPr>
            <p:ph type="title"/>
          </p:nvPr>
        </p:nvSpPr>
        <p:spPr/>
        <p:txBody>
          <a:bodyPr/>
          <a:lstStyle/>
          <a:p>
            <a:r>
              <a:rPr kumimoji="1" lang="ja-JP" altLang="en-US"/>
              <a:t>考え方</a:t>
            </a:r>
          </a:p>
        </p:txBody>
      </p:sp>
      <p:sp>
        <p:nvSpPr>
          <p:cNvPr id="3" name="コンテンツ プレースホルダー 2">
            <a:extLst>
              <a:ext uri="{FF2B5EF4-FFF2-40B4-BE49-F238E27FC236}">
                <a16:creationId xmlns:a16="http://schemas.microsoft.com/office/drawing/2014/main" id="{64EDBDF8-7788-E84B-9F0F-CC22DB140B1A}"/>
              </a:ext>
            </a:extLst>
          </p:cNvPr>
          <p:cNvSpPr>
            <a:spLocks noGrp="1"/>
          </p:cNvSpPr>
          <p:nvPr>
            <p:ph idx="1"/>
          </p:nvPr>
        </p:nvSpPr>
        <p:spPr/>
        <p:txBody>
          <a:bodyPr/>
          <a:lstStyle/>
          <a:p>
            <a:r>
              <a:rPr kumimoji="1" lang="ja-JP" altLang="en-US"/>
              <a:t>基本は、</a:t>
            </a:r>
            <a:r>
              <a:rPr kumimoji="1" lang="en-US" altLang="ja-JP" dirty="0"/>
              <a:t>BBc1</a:t>
            </a:r>
            <a:r>
              <a:rPr kumimoji="1" lang="ja-JP" altLang="en-US"/>
              <a:t>のトランザクションは「</a:t>
            </a:r>
            <a:r>
              <a:rPr lang="ja-JP" altLang="en-US"/>
              <a:t>アセット</a:t>
            </a:r>
            <a:r>
              <a:rPr kumimoji="1" lang="ja-JP" altLang="en-US"/>
              <a:t>同士の関係性を表現している」と考える</a:t>
            </a:r>
            <a:endParaRPr kumimoji="1" lang="en-US" altLang="ja-JP" dirty="0"/>
          </a:p>
          <a:p>
            <a:endParaRPr lang="en-US" altLang="ja-JP" dirty="0"/>
          </a:p>
          <a:p>
            <a:r>
              <a:rPr lang="ja-JP" altLang="en-US"/>
              <a:t>アセット同士の関係性の種類</a:t>
            </a:r>
            <a:endParaRPr lang="en-US" altLang="ja-JP" dirty="0"/>
          </a:p>
          <a:p>
            <a:pPr lvl="1"/>
            <a:r>
              <a:rPr lang="ja-JP" altLang="en-US"/>
              <a:t>同じトランザクションに含まれている、という関係性</a:t>
            </a:r>
            <a:endParaRPr lang="en-US" altLang="ja-JP" dirty="0"/>
          </a:p>
          <a:p>
            <a:pPr lvl="1"/>
            <a:r>
              <a:rPr lang="ja-JP" altLang="en-US"/>
              <a:t>ポインタで指定されているという関係性</a:t>
            </a:r>
            <a:endParaRPr kumimoji="1" lang="ja-JP" altLang="en-US"/>
          </a:p>
        </p:txBody>
      </p:sp>
      <p:sp>
        <p:nvSpPr>
          <p:cNvPr id="4" name="フッター プレースホルダー 3">
            <a:extLst>
              <a:ext uri="{FF2B5EF4-FFF2-40B4-BE49-F238E27FC236}">
                <a16:creationId xmlns:a16="http://schemas.microsoft.com/office/drawing/2014/main" id="{CB1ED6F3-572A-EF4E-AFCC-1AE0D179C28F}"/>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42D35E73-E6E5-8D4A-91C2-7F0D81A073E2}"/>
              </a:ext>
            </a:extLst>
          </p:cNvPr>
          <p:cNvSpPr>
            <a:spLocks noGrp="1"/>
          </p:cNvSpPr>
          <p:nvPr>
            <p:ph type="sldNum" sz="quarter" idx="12"/>
          </p:nvPr>
        </p:nvSpPr>
        <p:spPr/>
        <p:txBody>
          <a:bodyPr/>
          <a:lstStyle/>
          <a:p>
            <a:fld id="{1726EC67-F370-534A-B256-AF4D6E27D0FA}" type="slidenum">
              <a:rPr kumimoji="1" lang="ja-JP" altLang="en-US" smtClean="0"/>
              <a:t>13</a:t>
            </a:fld>
            <a:endParaRPr kumimoji="1" lang="ja-JP" altLang="en-US"/>
          </a:p>
        </p:txBody>
      </p:sp>
    </p:spTree>
    <p:extLst>
      <p:ext uri="{BB962C8B-B14F-4D97-AF65-F5344CB8AC3E}">
        <p14:creationId xmlns:p14="http://schemas.microsoft.com/office/powerpoint/2010/main" val="117464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2A1B6-0868-5345-814E-2CD0A102DC07}"/>
              </a:ext>
            </a:extLst>
          </p:cNvPr>
          <p:cNvSpPr>
            <a:spLocks noGrp="1"/>
          </p:cNvSpPr>
          <p:nvPr>
            <p:ph type="title"/>
          </p:nvPr>
        </p:nvSpPr>
        <p:spPr/>
        <p:txBody>
          <a:bodyPr/>
          <a:lstStyle/>
          <a:p>
            <a:r>
              <a:rPr lang="ja-JP" altLang="en-US"/>
              <a:t>抽象化</a:t>
            </a:r>
            <a:endParaRPr kumimoji="1" lang="ja-JP" altLang="en-US"/>
          </a:p>
        </p:txBody>
      </p:sp>
      <p:sp>
        <p:nvSpPr>
          <p:cNvPr id="4" name="フッター プレースホルダー 3">
            <a:extLst>
              <a:ext uri="{FF2B5EF4-FFF2-40B4-BE49-F238E27FC236}">
                <a16:creationId xmlns:a16="http://schemas.microsoft.com/office/drawing/2014/main" id="{8206F553-9A21-C144-94E3-BF743BD0F35F}"/>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2066305-A6D5-8642-9FC6-950D2EC9EFEA}"/>
              </a:ext>
            </a:extLst>
          </p:cNvPr>
          <p:cNvSpPr>
            <a:spLocks noGrp="1"/>
          </p:cNvSpPr>
          <p:nvPr>
            <p:ph type="sldNum" sz="quarter" idx="12"/>
          </p:nvPr>
        </p:nvSpPr>
        <p:spPr/>
        <p:txBody>
          <a:bodyPr/>
          <a:lstStyle/>
          <a:p>
            <a:fld id="{1726EC67-F370-534A-B256-AF4D6E27D0FA}" type="slidenum">
              <a:rPr kumimoji="1" lang="ja-JP" altLang="en-US" smtClean="0"/>
              <a:t>14</a:t>
            </a:fld>
            <a:endParaRPr kumimoji="1" lang="ja-JP" altLang="en-US"/>
          </a:p>
        </p:txBody>
      </p:sp>
      <p:sp>
        <p:nvSpPr>
          <p:cNvPr id="6" name="角丸四角形 5">
            <a:extLst>
              <a:ext uri="{FF2B5EF4-FFF2-40B4-BE49-F238E27FC236}">
                <a16:creationId xmlns:a16="http://schemas.microsoft.com/office/drawing/2014/main" id="{4B67E74D-274B-3645-A8D2-0208D50C7970}"/>
              </a:ext>
            </a:extLst>
          </p:cNvPr>
          <p:cNvSpPr/>
          <p:nvPr/>
        </p:nvSpPr>
        <p:spPr>
          <a:xfrm>
            <a:off x="1666622" y="2748241"/>
            <a:ext cx="2133600" cy="2490952"/>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7B756AD-C37F-0B47-AEA7-914E5FBABAFA}"/>
              </a:ext>
            </a:extLst>
          </p:cNvPr>
          <p:cNvSpPr txBox="1"/>
          <p:nvPr/>
        </p:nvSpPr>
        <p:spPr>
          <a:xfrm>
            <a:off x="1761215" y="2464461"/>
            <a:ext cx="1524000" cy="276999"/>
          </a:xfrm>
          <a:prstGeom prst="rect">
            <a:avLst/>
          </a:prstGeom>
          <a:noFill/>
        </p:spPr>
        <p:txBody>
          <a:bodyPr wrap="square" rtlCol="0">
            <a:spAutoFit/>
          </a:bodyPr>
          <a:lstStyle/>
          <a:p>
            <a:r>
              <a:rPr kumimoji="1" lang="ja-JP" altLang="en-US" sz="1200">
                <a:solidFill>
                  <a:srgbClr val="0070C0"/>
                </a:solidFill>
              </a:rPr>
              <a:t>トランザクション</a:t>
            </a:r>
          </a:p>
        </p:txBody>
      </p:sp>
      <p:sp>
        <p:nvSpPr>
          <p:cNvPr id="9" name="正方形/長方形 8">
            <a:extLst>
              <a:ext uri="{FF2B5EF4-FFF2-40B4-BE49-F238E27FC236}">
                <a16:creationId xmlns:a16="http://schemas.microsoft.com/office/drawing/2014/main" id="{88491CB0-22B7-F047-85E7-0E9C2DE11DE7}"/>
              </a:ext>
            </a:extLst>
          </p:cNvPr>
          <p:cNvSpPr/>
          <p:nvPr/>
        </p:nvSpPr>
        <p:spPr>
          <a:xfrm>
            <a:off x="2012974" y="314763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0" name="正方形/長方形 9">
            <a:extLst>
              <a:ext uri="{FF2B5EF4-FFF2-40B4-BE49-F238E27FC236}">
                <a16:creationId xmlns:a16="http://schemas.microsoft.com/office/drawing/2014/main" id="{79010328-FF19-B048-ACB0-1DDE2200C695}"/>
              </a:ext>
            </a:extLst>
          </p:cNvPr>
          <p:cNvSpPr/>
          <p:nvPr/>
        </p:nvSpPr>
        <p:spPr>
          <a:xfrm>
            <a:off x="5375553" y="276411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1" name="角丸四角形 10">
            <a:extLst>
              <a:ext uri="{FF2B5EF4-FFF2-40B4-BE49-F238E27FC236}">
                <a16:creationId xmlns:a16="http://schemas.microsoft.com/office/drawing/2014/main" id="{DB5D4409-D75E-6E49-A8B8-B0B873FC3324}"/>
              </a:ext>
            </a:extLst>
          </p:cNvPr>
          <p:cNvSpPr/>
          <p:nvPr/>
        </p:nvSpPr>
        <p:spPr>
          <a:xfrm>
            <a:off x="5029934" y="2400137"/>
            <a:ext cx="2133600" cy="1325563"/>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CC47EB-03D8-B04A-A00E-C91B1163F2D1}"/>
              </a:ext>
            </a:extLst>
          </p:cNvPr>
          <p:cNvSpPr/>
          <p:nvPr/>
        </p:nvSpPr>
        <p:spPr>
          <a:xfrm>
            <a:off x="2012974" y="4382599"/>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3" name="角丸四角形 12">
            <a:extLst>
              <a:ext uri="{FF2B5EF4-FFF2-40B4-BE49-F238E27FC236}">
                <a16:creationId xmlns:a16="http://schemas.microsoft.com/office/drawing/2014/main" id="{A165B1BE-AC3E-404B-BEE8-67BF912500BA}"/>
              </a:ext>
            </a:extLst>
          </p:cNvPr>
          <p:cNvSpPr/>
          <p:nvPr/>
        </p:nvSpPr>
        <p:spPr>
          <a:xfrm>
            <a:off x="5029200" y="4382599"/>
            <a:ext cx="2133600" cy="1325563"/>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2D031EF-1B15-4144-AF5D-5C208F091CC8}"/>
              </a:ext>
            </a:extLst>
          </p:cNvPr>
          <p:cNvSpPr/>
          <p:nvPr/>
        </p:nvSpPr>
        <p:spPr>
          <a:xfrm>
            <a:off x="5388935" y="483087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16" name="直線矢印コネクタ 15">
            <a:extLst>
              <a:ext uri="{FF2B5EF4-FFF2-40B4-BE49-F238E27FC236}">
                <a16:creationId xmlns:a16="http://schemas.microsoft.com/office/drawing/2014/main" id="{DDC7C100-EC99-F749-B4C1-A9DE3083F915}"/>
              </a:ext>
            </a:extLst>
          </p:cNvPr>
          <p:cNvCxnSpPr>
            <a:stCxn id="9" idx="3"/>
            <a:endCxn id="10" idx="1"/>
          </p:cNvCxnSpPr>
          <p:nvPr/>
        </p:nvCxnSpPr>
        <p:spPr>
          <a:xfrm flipV="1">
            <a:off x="3453868" y="2990084"/>
            <a:ext cx="1921685" cy="3835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C832A1D-CC5C-C941-9394-5241446BF0FD}"/>
              </a:ext>
            </a:extLst>
          </p:cNvPr>
          <p:cNvCxnSpPr>
            <a:cxnSpLocks/>
            <a:stCxn id="12" idx="3"/>
            <a:endCxn id="14" idx="1"/>
          </p:cNvCxnSpPr>
          <p:nvPr/>
        </p:nvCxnSpPr>
        <p:spPr>
          <a:xfrm>
            <a:off x="3453868" y="4608572"/>
            <a:ext cx="1935067" cy="44827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7BA3F126-084C-2245-ABDB-4667C08C57F2}"/>
              </a:ext>
            </a:extLst>
          </p:cNvPr>
          <p:cNvSpPr/>
          <p:nvPr/>
        </p:nvSpPr>
        <p:spPr>
          <a:xfrm>
            <a:off x="9264139" y="2553689"/>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3" name="角丸四角形 22">
            <a:extLst>
              <a:ext uri="{FF2B5EF4-FFF2-40B4-BE49-F238E27FC236}">
                <a16:creationId xmlns:a16="http://schemas.microsoft.com/office/drawing/2014/main" id="{B4813DA3-34AF-6D40-A3A3-E829DF6143FA}"/>
              </a:ext>
            </a:extLst>
          </p:cNvPr>
          <p:cNvSpPr/>
          <p:nvPr/>
        </p:nvSpPr>
        <p:spPr>
          <a:xfrm>
            <a:off x="8918520" y="2189715"/>
            <a:ext cx="2133600" cy="1325563"/>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1E1E13E7-92DB-8D40-AB06-31ACBC9BB2F3}"/>
              </a:ext>
            </a:extLst>
          </p:cNvPr>
          <p:cNvSpPr/>
          <p:nvPr/>
        </p:nvSpPr>
        <p:spPr>
          <a:xfrm>
            <a:off x="9264139" y="4532065"/>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7" name="角丸四角形 26">
            <a:extLst>
              <a:ext uri="{FF2B5EF4-FFF2-40B4-BE49-F238E27FC236}">
                <a16:creationId xmlns:a16="http://schemas.microsoft.com/office/drawing/2014/main" id="{3EDE7570-B419-DD4E-A1D4-8251DEF23EAC}"/>
              </a:ext>
            </a:extLst>
          </p:cNvPr>
          <p:cNvSpPr/>
          <p:nvPr/>
        </p:nvSpPr>
        <p:spPr>
          <a:xfrm>
            <a:off x="8918520" y="4168091"/>
            <a:ext cx="2133600" cy="2177642"/>
          </a:xfrm>
          <a:prstGeom prst="roundRect">
            <a:avLst>
              <a:gd name="adj" fmla="val 752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3649ED7-AE87-4E4E-A92E-265E63807E7C}"/>
              </a:ext>
            </a:extLst>
          </p:cNvPr>
          <p:cNvSpPr/>
          <p:nvPr/>
        </p:nvSpPr>
        <p:spPr>
          <a:xfrm>
            <a:off x="9264139" y="547947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29" name="直線矢印コネクタ 28">
            <a:extLst>
              <a:ext uri="{FF2B5EF4-FFF2-40B4-BE49-F238E27FC236}">
                <a16:creationId xmlns:a16="http://schemas.microsoft.com/office/drawing/2014/main" id="{1EE800F2-563A-5741-883C-FCB05E73E86E}"/>
              </a:ext>
            </a:extLst>
          </p:cNvPr>
          <p:cNvCxnSpPr>
            <a:cxnSpLocks/>
            <a:stCxn id="10" idx="3"/>
            <a:endCxn id="22" idx="1"/>
          </p:cNvCxnSpPr>
          <p:nvPr/>
        </p:nvCxnSpPr>
        <p:spPr>
          <a:xfrm flipV="1">
            <a:off x="6816447" y="2779662"/>
            <a:ext cx="2447692" cy="2104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EB62E3A-8DFA-B549-907D-E6ECCD7EB258}"/>
              </a:ext>
            </a:extLst>
          </p:cNvPr>
          <p:cNvCxnSpPr>
            <a:cxnSpLocks/>
            <a:stCxn id="10" idx="3"/>
            <a:endCxn id="26" idx="1"/>
          </p:cNvCxnSpPr>
          <p:nvPr/>
        </p:nvCxnSpPr>
        <p:spPr>
          <a:xfrm>
            <a:off x="6816447" y="2990084"/>
            <a:ext cx="2447692" cy="176795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70A2D0CE-1383-A444-9EF7-3A61F2A58AD2}"/>
              </a:ext>
            </a:extLst>
          </p:cNvPr>
          <p:cNvCxnSpPr>
            <a:cxnSpLocks/>
            <a:stCxn id="14" idx="3"/>
            <a:endCxn id="26" idx="1"/>
          </p:cNvCxnSpPr>
          <p:nvPr/>
        </p:nvCxnSpPr>
        <p:spPr>
          <a:xfrm flipV="1">
            <a:off x="6829829" y="4758038"/>
            <a:ext cx="2434310" cy="29880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031A303-7982-0645-9771-86EB682581CE}"/>
              </a:ext>
            </a:extLst>
          </p:cNvPr>
          <p:cNvCxnSpPr>
            <a:cxnSpLocks/>
            <a:stCxn id="14" idx="3"/>
            <a:endCxn id="28" idx="1"/>
          </p:cNvCxnSpPr>
          <p:nvPr/>
        </p:nvCxnSpPr>
        <p:spPr>
          <a:xfrm>
            <a:off x="6829829" y="5056846"/>
            <a:ext cx="2434310" cy="6486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角丸四角形吹き出し 40">
            <a:extLst>
              <a:ext uri="{FF2B5EF4-FFF2-40B4-BE49-F238E27FC236}">
                <a16:creationId xmlns:a16="http://schemas.microsoft.com/office/drawing/2014/main" id="{6B1B4964-4205-3645-B6DD-A8673CA2CE6D}"/>
              </a:ext>
            </a:extLst>
          </p:cNvPr>
          <p:cNvSpPr/>
          <p:nvPr/>
        </p:nvSpPr>
        <p:spPr>
          <a:xfrm>
            <a:off x="505229" y="5479473"/>
            <a:ext cx="2017986" cy="446690"/>
          </a:xfrm>
          <a:prstGeom prst="wedgeRoundRectCallout">
            <a:avLst>
              <a:gd name="adj1" fmla="val 33854"/>
              <a:gd name="adj2" fmla="val -137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a:t>1</a:t>
            </a:r>
            <a:r>
              <a:rPr lang="ja-JP" altLang="en-US" sz="1100"/>
              <a:t>つの</a:t>
            </a:r>
            <a:r>
              <a:rPr lang="en-US" altLang="ja-JP" sz="1100" dirty="0" err="1"/>
              <a:t>BBcRelation</a:t>
            </a:r>
            <a:r>
              <a:rPr lang="ja-JP" altLang="en-US" sz="1100"/>
              <a:t>に</a:t>
            </a:r>
            <a:r>
              <a:rPr lang="en-US" altLang="ja-JP" sz="1100" dirty="0"/>
              <a:t>1</a:t>
            </a:r>
            <a:r>
              <a:rPr lang="ja-JP" altLang="en-US" sz="1100"/>
              <a:t>つの</a:t>
            </a:r>
            <a:r>
              <a:rPr lang="en-US" altLang="ja-JP" sz="1100" dirty="0"/>
              <a:t>asset</a:t>
            </a:r>
            <a:r>
              <a:rPr lang="ja-JP" altLang="en-US" sz="1100"/>
              <a:t>を入れる事ができる</a:t>
            </a:r>
            <a:endParaRPr kumimoji="1" lang="ja-JP" altLang="en-US" sz="1100"/>
          </a:p>
        </p:txBody>
      </p:sp>
      <p:sp>
        <p:nvSpPr>
          <p:cNvPr id="42" name="角丸四角形吹き出し 41">
            <a:extLst>
              <a:ext uri="{FF2B5EF4-FFF2-40B4-BE49-F238E27FC236}">
                <a16:creationId xmlns:a16="http://schemas.microsoft.com/office/drawing/2014/main" id="{B75178E1-CEC3-D54E-A60B-7D8A8A0274EF}"/>
              </a:ext>
            </a:extLst>
          </p:cNvPr>
          <p:cNvSpPr/>
          <p:nvPr/>
        </p:nvSpPr>
        <p:spPr>
          <a:xfrm>
            <a:off x="6719467" y="1852222"/>
            <a:ext cx="1547651" cy="446690"/>
          </a:xfrm>
          <a:prstGeom prst="wedgeRoundRectCallout">
            <a:avLst>
              <a:gd name="adj1" fmla="val -38041"/>
              <a:gd name="adj2" fmla="val 18014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a:t>複数の</a:t>
            </a:r>
            <a:r>
              <a:rPr lang="en-US" altLang="ja-JP" sz="1100" dirty="0"/>
              <a:t>asset</a:t>
            </a:r>
            <a:r>
              <a:rPr lang="ja-JP" altLang="en-US" sz="1100"/>
              <a:t>に関連付けることができる</a:t>
            </a:r>
            <a:endParaRPr kumimoji="1" lang="ja-JP" altLang="en-US" sz="1100"/>
          </a:p>
        </p:txBody>
      </p:sp>
      <p:sp>
        <p:nvSpPr>
          <p:cNvPr id="43" name="角丸四角形吹き出し 42">
            <a:extLst>
              <a:ext uri="{FF2B5EF4-FFF2-40B4-BE49-F238E27FC236}">
                <a16:creationId xmlns:a16="http://schemas.microsoft.com/office/drawing/2014/main" id="{7693D1C4-4B47-5D45-AF08-7F4C90892B59}"/>
              </a:ext>
            </a:extLst>
          </p:cNvPr>
          <p:cNvSpPr/>
          <p:nvPr/>
        </p:nvSpPr>
        <p:spPr>
          <a:xfrm>
            <a:off x="8646227" y="3761228"/>
            <a:ext cx="1741603" cy="446690"/>
          </a:xfrm>
          <a:prstGeom prst="wedgeRoundRectCallout">
            <a:avLst>
              <a:gd name="adj1" fmla="val -21143"/>
              <a:gd name="adj2" fmla="val 1425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a:t>複数の</a:t>
            </a:r>
            <a:r>
              <a:rPr lang="en-US" altLang="ja-JP" sz="1100" dirty="0"/>
              <a:t>asset</a:t>
            </a:r>
            <a:r>
              <a:rPr lang="ja-JP" altLang="en-US" sz="1100"/>
              <a:t>から関連付けられることができる</a:t>
            </a:r>
            <a:endParaRPr kumimoji="1" lang="ja-JP" altLang="en-US" sz="1100"/>
          </a:p>
        </p:txBody>
      </p:sp>
      <p:cxnSp>
        <p:nvCxnSpPr>
          <p:cNvPr id="47" name="直線矢印コネクタ 46">
            <a:extLst>
              <a:ext uri="{FF2B5EF4-FFF2-40B4-BE49-F238E27FC236}">
                <a16:creationId xmlns:a16="http://schemas.microsoft.com/office/drawing/2014/main" id="{2FFC154B-FE8B-D840-A5A2-F545DB527FB1}"/>
              </a:ext>
            </a:extLst>
          </p:cNvPr>
          <p:cNvCxnSpPr>
            <a:cxnSpLocks/>
            <a:stCxn id="9" idx="2"/>
            <a:endCxn id="12" idx="0"/>
          </p:cNvCxnSpPr>
          <p:nvPr/>
        </p:nvCxnSpPr>
        <p:spPr>
          <a:xfrm>
            <a:off x="2733421" y="3599578"/>
            <a:ext cx="0" cy="783021"/>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905A287-1674-6543-B357-80AD223DC0E1}"/>
              </a:ext>
            </a:extLst>
          </p:cNvPr>
          <p:cNvCxnSpPr>
            <a:cxnSpLocks/>
            <a:stCxn id="26" idx="2"/>
            <a:endCxn id="28" idx="0"/>
          </p:cNvCxnSpPr>
          <p:nvPr/>
        </p:nvCxnSpPr>
        <p:spPr>
          <a:xfrm>
            <a:off x="9984586" y="4984010"/>
            <a:ext cx="0" cy="495463"/>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角丸四角形吹き出し 52">
            <a:extLst>
              <a:ext uri="{FF2B5EF4-FFF2-40B4-BE49-F238E27FC236}">
                <a16:creationId xmlns:a16="http://schemas.microsoft.com/office/drawing/2014/main" id="{25322136-C64C-E948-B3BB-D9AA2C186D60}"/>
              </a:ext>
            </a:extLst>
          </p:cNvPr>
          <p:cNvSpPr/>
          <p:nvPr/>
        </p:nvSpPr>
        <p:spPr>
          <a:xfrm>
            <a:off x="542931" y="3537730"/>
            <a:ext cx="1355345" cy="672662"/>
          </a:xfrm>
          <a:prstGeom prst="wedgeRoundRectCallout">
            <a:avLst>
              <a:gd name="adj1" fmla="val 107917"/>
              <a:gd name="adj2" fmla="val 3663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同じトランザクションに格納されている関係性</a:t>
            </a:r>
            <a:endParaRPr kumimoji="1" lang="ja-JP" altLang="en-US" sz="1100"/>
          </a:p>
        </p:txBody>
      </p:sp>
    </p:spTree>
    <p:extLst>
      <p:ext uri="{BB962C8B-B14F-4D97-AF65-F5344CB8AC3E}">
        <p14:creationId xmlns:p14="http://schemas.microsoft.com/office/powerpoint/2010/main" val="144493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A5BD6-0293-7041-B482-2BAA0FEEACF1}"/>
              </a:ext>
            </a:extLst>
          </p:cNvPr>
          <p:cNvSpPr>
            <a:spLocks noGrp="1"/>
          </p:cNvSpPr>
          <p:nvPr>
            <p:ph type="title"/>
          </p:nvPr>
        </p:nvSpPr>
        <p:spPr/>
        <p:txBody>
          <a:bodyPr/>
          <a:lstStyle/>
          <a:p>
            <a:r>
              <a:rPr lang="ja-JP" altLang="en-US"/>
              <a:t>グラフ構造への適用</a:t>
            </a:r>
            <a:endParaRPr kumimoji="1" lang="ja-JP" altLang="en-US"/>
          </a:p>
        </p:txBody>
      </p:sp>
      <p:sp>
        <p:nvSpPr>
          <p:cNvPr id="3" name="コンテンツ プレースホルダー 2">
            <a:extLst>
              <a:ext uri="{FF2B5EF4-FFF2-40B4-BE49-F238E27FC236}">
                <a16:creationId xmlns:a16="http://schemas.microsoft.com/office/drawing/2014/main" id="{7192D64E-36FA-BF43-90A0-795306D35598}"/>
              </a:ext>
            </a:extLst>
          </p:cNvPr>
          <p:cNvSpPr>
            <a:spLocks noGrp="1"/>
          </p:cNvSpPr>
          <p:nvPr>
            <p:ph idx="1"/>
          </p:nvPr>
        </p:nvSpPr>
        <p:spPr/>
        <p:txBody>
          <a:bodyPr/>
          <a:lstStyle/>
          <a:p>
            <a:r>
              <a:rPr kumimoji="1" lang="ja-JP" altLang="en-US"/>
              <a:t>ノード</a:t>
            </a:r>
            <a:endParaRPr kumimoji="1" lang="en-US" altLang="ja-JP" dirty="0"/>
          </a:p>
          <a:p>
            <a:pPr lvl="1"/>
            <a:r>
              <a:rPr lang="ja-JP" altLang="en-US"/>
              <a:t>アセット</a:t>
            </a:r>
            <a:endParaRPr lang="en-US" altLang="ja-JP" dirty="0"/>
          </a:p>
          <a:p>
            <a:pPr lvl="2"/>
            <a:r>
              <a:rPr lang="ja-JP" altLang="en-US"/>
              <a:t>ノード属性としてアセット情報をもつ</a:t>
            </a:r>
            <a:endParaRPr lang="en-US" altLang="ja-JP" dirty="0"/>
          </a:p>
          <a:p>
            <a:r>
              <a:rPr kumimoji="1" lang="ja-JP" altLang="en-US"/>
              <a:t>エッジ</a:t>
            </a:r>
            <a:endParaRPr kumimoji="1" lang="en-US" altLang="ja-JP" dirty="0"/>
          </a:p>
          <a:p>
            <a:pPr lvl="1"/>
            <a:r>
              <a:rPr lang="ja-JP" altLang="en-US"/>
              <a:t>ポインタで指定されている</a:t>
            </a:r>
            <a:endParaRPr lang="en-US" altLang="ja-JP" dirty="0"/>
          </a:p>
          <a:p>
            <a:pPr lvl="1"/>
            <a:r>
              <a:rPr lang="ja-JP" altLang="en-US"/>
              <a:t>または同じトランザクションに含まれている</a:t>
            </a:r>
            <a:endParaRPr lang="en-US" altLang="ja-JP" dirty="0"/>
          </a:p>
          <a:p>
            <a:pPr lvl="2"/>
            <a:r>
              <a:rPr kumimoji="1" lang="ja-JP" altLang="en-US"/>
              <a:t>エッジ属性としてポインタまたは同一トランザクションの種別を持つ</a:t>
            </a:r>
          </a:p>
        </p:txBody>
      </p:sp>
      <p:sp>
        <p:nvSpPr>
          <p:cNvPr id="4" name="フッター プレースホルダー 3">
            <a:extLst>
              <a:ext uri="{FF2B5EF4-FFF2-40B4-BE49-F238E27FC236}">
                <a16:creationId xmlns:a16="http://schemas.microsoft.com/office/drawing/2014/main" id="{B5BB8A20-D690-2D41-9324-614AC4769A86}"/>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D762DE0D-35C6-1749-BBCF-BCD5E0543380}"/>
              </a:ext>
            </a:extLst>
          </p:cNvPr>
          <p:cNvSpPr>
            <a:spLocks noGrp="1"/>
          </p:cNvSpPr>
          <p:nvPr>
            <p:ph type="sldNum" sz="quarter" idx="12"/>
          </p:nvPr>
        </p:nvSpPr>
        <p:spPr/>
        <p:txBody>
          <a:bodyPr/>
          <a:lstStyle/>
          <a:p>
            <a:fld id="{1726EC67-F370-534A-B256-AF4D6E27D0FA}" type="slidenum">
              <a:rPr kumimoji="1" lang="ja-JP" altLang="en-US" smtClean="0"/>
              <a:t>15</a:t>
            </a:fld>
            <a:endParaRPr kumimoji="1" lang="ja-JP" altLang="en-US"/>
          </a:p>
        </p:txBody>
      </p:sp>
    </p:spTree>
    <p:extLst>
      <p:ext uri="{BB962C8B-B14F-4D97-AF65-F5344CB8AC3E}">
        <p14:creationId xmlns:p14="http://schemas.microsoft.com/office/powerpoint/2010/main" val="289669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2A1B6-0868-5345-814E-2CD0A102DC07}"/>
              </a:ext>
            </a:extLst>
          </p:cNvPr>
          <p:cNvSpPr>
            <a:spLocks noGrp="1"/>
          </p:cNvSpPr>
          <p:nvPr>
            <p:ph type="title"/>
          </p:nvPr>
        </p:nvSpPr>
        <p:spPr/>
        <p:txBody>
          <a:bodyPr/>
          <a:lstStyle/>
          <a:p>
            <a:r>
              <a:rPr lang="ja-JP" altLang="en-US"/>
              <a:t>グラフ構造</a:t>
            </a:r>
            <a:endParaRPr kumimoji="1" lang="ja-JP" altLang="en-US"/>
          </a:p>
        </p:txBody>
      </p:sp>
      <p:sp>
        <p:nvSpPr>
          <p:cNvPr id="4" name="フッター プレースホルダー 3">
            <a:extLst>
              <a:ext uri="{FF2B5EF4-FFF2-40B4-BE49-F238E27FC236}">
                <a16:creationId xmlns:a16="http://schemas.microsoft.com/office/drawing/2014/main" id="{8206F553-9A21-C144-94E3-BF743BD0F35F}"/>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2066305-A6D5-8642-9FC6-950D2EC9EFEA}"/>
              </a:ext>
            </a:extLst>
          </p:cNvPr>
          <p:cNvSpPr>
            <a:spLocks noGrp="1"/>
          </p:cNvSpPr>
          <p:nvPr>
            <p:ph type="sldNum" sz="quarter" idx="12"/>
          </p:nvPr>
        </p:nvSpPr>
        <p:spPr/>
        <p:txBody>
          <a:bodyPr/>
          <a:lstStyle/>
          <a:p>
            <a:fld id="{1726EC67-F370-534A-B256-AF4D6E27D0FA}" type="slidenum">
              <a:rPr kumimoji="1" lang="ja-JP" altLang="en-US" smtClean="0"/>
              <a:t>16</a:t>
            </a:fld>
            <a:endParaRPr kumimoji="1" lang="ja-JP" altLang="en-US"/>
          </a:p>
        </p:txBody>
      </p:sp>
      <p:sp>
        <p:nvSpPr>
          <p:cNvPr id="9" name="正方形/長方形 8">
            <a:extLst>
              <a:ext uri="{FF2B5EF4-FFF2-40B4-BE49-F238E27FC236}">
                <a16:creationId xmlns:a16="http://schemas.microsoft.com/office/drawing/2014/main" id="{88491CB0-22B7-F047-85E7-0E9C2DE11DE7}"/>
              </a:ext>
            </a:extLst>
          </p:cNvPr>
          <p:cNvSpPr/>
          <p:nvPr/>
        </p:nvSpPr>
        <p:spPr>
          <a:xfrm>
            <a:off x="1760725" y="272042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0" name="正方形/長方形 9">
            <a:extLst>
              <a:ext uri="{FF2B5EF4-FFF2-40B4-BE49-F238E27FC236}">
                <a16:creationId xmlns:a16="http://schemas.microsoft.com/office/drawing/2014/main" id="{79010328-FF19-B048-ACB0-1DDE2200C695}"/>
              </a:ext>
            </a:extLst>
          </p:cNvPr>
          <p:cNvSpPr/>
          <p:nvPr/>
        </p:nvSpPr>
        <p:spPr>
          <a:xfrm>
            <a:off x="5123304" y="2336899"/>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2" name="正方形/長方形 11">
            <a:extLst>
              <a:ext uri="{FF2B5EF4-FFF2-40B4-BE49-F238E27FC236}">
                <a16:creationId xmlns:a16="http://schemas.microsoft.com/office/drawing/2014/main" id="{1CCC47EB-03D8-B04A-A00E-C91B1163F2D1}"/>
              </a:ext>
            </a:extLst>
          </p:cNvPr>
          <p:cNvSpPr/>
          <p:nvPr/>
        </p:nvSpPr>
        <p:spPr>
          <a:xfrm>
            <a:off x="1760725" y="3955387"/>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14" name="正方形/長方形 13">
            <a:extLst>
              <a:ext uri="{FF2B5EF4-FFF2-40B4-BE49-F238E27FC236}">
                <a16:creationId xmlns:a16="http://schemas.microsoft.com/office/drawing/2014/main" id="{E2D031EF-1B15-4144-AF5D-5C208F091CC8}"/>
              </a:ext>
            </a:extLst>
          </p:cNvPr>
          <p:cNvSpPr/>
          <p:nvPr/>
        </p:nvSpPr>
        <p:spPr>
          <a:xfrm>
            <a:off x="5136686" y="440366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16" name="直線矢印コネクタ 15">
            <a:extLst>
              <a:ext uri="{FF2B5EF4-FFF2-40B4-BE49-F238E27FC236}">
                <a16:creationId xmlns:a16="http://schemas.microsoft.com/office/drawing/2014/main" id="{DDC7C100-EC99-F749-B4C1-A9DE3083F915}"/>
              </a:ext>
            </a:extLst>
          </p:cNvPr>
          <p:cNvCxnSpPr>
            <a:stCxn id="9" idx="3"/>
            <a:endCxn id="10" idx="1"/>
          </p:cNvCxnSpPr>
          <p:nvPr/>
        </p:nvCxnSpPr>
        <p:spPr>
          <a:xfrm flipV="1">
            <a:off x="3201619" y="2562872"/>
            <a:ext cx="1921685" cy="3835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C832A1D-CC5C-C941-9394-5241446BF0FD}"/>
              </a:ext>
            </a:extLst>
          </p:cNvPr>
          <p:cNvCxnSpPr>
            <a:cxnSpLocks/>
            <a:stCxn id="12" idx="3"/>
            <a:endCxn id="14" idx="1"/>
          </p:cNvCxnSpPr>
          <p:nvPr/>
        </p:nvCxnSpPr>
        <p:spPr>
          <a:xfrm>
            <a:off x="3201619" y="4181360"/>
            <a:ext cx="1935067" cy="44827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7BA3F126-084C-2245-ABDB-4667C08C57F2}"/>
              </a:ext>
            </a:extLst>
          </p:cNvPr>
          <p:cNvSpPr/>
          <p:nvPr/>
        </p:nvSpPr>
        <p:spPr>
          <a:xfrm>
            <a:off x="9011890" y="2126477"/>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6" name="正方形/長方形 25">
            <a:extLst>
              <a:ext uri="{FF2B5EF4-FFF2-40B4-BE49-F238E27FC236}">
                <a16:creationId xmlns:a16="http://schemas.microsoft.com/office/drawing/2014/main" id="{1E1E13E7-92DB-8D40-AB06-31ACBC9BB2F3}"/>
              </a:ext>
            </a:extLst>
          </p:cNvPr>
          <p:cNvSpPr/>
          <p:nvPr/>
        </p:nvSpPr>
        <p:spPr>
          <a:xfrm>
            <a:off x="9011890" y="4104853"/>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sp>
        <p:nvSpPr>
          <p:cNvPr id="28" name="正方形/長方形 27">
            <a:extLst>
              <a:ext uri="{FF2B5EF4-FFF2-40B4-BE49-F238E27FC236}">
                <a16:creationId xmlns:a16="http://schemas.microsoft.com/office/drawing/2014/main" id="{13649ED7-AE87-4E4E-A92E-265E63807E7C}"/>
              </a:ext>
            </a:extLst>
          </p:cNvPr>
          <p:cNvSpPr/>
          <p:nvPr/>
        </p:nvSpPr>
        <p:spPr>
          <a:xfrm>
            <a:off x="9011890" y="5052261"/>
            <a:ext cx="1440894" cy="451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asset</a:t>
            </a:r>
            <a:endParaRPr kumimoji="1" lang="ja-JP" altLang="en-US"/>
          </a:p>
        </p:txBody>
      </p:sp>
      <p:cxnSp>
        <p:nvCxnSpPr>
          <p:cNvPr id="29" name="直線矢印コネクタ 28">
            <a:extLst>
              <a:ext uri="{FF2B5EF4-FFF2-40B4-BE49-F238E27FC236}">
                <a16:creationId xmlns:a16="http://schemas.microsoft.com/office/drawing/2014/main" id="{1EE800F2-563A-5741-883C-FCB05E73E86E}"/>
              </a:ext>
            </a:extLst>
          </p:cNvPr>
          <p:cNvCxnSpPr>
            <a:cxnSpLocks/>
            <a:stCxn id="10" idx="3"/>
            <a:endCxn id="22" idx="1"/>
          </p:cNvCxnSpPr>
          <p:nvPr/>
        </p:nvCxnSpPr>
        <p:spPr>
          <a:xfrm flipV="1">
            <a:off x="6564198" y="2352450"/>
            <a:ext cx="2447692" cy="21042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EB62E3A-8DFA-B549-907D-E6ECCD7EB258}"/>
              </a:ext>
            </a:extLst>
          </p:cNvPr>
          <p:cNvCxnSpPr>
            <a:cxnSpLocks/>
            <a:stCxn id="10" idx="3"/>
            <a:endCxn id="26" idx="1"/>
          </p:cNvCxnSpPr>
          <p:nvPr/>
        </p:nvCxnSpPr>
        <p:spPr>
          <a:xfrm>
            <a:off x="6564198" y="2562872"/>
            <a:ext cx="2447692" cy="176795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70A2D0CE-1383-A444-9EF7-3A61F2A58AD2}"/>
              </a:ext>
            </a:extLst>
          </p:cNvPr>
          <p:cNvCxnSpPr>
            <a:cxnSpLocks/>
            <a:stCxn id="14" idx="3"/>
            <a:endCxn id="26" idx="1"/>
          </p:cNvCxnSpPr>
          <p:nvPr/>
        </p:nvCxnSpPr>
        <p:spPr>
          <a:xfrm flipV="1">
            <a:off x="6577580" y="4330826"/>
            <a:ext cx="2434310" cy="29880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031A303-7982-0645-9771-86EB682581CE}"/>
              </a:ext>
            </a:extLst>
          </p:cNvPr>
          <p:cNvCxnSpPr>
            <a:cxnSpLocks/>
            <a:stCxn id="14" idx="3"/>
            <a:endCxn id="28" idx="1"/>
          </p:cNvCxnSpPr>
          <p:nvPr/>
        </p:nvCxnSpPr>
        <p:spPr>
          <a:xfrm>
            <a:off x="6577580" y="4629634"/>
            <a:ext cx="2434310" cy="6486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FFC154B-FE8B-D840-A5A2-F545DB527FB1}"/>
              </a:ext>
            </a:extLst>
          </p:cNvPr>
          <p:cNvCxnSpPr>
            <a:cxnSpLocks/>
            <a:stCxn id="9" idx="2"/>
            <a:endCxn id="12" idx="0"/>
          </p:cNvCxnSpPr>
          <p:nvPr/>
        </p:nvCxnSpPr>
        <p:spPr>
          <a:xfrm>
            <a:off x="2481172" y="3172366"/>
            <a:ext cx="0" cy="783021"/>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1905A287-1674-6543-B357-80AD223DC0E1}"/>
              </a:ext>
            </a:extLst>
          </p:cNvPr>
          <p:cNvCxnSpPr>
            <a:cxnSpLocks/>
            <a:stCxn id="26" idx="2"/>
            <a:endCxn id="28" idx="0"/>
          </p:cNvCxnSpPr>
          <p:nvPr/>
        </p:nvCxnSpPr>
        <p:spPr>
          <a:xfrm>
            <a:off x="9732337" y="4556798"/>
            <a:ext cx="0" cy="495463"/>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280EC9D-2BF1-4642-BAE0-36528C402F92}"/>
              </a:ext>
            </a:extLst>
          </p:cNvPr>
          <p:cNvSpPr txBox="1"/>
          <p:nvPr/>
        </p:nvSpPr>
        <p:spPr>
          <a:xfrm>
            <a:off x="3615923" y="2314500"/>
            <a:ext cx="1093076" cy="461665"/>
          </a:xfrm>
          <a:prstGeom prst="rect">
            <a:avLst/>
          </a:prstGeom>
          <a:noFill/>
        </p:spPr>
        <p:txBody>
          <a:bodyPr wrap="square" rtlCol="0">
            <a:spAutoFit/>
          </a:bodyPr>
          <a:lstStyle/>
          <a:p>
            <a:r>
              <a:rPr kumimoji="1" lang="en-US" altLang="ja-JP" sz="1200" dirty="0"/>
              <a:t>property: pointer</a:t>
            </a:r>
            <a:endParaRPr kumimoji="1" lang="ja-JP" altLang="en-US" sz="1200"/>
          </a:p>
        </p:txBody>
      </p:sp>
      <p:sp>
        <p:nvSpPr>
          <p:cNvPr id="31" name="テキスト ボックス 30">
            <a:extLst>
              <a:ext uri="{FF2B5EF4-FFF2-40B4-BE49-F238E27FC236}">
                <a16:creationId xmlns:a16="http://schemas.microsoft.com/office/drawing/2014/main" id="{17AC2617-62F5-2B4C-A9CB-4ADDEEE9ADCD}"/>
              </a:ext>
            </a:extLst>
          </p:cNvPr>
          <p:cNvSpPr txBox="1"/>
          <p:nvPr/>
        </p:nvSpPr>
        <p:spPr>
          <a:xfrm>
            <a:off x="3622614" y="3837541"/>
            <a:ext cx="1093076" cy="461665"/>
          </a:xfrm>
          <a:prstGeom prst="rect">
            <a:avLst/>
          </a:prstGeom>
          <a:noFill/>
        </p:spPr>
        <p:txBody>
          <a:bodyPr wrap="square" rtlCol="0">
            <a:spAutoFit/>
          </a:bodyPr>
          <a:lstStyle/>
          <a:p>
            <a:r>
              <a:rPr kumimoji="1" lang="en-US" altLang="ja-JP" sz="1200" dirty="0"/>
              <a:t>property: pointer</a:t>
            </a:r>
            <a:endParaRPr kumimoji="1" lang="ja-JP" altLang="en-US" sz="1200"/>
          </a:p>
        </p:txBody>
      </p:sp>
      <p:sp>
        <p:nvSpPr>
          <p:cNvPr id="33" name="テキスト ボックス 32">
            <a:extLst>
              <a:ext uri="{FF2B5EF4-FFF2-40B4-BE49-F238E27FC236}">
                <a16:creationId xmlns:a16="http://schemas.microsoft.com/office/drawing/2014/main" id="{1D56091D-5797-8442-A65D-2D9128B17A1D}"/>
              </a:ext>
            </a:extLst>
          </p:cNvPr>
          <p:cNvSpPr txBox="1"/>
          <p:nvPr/>
        </p:nvSpPr>
        <p:spPr>
          <a:xfrm>
            <a:off x="7198367" y="2069956"/>
            <a:ext cx="1093076" cy="461665"/>
          </a:xfrm>
          <a:prstGeom prst="rect">
            <a:avLst/>
          </a:prstGeom>
          <a:noFill/>
        </p:spPr>
        <p:txBody>
          <a:bodyPr wrap="square" rtlCol="0">
            <a:spAutoFit/>
          </a:bodyPr>
          <a:lstStyle/>
          <a:p>
            <a:r>
              <a:rPr kumimoji="1" lang="en-US" altLang="ja-JP" sz="1200" dirty="0"/>
              <a:t>property: pointer</a:t>
            </a:r>
            <a:endParaRPr kumimoji="1" lang="ja-JP" altLang="en-US" sz="1200"/>
          </a:p>
        </p:txBody>
      </p:sp>
      <p:sp>
        <p:nvSpPr>
          <p:cNvPr id="34" name="テキスト ボックス 33">
            <a:extLst>
              <a:ext uri="{FF2B5EF4-FFF2-40B4-BE49-F238E27FC236}">
                <a16:creationId xmlns:a16="http://schemas.microsoft.com/office/drawing/2014/main" id="{A0650689-D409-D34C-B847-FF50D0D9A01B}"/>
              </a:ext>
            </a:extLst>
          </p:cNvPr>
          <p:cNvSpPr txBox="1"/>
          <p:nvPr/>
        </p:nvSpPr>
        <p:spPr>
          <a:xfrm>
            <a:off x="7788044" y="3040652"/>
            <a:ext cx="1093076" cy="461665"/>
          </a:xfrm>
          <a:prstGeom prst="rect">
            <a:avLst/>
          </a:prstGeom>
          <a:noFill/>
        </p:spPr>
        <p:txBody>
          <a:bodyPr wrap="square" rtlCol="0">
            <a:spAutoFit/>
          </a:bodyPr>
          <a:lstStyle/>
          <a:p>
            <a:r>
              <a:rPr kumimoji="1" lang="en-US" altLang="ja-JP" sz="1200" dirty="0"/>
              <a:t>property: pointer</a:t>
            </a:r>
            <a:endParaRPr kumimoji="1" lang="ja-JP" altLang="en-US" sz="1200"/>
          </a:p>
        </p:txBody>
      </p:sp>
      <p:sp>
        <p:nvSpPr>
          <p:cNvPr id="36" name="テキスト ボックス 35">
            <a:extLst>
              <a:ext uri="{FF2B5EF4-FFF2-40B4-BE49-F238E27FC236}">
                <a16:creationId xmlns:a16="http://schemas.microsoft.com/office/drawing/2014/main" id="{A63E7E79-FCA1-4B45-8C33-29547D3DF313}"/>
              </a:ext>
            </a:extLst>
          </p:cNvPr>
          <p:cNvSpPr txBox="1"/>
          <p:nvPr/>
        </p:nvSpPr>
        <p:spPr>
          <a:xfrm>
            <a:off x="6985193" y="4139717"/>
            <a:ext cx="1093076" cy="461665"/>
          </a:xfrm>
          <a:prstGeom prst="rect">
            <a:avLst/>
          </a:prstGeom>
          <a:noFill/>
        </p:spPr>
        <p:txBody>
          <a:bodyPr wrap="square" rtlCol="0">
            <a:spAutoFit/>
          </a:bodyPr>
          <a:lstStyle/>
          <a:p>
            <a:r>
              <a:rPr kumimoji="1" lang="en-US" altLang="ja-JP" sz="1200" dirty="0"/>
              <a:t>property: pointer</a:t>
            </a:r>
            <a:endParaRPr kumimoji="1" lang="ja-JP" altLang="en-US" sz="1200"/>
          </a:p>
        </p:txBody>
      </p:sp>
      <p:sp>
        <p:nvSpPr>
          <p:cNvPr id="37" name="テキスト ボックス 36">
            <a:extLst>
              <a:ext uri="{FF2B5EF4-FFF2-40B4-BE49-F238E27FC236}">
                <a16:creationId xmlns:a16="http://schemas.microsoft.com/office/drawing/2014/main" id="{13405550-CDDB-A34D-819C-AB235351FCF0}"/>
              </a:ext>
            </a:extLst>
          </p:cNvPr>
          <p:cNvSpPr txBox="1"/>
          <p:nvPr/>
        </p:nvSpPr>
        <p:spPr>
          <a:xfrm>
            <a:off x="7024458" y="4949636"/>
            <a:ext cx="1093076" cy="461665"/>
          </a:xfrm>
          <a:prstGeom prst="rect">
            <a:avLst/>
          </a:prstGeom>
          <a:noFill/>
        </p:spPr>
        <p:txBody>
          <a:bodyPr wrap="square" rtlCol="0">
            <a:spAutoFit/>
          </a:bodyPr>
          <a:lstStyle/>
          <a:p>
            <a:r>
              <a:rPr kumimoji="1" lang="en-US" altLang="ja-JP" sz="1200" dirty="0"/>
              <a:t>property: pointer</a:t>
            </a:r>
            <a:endParaRPr kumimoji="1" lang="ja-JP" altLang="en-US" sz="1200"/>
          </a:p>
        </p:txBody>
      </p:sp>
      <p:sp>
        <p:nvSpPr>
          <p:cNvPr id="39" name="テキスト ボックス 38">
            <a:extLst>
              <a:ext uri="{FF2B5EF4-FFF2-40B4-BE49-F238E27FC236}">
                <a16:creationId xmlns:a16="http://schemas.microsoft.com/office/drawing/2014/main" id="{A1212688-8752-0B49-87AC-269539E1CB4C}"/>
              </a:ext>
            </a:extLst>
          </p:cNvPr>
          <p:cNvSpPr txBox="1"/>
          <p:nvPr/>
        </p:nvSpPr>
        <p:spPr>
          <a:xfrm>
            <a:off x="1234723" y="3425377"/>
            <a:ext cx="1440889" cy="461665"/>
          </a:xfrm>
          <a:prstGeom prst="rect">
            <a:avLst/>
          </a:prstGeom>
          <a:noFill/>
        </p:spPr>
        <p:txBody>
          <a:bodyPr wrap="square" rtlCol="0">
            <a:spAutoFit/>
          </a:bodyPr>
          <a:lstStyle/>
          <a:p>
            <a:r>
              <a:rPr kumimoji="1" lang="en-US" altLang="ja-JP" sz="1200" dirty="0"/>
              <a:t>property: transaction</a:t>
            </a:r>
            <a:endParaRPr kumimoji="1" lang="ja-JP" altLang="en-US" sz="1200"/>
          </a:p>
        </p:txBody>
      </p:sp>
      <p:sp>
        <p:nvSpPr>
          <p:cNvPr id="40" name="テキスト ボックス 39">
            <a:extLst>
              <a:ext uri="{FF2B5EF4-FFF2-40B4-BE49-F238E27FC236}">
                <a16:creationId xmlns:a16="http://schemas.microsoft.com/office/drawing/2014/main" id="{9039B00F-33BD-A84E-B8A4-D2A7C0B39E9D}"/>
              </a:ext>
            </a:extLst>
          </p:cNvPr>
          <p:cNvSpPr txBox="1"/>
          <p:nvPr/>
        </p:nvSpPr>
        <p:spPr>
          <a:xfrm>
            <a:off x="9729951" y="4580791"/>
            <a:ext cx="1440889" cy="461665"/>
          </a:xfrm>
          <a:prstGeom prst="rect">
            <a:avLst/>
          </a:prstGeom>
          <a:noFill/>
        </p:spPr>
        <p:txBody>
          <a:bodyPr wrap="square" rtlCol="0">
            <a:spAutoFit/>
          </a:bodyPr>
          <a:lstStyle/>
          <a:p>
            <a:r>
              <a:rPr kumimoji="1" lang="en-US" altLang="ja-JP" sz="1200" dirty="0"/>
              <a:t>property: transaction</a:t>
            </a:r>
            <a:endParaRPr kumimoji="1" lang="ja-JP" altLang="en-US" sz="1200"/>
          </a:p>
        </p:txBody>
      </p:sp>
      <p:sp>
        <p:nvSpPr>
          <p:cNvPr id="44" name="角丸四角形吹き出し 43">
            <a:extLst>
              <a:ext uri="{FF2B5EF4-FFF2-40B4-BE49-F238E27FC236}">
                <a16:creationId xmlns:a16="http://schemas.microsoft.com/office/drawing/2014/main" id="{94C2870F-0E39-5B40-BD44-EC19BA93B71A}"/>
              </a:ext>
            </a:extLst>
          </p:cNvPr>
          <p:cNvSpPr/>
          <p:nvPr/>
        </p:nvSpPr>
        <p:spPr>
          <a:xfrm>
            <a:off x="4747263" y="1885062"/>
            <a:ext cx="1847176"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
        <p:nvSpPr>
          <p:cNvPr id="41" name="角丸四角形吹き出し 40">
            <a:extLst>
              <a:ext uri="{FF2B5EF4-FFF2-40B4-BE49-F238E27FC236}">
                <a16:creationId xmlns:a16="http://schemas.microsoft.com/office/drawing/2014/main" id="{34D4DB92-1031-304D-AF35-F21ACFFD8301}"/>
              </a:ext>
            </a:extLst>
          </p:cNvPr>
          <p:cNvSpPr/>
          <p:nvPr/>
        </p:nvSpPr>
        <p:spPr>
          <a:xfrm>
            <a:off x="1483610" y="2338021"/>
            <a:ext cx="1847176"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
        <p:nvSpPr>
          <p:cNvPr id="42" name="角丸四角形吹き出し 41">
            <a:extLst>
              <a:ext uri="{FF2B5EF4-FFF2-40B4-BE49-F238E27FC236}">
                <a16:creationId xmlns:a16="http://schemas.microsoft.com/office/drawing/2014/main" id="{858AACD0-1C73-AE47-A022-79B42C47DFF3}"/>
              </a:ext>
            </a:extLst>
          </p:cNvPr>
          <p:cNvSpPr/>
          <p:nvPr/>
        </p:nvSpPr>
        <p:spPr>
          <a:xfrm>
            <a:off x="8806363" y="1735657"/>
            <a:ext cx="1847176"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
        <p:nvSpPr>
          <p:cNvPr id="43" name="角丸四角形吹き出し 42">
            <a:extLst>
              <a:ext uri="{FF2B5EF4-FFF2-40B4-BE49-F238E27FC236}">
                <a16:creationId xmlns:a16="http://schemas.microsoft.com/office/drawing/2014/main" id="{784AB264-46C8-6C40-B8DF-CD58BC018895}"/>
              </a:ext>
            </a:extLst>
          </p:cNvPr>
          <p:cNvSpPr/>
          <p:nvPr/>
        </p:nvSpPr>
        <p:spPr>
          <a:xfrm>
            <a:off x="8831347" y="3693057"/>
            <a:ext cx="1847176"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
        <p:nvSpPr>
          <p:cNvPr id="52" name="角丸四角形吹き出し 51">
            <a:extLst>
              <a:ext uri="{FF2B5EF4-FFF2-40B4-BE49-F238E27FC236}">
                <a16:creationId xmlns:a16="http://schemas.microsoft.com/office/drawing/2014/main" id="{63B7EB9A-82A9-5F48-83BA-0528E37941B7}"/>
              </a:ext>
            </a:extLst>
          </p:cNvPr>
          <p:cNvSpPr/>
          <p:nvPr/>
        </p:nvSpPr>
        <p:spPr>
          <a:xfrm>
            <a:off x="4895016" y="4007177"/>
            <a:ext cx="1847176" cy="298809"/>
          </a:xfrm>
          <a:prstGeom prst="wedgeRoundRectCallout">
            <a:avLst>
              <a:gd name="adj1" fmla="val -20833"/>
              <a:gd name="adj2" fmla="val 12229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
        <p:nvSpPr>
          <p:cNvPr id="53" name="角丸四角形吹き出し 52">
            <a:extLst>
              <a:ext uri="{FF2B5EF4-FFF2-40B4-BE49-F238E27FC236}">
                <a16:creationId xmlns:a16="http://schemas.microsoft.com/office/drawing/2014/main" id="{5B891BA3-315D-744D-90FD-24EA841B90CC}"/>
              </a:ext>
            </a:extLst>
          </p:cNvPr>
          <p:cNvSpPr/>
          <p:nvPr/>
        </p:nvSpPr>
        <p:spPr>
          <a:xfrm>
            <a:off x="1271163" y="4589003"/>
            <a:ext cx="1847176" cy="298809"/>
          </a:xfrm>
          <a:prstGeom prst="wedgeRoundRectCallout">
            <a:avLst>
              <a:gd name="adj1" fmla="val -13262"/>
              <a:gd name="adj2" fmla="val -1333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
        <p:nvSpPr>
          <p:cNvPr id="54" name="角丸四角形吹き出し 53">
            <a:extLst>
              <a:ext uri="{FF2B5EF4-FFF2-40B4-BE49-F238E27FC236}">
                <a16:creationId xmlns:a16="http://schemas.microsoft.com/office/drawing/2014/main" id="{36FBC052-0CE3-B142-A2E4-9FF2629192C0}"/>
              </a:ext>
            </a:extLst>
          </p:cNvPr>
          <p:cNvSpPr/>
          <p:nvPr/>
        </p:nvSpPr>
        <p:spPr>
          <a:xfrm>
            <a:off x="8643539" y="5652683"/>
            <a:ext cx="1847176" cy="298809"/>
          </a:xfrm>
          <a:prstGeom prst="wedgeRoundRectCallout">
            <a:avLst>
              <a:gd name="adj1" fmla="val -13262"/>
              <a:gd name="adj2" fmla="val -1333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t>with various properties</a:t>
            </a:r>
            <a:endParaRPr kumimoji="1" lang="ja-JP" altLang="en-US" sz="1200"/>
          </a:p>
        </p:txBody>
      </p:sp>
    </p:spTree>
    <p:extLst>
      <p:ext uri="{BB962C8B-B14F-4D97-AF65-F5344CB8AC3E}">
        <p14:creationId xmlns:p14="http://schemas.microsoft.com/office/powerpoint/2010/main" val="264673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lang="ja-JP" altLang="en-US"/>
              <a:t>システム構成</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17</a:t>
            </a:fld>
            <a:endParaRPr kumimoji="1" lang="ja-JP" altLang="en-US"/>
          </a:p>
        </p:txBody>
      </p:sp>
    </p:spTree>
    <p:extLst>
      <p:ext uri="{BB962C8B-B14F-4D97-AF65-F5344CB8AC3E}">
        <p14:creationId xmlns:p14="http://schemas.microsoft.com/office/powerpoint/2010/main" val="351549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5236D-835C-6D46-BBA2-EAF3EE62E12A}"/>
              </a:ext>
            </a:extLst>
          </p:cNvPr>
          <p:cNvSpPr>
            <a:spLocks noGrp="1"/>
          </p:cNvSpPr>
          <p:nvPr>
            <p:ph type="title"/>
          </p:nvPr>
        </p:nvSpPr>
        <p:spPr/>
        <p:txBody>
          <a:bodyPr/>
          <a:lstStyle/>
          <a:p>
            <a:r>
              <a:rPr kumimoji="1" lang="ja-JP" altLang="en-US"/>
              <a:t>データベースの構成</a:t>
            </a:r>
          </a:p>
        </p:txBody>
      </p:sp>
      <p:sp>
        <p:nvSpPr>
          <p:cNvPr id="3" name="コンテンツ プレースホルダー 2">
            <a:extLst>
              <a:ext uri="{FF2B5EF4-FFF2-40B4-BE49-F238E27FC236}">
                <a16:creationId xmlns:a16="http://schemas.microsoft.com/office/drawing/2014/main" id="{24679280-EB0D-0A4E-8027-C946778BACF5}"/>
              </a:ext>
            </a:extLst>
          </p:cNvPr>
          <p:cNvSpPr>
            <a:spLocks noGrp="1"/>
          </p:cNvSpPr>
          <p:nvPr>
            <p:ph idx="1"/>
          </p:nvPr>
        </p:nvSpPr>
        <p:spPr>
          <a:xfrm>
            <a:off x="838200" y="1825625"/>
            <a:ext cx="10515600" cy="4667250"/>
          </a:xfrm>
        </p:spPr>
        <p:txBody>
          <a:bodyPr>
            <a:normAutofit fontScale="92500" lnSpcReduction="10000"/>
          </a:bodyPr>
          <a:lstStyle/>
          <a:p>
            <a:r>
              <a:rPr lang="ja-JP" altLang="en-US"/>
              <a:t>グラフ</a:t>
            </a:r>
            <a:r>
              <a:rPr lang="en-US" altLang="ja-JP" dirty="0"/>
              <a:t>DB</a:t>
            </a:r>
            <a:r>
              <a:rPr lang="ja-JP" altLang="en-US"/>
              <a:t>はトランザクション本体は管理せず、メタ情報のみを管理する</a:t>
            </a:r>
            <a:endParaRPr lang="en-US" altLang="ja-JP" dirty="0"/>
          </a:p>
          <a:p>
            <a:pPr lvl="1"/>
            <a:r>
              <a:rPr lang="ja-JP" altLang="en-US"/>
              <a:t>大きなバイナリデータとグラフ</a:t>
            </a:r>
            <a:r>
              <a:rPr lang="en-US" altLang="ja-JP" dirty="0"/>
              <a:t>DB</a:t>
            </a:r>
            <a:r>
              <a:rPr lang="ja-JP" altLang="en-US"/>
              <a:t>の相性が悪い</a:t>
            </a:r>
            <a:endParaRPr lang="en-US" altLang="ja-JP" dirty="0"/>
          </a:p>
          <a:p>
            <a:pPr lvl="2"/>
            <a:r>
              <a:rPr lang="ja-JP" altLang="en-US"/>
              <a:t>アンチパターンになっている</a:t>
            </a:r>
            <a:endParaRPr lang="en-US" altLang="ja-JP" dirty="0"/>
          </a:p>
          <a:p>
            <a:pPr lvl="2"/>
            <a:r>
              <a:rPr lang="en-US" altLang="ja-JP" dirty="0">
                <a:hlinkClick r:id="rId2"/>
              </a:rPr>
              <a:t>https://neo4j.com/blog/dark-side-neo4j-worst-practices/</a:t>
            </a:r>
            <a:endParaRPr lang="en-US" altLang="ja-JP" dirty="0"/>
          </a:p>
          <a:p>
            <a:pPr lvl="1"/>
            <a:r>
              <a:rPr lang="ja-JP" altLang="en-US"/>
              <a:t>トランザクションが改ざんされていないかどうかはグラフ</a:t>
            </a:r>
            <a:r>
              <a:rPr lang="en-US" altLang="ja-JP" dirty="0"/>
              <a:t>DB</a:t>
            </a:r>
            <a:r>
              <a:rPr lang="ja-JP" altLang="en-US"/>
              <a:t>では判断できないので、トランザクション本体を検証するしかない</a:t>
            </a:r>
            <a:endParaRPr lang="en-US" altLang="ja-JP" dirty="0"/>
          </a:p>
          <a:p>
            <a:pPr lvl="1"/>
            <a:r>
              <a:rPr lang="ja-JP" altLang="en-US"/>
              <a:t>メタ情報はトランザクション本体からいつでも（誰でも）作成・再生できる</a:t>
            </a:r>
            <a:endParaRPr lang="en-US" altLang="ja-JP" dirty="0"/>
          </a:p>
          <a:p>
            <a:pPr lvl="2"/>
            <a:r>
              <a:rPr lang="ja-JP" altLang="en-US"/>
              <a:t>作成するときに署名検証を行うこと</a:t>
            </a:r>
            <a:endParaRPr lang="en-US" altLang="ja-JP" dirty="0"/>
          </a:p>
          <a:p>
            <a:pPr lvl="1"/>
            <a:r>
              <a:rPr lang="ja-JP" altLang="en-US"/>
              <a:t>メタ情報にどこまでの情報を含めるかは実装次第</a:t>
            </a:r>
            <a:endParaRPr lang="en-US" altLang="ja-JP" dirty="0"/>
          </a:p>
          <a:p>
            <a:pPr lvl="2"/>
            <a:r>
              <a:rPr lang="ja-JP" altLang="en-US"/>
              <a:t>方針は必要</a:t>
            </a:r>
            <a:endParaRPr lang="en-US" altLang="ja-JP" dirty="0"/>
          </a:p>
          <a:p>
            <a:endParaRPr lang="en-US" altLang="ja-JP" dirty="0"/>
          </a:p>
          <a:p>
            <a:r>
              <a:rPr lang="ja-JP" altLang="en-US"/>
              <a:t>トランザクション本体は</a:t>
            </a:r>
            <a:r>
              <a:rPr lang="en-US" altLang="ja-JP" dirty="0"/>
              <a:t>DB</a:t>
            </a:r>
            <a:r>
              <a:rPr lang="ja-JP" altLang="en-US"/>
              <a:t>（</a:t>
            </a:r>
            <a:r>
              <a:rPr lang="en-US" altLang="ja-JP" dirty="0"/>
              <a:t>TXDB</a:t>
            </a:r>
            <a:r>
              <a:rPr lang="ja-JP" altLang="en-US"/>
              <a:t>）に格納する</a:t>
            </a:r>
            <a:endParaRPr lang="en-US" altLang="ja-JP" dirty="0"/>
          </a:p>
          <a:p>
            <a:pPr lvl="1"/>
            <a:r>
              <a:rPr lang="en-US" altLang="ja-JP" dirty="0" err="1"/>
              <a:t>transaction_id</a:t>
            </a:r>
            <a:r>
              <a:rPr lang="ja-JP" altLang="en-US"/>
              <a:t>と</a:t>
            </a:r>
            <a:r>
              <a:rPr lang="en-US" altLang="ja-JP" dirty="0" err="1"/>
              <a:t>transaction_data</a:t>
            </a:r>
            <a:r>
              <a:rPr lang="ja-JP" altLang="en-US"/>
              <a:t>の紐付けだけでいいので、性能重視の</a:t>
            </a:r>
            <a:r>
              <a:rPr lang="en-US" altLang="ja-JP" dirty="0"/>
              <a:t>DB</a:t>
            </a:r>
            <a:r>
              <a:rPr lang="ja-JP" altLang="en-US"/>
              <a:t>実装を利用すればいい</a:t>
            </a:r>
            <a:endParaRPr lang="en-US" altLang="ja-JP" dirty="0"/>
          </a:p>
          <a:p>
            <a:pPr lvl="1"/>
            <a:r>
              <a:rPr lang="en-US" altLang="ja-JP" dirty="0"/>
              <a:t>TXDB</a:t>
            </a:r>
            <a:r>
              <a:rPr lang="ja-JP" altLang="en-US"/>
              <a:t>だけはしっかり保全しなければならない</a:t>
            </a:r>
          </a:p>
          <a:p>
            <a:endParaRPr kumimoji="1" lang="ja-JP" altLang="en-US"/>
          </a:p>
        </p:txBody>
      </p:sp>
      <p:sp>
        <p:nvSpPr>
          <p:cNvPr id="4" name="フッター プレースホルダー 3">
            <a:extLst>
              <a:ext uri="{FF2B5EF4-FFF2-40B4-BE49-F238E27FC236}">
                <a16:creationId xmlns:a16="http://schemas.microsoft.com/office/drawing/2014/main" id="{4A8A8828-1806-7A4A-8066-07EBA2D347AE}"/>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24D74E78-CDCC-1843-8963-0230C95F45FE}"/>
              </a:ext>
            </a:extLst>
          </p:cNvPr>
          <p:cNvSpPr>
            <a:spLocks noGrp="1"/>
          </p:cNvSpPr>
          <p:nvPr>
            <p:ph type="sldNum" sz="quarter" idx="12"/>
          </p:nvPr>
        </p:nvSpPr>
        <p:spPr/>
        <p:txBody>
          <a:bodyPr/>
          <a:lstStyle/>
          <a:p>
            <a:fld id="{1726EC67-F370-534A-B256-AF4D6E27D0FA}" type="slidenum">
              <a:rPr kumimoji="1" lang="ja-JP" altLang="en-US" smtClean="0"/>
              <a:t>18</a:t>
            </a:fld>
            <a:endParaRPr kumimoji="1" lang="ja-JP" altLang="en-US"/>
          </a:p>
        </p:txBody>
      </p:sp>
    </p:spTree>
    <p:extLst>
      <p:ext uri="{BB962C8B-B14F-4D97-AF65-F5344CB8AC3E}">
        <p14:creationId xmlns:p14="http://schemas.microsoft.com/office/powerpoint/2010/main" val="4000942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E9233-B7C8-294A-8300-EE9F3C5FBA53}"/>
              </a:ext>
            </a:extLst>
          </p:cNvPr>
          <p:cNvSpPr>
            <a:spLocks noGrp="1"/>
          </p:cNvSpPr>
          <p:nvPr>
            <p:ph type="title"/>
          </p:nvPr>
        </p:nvSpPr>
        <p:spPr/>
        <p:txBody>
          <a:bodyPr/>
          <a:lstStyle/>
          <a:p>
            <a:r>
              <a:rPr lang="ja-JP" altLang="en-US"/>
              <a:t>メタ情報生成の実現パターン１</a:t>
            </a:r>
            <a:endParaRPr kumimoji="1" lang="ja-JP" altLang="en-US"/>
          </a:p>
        </p:txBody>
      </p:sp>
      <p:sp>
        <p:nvSpPr>
          <p:cNvPr id="4" name="フッター プレースホルダー 3">
            <a:extLst>
              <a:ext uri="{FF2B5EF4-FFF2-40B4-BE49-F238E27FC236}">
                <a16:creationId xmlns:a16="http://schemas.microsoft.com/office/drawing/2014/main" id="{ABE0D175-27DA-A04C-A3DF-D01205BD5AEC}"/>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E7903E09-2A4F-214B-B947-9ED3EEFD13E9}"/>
              </a:ext>
            </a:extLst>
          </p:cNvPr>
          <p:cNvSpPr>
            <a:spLocks noGrp="1"/>
          </p:cNvSpPr>
          <p:nvPr>
            <p:ph type="sldNum" sz="quarter" idx="12"/>
          </p:nvPr>
        </p:nvSpPr>
        <p:spPr/>
        <p:txBody>
          <a:bodyPr/>
          <a:lstStyle/>
          <a:p>
            <a:fld id="{1726EC67-F370-534A-B256-AF4D6E27D0FA}" type="slidenum">
              <a:rPr kumimoji="1" lang="ja-JP" altLang="en-US" smtClean="0"/>
              <a:t>19</a:t>
            </a:fld>
            <a:endParaRPr kumimoji="1" lang="ja-JP" altLang="en-US"/>
          </a:p>
        </p:txBody>
      </p:sp>
      <p:sp>
        <p:nvSpPr>
          <p:cNvPr id="6" name="メモ 5">
            <a:extLst>
              <a:ext uri="{FF2B5EF4-FFF2-40B4-BE49-F238E27FC236}">
                <a16:creationId xmlns:a16="http://schemas.microsoft.com/office/drawing/2014/main" id="{22EE7560-3A67-8D43-B6AB-3D29961CFCE7}"/>
              </a:ext>
            </a:extLst>
          </p:cNvPr>
          <p:cNvSpPr/>
          <p:nvPr/>
        </p:nvSpPr>
        <p:spPr>
          <a:xfrm>
            <a:off x="2431227" y="2407023"/>
            <a:ext cx="914400" cy="1021977"/>
          </a:xfrm>
          <a:prstGeom prst="foldedCorner">
            <a:avLst>
              <a:gd name="adj" fmla="val 2607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transaction</a:t>
            </a:r>
            <a:endParaRPr kumimoji="1" lang="ja-JP" altLang="en-US" sz="1100"/>
          </a:p>
        </p:txBody>
      </p:sp>
      <p:sp>
        <p:nvSpPr>
          <p:cNvPr id="7" name="正方形/長方形 6">
            <a:extLst>
              <a:ext uri="{FF2B5EF4-FFF2-40B4-BE49-F238E27FC236}">
                <a16:creationId xmlns:a16="http://schemas.microsoft.com/office/drawing/2014/main" id="{94CB3D2E-CE8F-D44B-9DE2-33EDF1F0673E}"/>
              </a:ext>
            </a:extLst>
          </p:cNvPr>
          <p:cNvSpPr/>
          <p:nvPr/>
        </p:nvSpPr>
        <p:spPr>
          <a:xfrm>
            <a:off x="4996030" y="2407023"/>
            <a:ext cx="1705984" cy="1021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メタ情報</a:t>
            </a:r>
            <a:endParaRPr kumimoji="1" lang="en-US" altLang="ja-JP" dirty="0"/>
          </a:p>
          <a:p>
            <a:pPr algn="ctr"/>
            <a:r>
              <a:rPr kumimoji="1" lang="ja-JP" altLang="en-US"/>
              <a:t>生成機能</a:t>
            </a:r>
          </a:p>
        </p:txBody>
      </p:sp>
      <p:sp>
        <p:nvSpPr>
          <p:cNvPr id="8" name="右矢印 7">
            <a:extLst>
              <a:ext uri="{FF2B5EF4-FFF2-40B4-BE49-F238E27FC236}">
                <a16:creationId xmlns:a16="http://schemas.microsoft.com/office/drawing/2014/main" id="{D800D330-9BE4-0643-BAC3-2E2DEBCD41A9}"/>
              </a:ext>
            </a:extLst>
          </p:cNvPr>
          <p:cNvSpPr/>
          <p:nvPr/>
        </p:nvSpPr>
        <p:spPr>
          <a:xfrm>
            <a:off x="3453204" y="2791927"/>
            <a:ext cx="1441525" cy="2366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磁気ディスク 8">
            <a:extLst>
              <a:ext uri="{FF2B5EF4-FFF2-40B4-BE49-F238E27FC236}">
                <a16:creationId xmlns:a16="http://schemas.microsoft.com/office/drawing/2014/main" id="{31706D18-2674-6341-A105-47C5A9945C5B}"/>
              </a:ext>
            </a:extLst>
          </p:cNvPr>
          <p:cNvSpPr/>
          <p:nvPr/>
        </p:nvSpPr>
        <p:spPr>
          <a:xfrm>
            <a:off x="2420469" y="4416332"/>
            <a:ext cx="925158" cy="69924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TXDB</a:t>
            </a:r>
            <a:endParaRPr kumimoji="1" lang="ja-JP" altLang="en-US"/>
          </a:p>
        </p:txBody>
      </p:sp>
      <p:sp>
        <p:nvSpPr>
          <p:cNvPr id="10" name="右矢印 9">
            <a:extLst>
              <a:ext uri="{FF2B5EF4-FFF2-40B4-BE49-F238E27FC236}">
                <a16:creationId xmlns:a16="http://schemas.microsoft.com/office/drawing/2014/main" id="{8DE4CB10-E60C-764D-9FB6-A7688136219B}"/>
              </a:ext>
            </a:extLst>
          </p:cNvPr>
          <p:cNvSpPr/>
          <p:nvPr/>
        </p:nvSpPr>
        <p:spPr>
          <a:xfrm rot="5400000">
            <a:off x="2580938" y="3789092"/>
            <a:ext cx="604219" cy="2671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右矢印 10">
            <a:extLst>
              <a:ext uri="{FF2B5EF4-FFF2-40B4-BE49-F238E27FC236}">
                <a16:creationId xmlns:a16="http://schemas.microsoft.com/office/drawing/2014/main" id="{297C03FC-72E9-9E4D-8E4E-DD50A0C194C8}"/>
              </a:ext>
            </a:extLst>
          </p:cNvPr>
          <p:cNvSpPr/>
          <p:nvPr/>
        </p:nvSpPr>
        <p:spPr>
          <a:xfrm>
            <a:off x="6803315" y="2799677"/>
            <a:ext cx="1441525" cy="2366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メモ 11">
            <a:extLst>
              <a:ext uri="{FF2B5EF4-FFF2-40B4-BE49-F238E27FC236}">
                <a16:creationId xmlns:a16="http://schemas.microsoft.com/office/drawing/2014/main" id="{6ABC67E8-5228-454C-ACC7-779271D54993}"/>
              </a:ext>
            </a:extLst>
          </p:cNvPr>
          <p:cNvSpPr/>
          <p:nvPr/>
        </p:nvSpPr>
        <p:spPr>
          <a:xfrm>
            <a:off x="8511090" y="2407023"/>
            <a:ext cx="1056940" cy="1021977"/>
          </a:xfrm>
          <a:prstGeom prst="foldedCorner">
            <a:avLst>
              <a:gd name="adj" fmla="val 260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メタ情報</a:t>
            </a:r>
            <a:endParaRPr lang="en-US" altLang="ja-JP" sz="1100" dirty="0"/>
          </a:p>
          <a:p>
            <a:pPr algn="ctr"/>
            <a:endParaRPr kumimoji="1" lang="en-US" altLang="ja-JP" sz="1100" dirty="0"/>
          </a:p>
          <a:p>
            <a:pPr algn="ctr"/>
            <a:r>
              <a:rPr lang="en-US" altLang="ja-JP" sz="1100" dirty="0"/>
              <a:t>(Cypher QL)</a:t>
            </a:r>
            <a:endParaRPr kumimoji="1" lang="ja-JP" altLang="en-US" sz="1100"/>
          </a:p>
        </p:txBody>
      </p:sp>
      <p:sp>
        <p:nvSpPr>
          <p:cNvPr id="13" name="フローチャート: 磁気ディスク 12">
            <a:extLst>
              <a:ext uri="{FF2B5EF4-FFF2-40B4-BE49-F238E27FC236}">
                <a16:creationId xmlns:a16="http://schemas.microsoft.com/office/drawing/2014/main" id="{93368971-BCC4-2F4F-B756-0667D204D4EE}"/>
              </a:ext>
            </a:extLst>
          </p:cNvPr>
          <p:cNvSpPr/>
          <p:nvPr/>
        </p:nvSpPr>
        <p:spPr>
          <a:xfrm>
            <a:off x="8576981" y="4475975"/>
            <a:ext cx="925158" cy="69924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グラフ</a:t>
            </a:r>
            <a:r>
              <a:rPr kumimoji="1" lang="en-US" altLang="ja-JP" dirty="0"/>
              <a:t>DB</a:t>
            </a:r>
            <a:endParaRPr kumimoji="1" lang="ja-JP" altLang="en-US"/>
          </a:p>
        </p:txBody>
      </p:sp>
      <p:sp>
        <p:nvSpPr>
          <p:cNvPr id="14" name="右矢印 13">
            <a:extLst>
              <a:ext uri="{FF2B5EF4-FFF2-40B4-BE49-F238E27FC236}">
                <a16:creationId xmlns:a16="http://schemas.microsoft.com/office/drawing/2014/main" id="{B4B5A765-0B2F-5241-B4A4-A4B801824F6A}"/>
              </a:ext>
            </a:extLst>
          </p:cNvPr>
          <p:cNvSpPr/>
          <p:nvPr/>
        </p:nvSpPr>
        <p:spPr>
          <a:xfrm rot="5400000">
            <a:off x="8737451" y="3789092"/>
            <a:ext cx="604219" cy="2671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779F57C0-A6C9-7C4C-969A-F2883D176C5D}"/>
              </a:ext>
            </a:extLst>
          </p:cNvPr>
          <p:cNvCxnSpPr>
            <a:cxnSpLocks/>
          </p:cNvCxnSpPr>
          <p:nvPr/>
        </p:nvCxnSpPr>
        <p:spPr>
          <a:xfrm flipH="1">
            <a:off x="3453205" y="3561100"/>
            <a:ext cx="1474020" cy="10919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3C4CE04-54F6-1F43-B810-9CF2ECC95260}"/>
              </a:ext>
            </a:extLst>
          </p:cNvPr>
          <p:cNvSpPr txBox="1"/>
          <p:nvPr/>
        </p:nvSpPr>
        <p:spPr>
          <a:xfrm>
            <a:off x="4173966" y="4185905"/>
            <a:ext cx="2629349" cy="954107"/>
          </a:xfrm>
          <a:prstGeom prst="rect">
            <a:avLst/>
          </a:prstGeom>
          <a:noFill/>
        </p:spPr>
        <p:txBody>
          <a:bodyPr wrap="square" rtlCol="0">
            <a:spAutoFit/>
          </a:bodyPr>
          <a:lstStyle/>
          <a:p>
            <a:r>
              <a:rPr kumimoji="1" lang="en-US" altLang="ja-JP" sz="1400" dirty="0"/>
              <a:t>Transaction</a:t>
            </a:r>
            <a:r>
              <a:rPr kumimoji="1" lang="ja-JP" altLang="en-US" sz="1400"/>
              <a:t>に</a:t>
            </a:r>
            <a:r>
              <a:rPr kumimoji="1" lang="en-US" altLang="ja-JP" sz="1400" dirty="0" err="1"/>
              <a:t>BBcReference</a:t>
            </a:r>
            <a:r>
              <a:rPr kumimoji="1" lang="ja-JP" altLang="en-US" sz="1400"/>
              <a:t>が含まれる場合は過去のトランザクションが必要になるため、アクセスが発生する</a:t>
            </a:r>
          </a:p>
        </p:txBody>
      </p:sp>
      <p:sp>
        <p:nvSpPr>
          <p:cNvPr id="19" name="テキスト ボックス 18">
            <a:extLst>
              <a:ext uri="{FF2B5EF4-FFF2-40B4-BE49-F238E27FC236}">
                <a16:creationId xmlns:a16="http://schemas.microsoft.com/office/drawing/2014/main" id="{F2D80BF9-264E-4B47-92E1-AC334E1519C7}"/>
              </a:ext>
            </a:extLst>
          </p:cNvPr>
          <p:cNvSpPr txBox="1"/>
          <p:nvPr/>
        </p:nvSpPr>
        <p:spPr>
          <a:xfrm>
            <a:off x="1929620" y="1730716"/>
            <a:ext cx="2832013" cy="646331"/>
          </a:xfrm>
          <a:prstGeom prst="rect">
            <a:avLst/>
          </a:prstGeom>
          <a:noFill/>
        </p:spPr>
        <p:txBody>
          <a:bodyPr wrap="square" rtlCol="0">
            <a:spAutoFit/>
          </a:bodyPr>
          <a:lstStyle/>
          <a:p>
            <a:r>
              <a:rPr kumimoji="1" lang="ja-JP" altLang="en-US"/>
              <a:t>すでに出来上がっているトランザクション</a:t>
            </a:r>
          </a:p>
        </p:txBody>
      </p:sp>
      <p:sp>
        <p:nvSpPr>
          <p:cNvPr id="20" name="テキスト ボックス 19">
            <a:extLst>
              <a:ext uri="{FF2B5EF4-FFF2-40B4-BE49-F238E27FC236}">
                <a16:creationId xmlns:a16="http://schemas.microsoft.com/office/drawing/2014/main" id="{E138FB0D-1FBB-984F-8904-2030B262873F}"/>
              </a:ext>
            </a:extLst>
          </p:cNvPr>
          <p:cNvSpPr txBox="1"/>
          <p:nvPr/>
        </p:nvSpPr>
        <p:spPr>
          <a:xfrm>
            <a:off x="3453204" y="5643241"/>
            <a:ext cx="4546672" cy="646331"/>
          </a:xfrm>
          <a:prstGeom prst="rect">
            <a:avLst/>
          </a:prstGeom>
          <a:noFill/>
        </p:spPr>
        <p:txBody>
          <a:bodyPr wrap="square" rtlCol="0">
            <a:spAutoFit/>
          </a:bodyPr>
          <a:lstStyle/>
          <a:p>
            <a:r>
              <a:rPr kumimoji="1" lang="en-US" altLang="ja-JP" dirty="0"/>
              <a:t>TXDB</a:t>
            </a:r>
            <a:r>
              <a:rPr kumimoji="1" lang="ja-JP" altLang="en-US"/>
              <a:t>からトランザクションを読み込んでメタ情報を生成（再生）することも可能</a:t>
            </a:r>
          </a:p>
        </p:txBody>
      </p:sp>
    </p:spTree>
    <p:extLst>
      <p:ext uri="{BB962C8B-B14F-4D97-AF65-F5344CB8AC3E}">
        <p14:creationId xmlns:p14="http://schemas.microsoft.com/office/powerpoint/2010/main" val="322281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本資料について</a:t>
            </a:r>
            <a:endParaRPr kumimoji="1" lang="ja-JP" altLang="en-US" dirty="0"/>
          </a:p>
        </p:txBody>
      </p:sp>
      <p:sp>
        <p:nvSpPr>
          <p:cNvPr id="3" name="コンテンツ プレースホルダー 2"/>
          <p:cNvSpPr>
            <a:spLocks noGrp="1"/>
          </p:cNvSpPr>
          <p:nvPr>
            <p:ph idx="1"/>
          </p:nvPr>
        </p:nvSpPr>
        <p:spPr>
          <a:xfrm>
            <a:off x="838200" y="1825624"/>
            <a:ext cx="10515600" cy="4678871"/>
          </a:xfrm>
        </p:spPr>
        <p:txBody>
          <a:bodyPr>
            <a:normAutofit/>
          </a:bodyPr>
          <a:lstStyle/>
          <a:p>
            <a:r>
              <a:rPr kumimoji="1" lang="en-US" altLang="ja-JP" sz="2400" dirty="0"/>
              <a:t>BBc-1</a:t>
            </a:r>
            <a:r>
              <a:rPr lang="ja-JP" altLang="en-US"/>
              <a:t>トランザクションの</a:t>
            </a:r>
            <a:r>
              <a:rPr kumimoji="1" lang="ja-JP" altLang="en-US" sz="2400"/>
              <a:t>データモデルを</a:t>
            </a:r>
            <a:r>
              <a:rPr lang="ja-JP" altLang="en-US"/>
              <a:t>グラフデータベースで扱えるようにするための要件を整理する</a:t>
            </a:r>
            <a:endParaRPr kumimoji="1" lang="en-US" altLang="ja-JP" sz="2400" dirty="0"/>
          </a:p>
          <a:p>
            <a:endParaRPr lang="en-US" altLang="ja-JP" dirty="0"/>
          </a:p>
          <a:p>
            <a:r>
              <a:rPr lang="ja-JP" altLang="en-US" sz="2400" dirty="0"/>
              <a:t>作成日</a:t>
            </a:r>
            <a:r>
              <a:rPr lang="ja-JP" altLang="en-US" sz="2400"/>
              <a:t>：</a:t>
            </a:r>
            <a:r>
              <a:rPr lang="en-US" altLang="ja-JP" sz="2400" dirty="0"/>
              <a:t>2019/8/4</a:t>
            </a:r>
          </a:p>
          <a:p>
            <a:r>
              <a:rPr kumimoji="1" lang="ja-JP" altLang="en-US" sz="2400" dirty="0"/>
              <a:t>作成者：</a:t>
            </a:r>
            <a:r>
              <a:rPr kumimoji="1" lang="en-US" altLang="ja-JP" sz="2400" dirty="0"/>
              <a:t>takeshi@quvox.net (</a:t>
            </a:r>
            <a:r>
              <a:rPr kumimoji="1" lang="en-US" altLang="ja-JP" sz="2400" dirty="0" err="1"/>
              <a:t>t-kubo@zettant.com</a:t>
            </a:r>
            <a:r>
              <a:rPr kumimoji="1" lang="en-US" altLang="ja-JP" sz="2400" dirty="0"/>
              <a:t>)</a:t>
            </a:r>
            <a:endParaRPr kumimoji="1" lang="ja-JP" altLang="en-US" sz="2400" dirty="0"/>
          </a:p>
        </p:txBody>
      </p:sp>
      <p:sp>
        <p:nvSpPr>
          <p:cNvPr id="4" name="フッター プレースホルダー 3"/>
          <p:cNvSpPr>
            <a:spLocks noGrp="1"/>
          </p:cNvSpPr>
          <p:nvPr>
            <p:ph type="ftr" sz="quarter" idx="11"/>
          </p:nvPr>
        </p:nvSpPr>
        <p:spPr/>
        <p:txBody>
          <a:bodyPr/>
          <a:lstStyle/>
          <a:p>
            <a:r>
              <a:rPr kumimoji="1" lang="en" altLang="ja-JP" dirty="0"/>
              <a:t>Copyright (c) 2019 </a:t>
            </a:r>
            <a:r>
              <a:rPr kumimoji="1" lang="en" altLang="ja-JP" dirty="0" err="1"/>
              <a:t>Zettant</a:t>
            </a:r>
            <a:r>
              <a:rPr kumimoji="1" lang="en" altLang="ja-JP" dirty="0"/>
              <a: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2</a:t>
            </a:fld>
            <a:endParaRPr kumimoji="1" lang="ja-JP" altLang="en-US"/>
          </a:p>
        </p:txBody>
      </p:sp>
    </p:spTree>
    <p:extLst>
      <p:ext uri="{BB962C8B-B14F-4D97-AF65-F5344CB8AC3E}">
        <p14:creationId xmlns:p14="http://schemas.microsoft.com/office/powerpoint/2010/main" val="16117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E9233-B7C8-294A-8300-EE9F3C5FBA53}"/>
              </a:ext>
            </a:extLst>
          </p:cNvPr>
          <p:cNvSpPr>
            <a:spLocks noGrp="1"/>
          </p:cNvSpPr>
          <p:nvPr>
            <p:ph type="title"/>
          </p:nvPr>
        </p:nvSpPr>
        <p:spPr>
          <a:xfrm>
            <a:off x="838200" y="365125"/>
            <a:ext cx="10515600" cy="1325563"/>
          </a:xfrm>
        </p:spPr>
        <p:txBody>
          <a:bodyPr/>
          <a:lstStyle/>
          <a:p>
            <a:r>
              <a:rPr lang="ja-JP" altLang="en-US"/>
              <a:t>メタ情報生成の実現パターン２</a:t>
            </a:r>
            <a:endParaRPr kumimoji="1" lang="ja-JP" altLang="en-US"/>
          </a:p>
        </p:txBody>
      </p:sp>
      <p:sp>
        <p:nvSpPr>
          <p:cNvPr id="4" name="フッター プレースホルダー 3">
            <a:extLst>
              <a:ext uri="{FF2B5EF4-FFF2-40B4-BE49-F238E27FC236}">
                <a16:creationId xmlns:a16="http://schemas.microsoft.com/office/drawing/2014/main" id="{ABE0D175-27DA-A04C-A3DF-D01205BD5AEC}"/>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E7903E09-2A4F-214B-B947-9ED3EEFD13E9}"/>
              </a:ext>
            </a:extLst>
          </p:cNvPr>
          <p:cNvSpPr>
            <a:spLocks noGrp="1"/>
          </p:cNvSpPr>
          <p:nvPr>
            <p:ph type="sldNum" sz="quarter" idx="12"/>
          </p:nvPr>
        </p:nvSpPr>
        <p:spPr/>
        <p:txBody>
          <a:bodyPr/>
          <a:lstStyle/>
          <a:p>
            <a:fld id="{1726EC67-F370-534A-B256-AF4D6E27D0FA}" type="slidenum">
              <a:rPr kumimoji="1" lang="ja-JP" altLang="en-US" smtClean="0"/>
              <a:t>20</a:t>
            </a:fld>
            <a:endParaRPr kumimoji="1" lang="ja-JP" altLang="en-US"/>
          </a:p>
        </p:txBody>
      </p:sp>
      <p:sp>
        <p:nvSpPr>
          <p:cNvPr id="7" name="正方形/長方形 6">
            <a:extLst>
              <a:ext uri="{FF2B5EF4-FFF2-40B4-BE49-F238E27FC236}">
                <a16:creationId xmlns:a16="http://schemas.microsoft.com/office/drawing/2014/main" id="{94CB3D2E-CE8F-D44B-9DE2-33EDF1F0673E}"/>
              </a:ext>
            </a:extLst>
          </p:cNvPr>
          <p:cNvSpPr/>
          <p:nvPr/>
        </p:nvSpPr>
        <p:spPr>
          <a:xfrm>
            <a:off x="4996030" y="2407023"/>
            <a:ext cx="1705984" cy="1021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トランザクション＆メタ情報生成機能</a:t>
            </a:r>
          </a:p>
        </p:txBody>
      </p:sp>
      <p:sp>
        <p:nvSpPr>
          <p:cNvPr id="8" name="右矢印 7">
            <a:extLst>
              <a:ext uri="{FF2B5EF4-FFF2-40B4-BE49-F238E27FC236}">
                <a16:creationId xmlns:a16="http://schemas.microsoft.com/office/drawing/2014/main" id="{D800D330-9BE4-0643-BAC3-2E2DEBCD41A9}"/>
              </a:ext>
            </a:extLst>
          </p:cNvPr>
          <p:cNvSpPr/>
          <p:nvPr/>
        </p:nvSpPr>
        <p:spPr>
          <a:xfrm>
            <a:off x="3873066" y="2791927"/>
            <a:ext cx="984581" cy="2366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右矢印 9">
            <a:extLst>
              <a:ext uri="{FF2B5EF4-FFF2-40B4-BE49-F238E27FC236}">
                <a16:creationId xmlns:a16="http://schemas.microsoft.com/office/drawing/2014/main" id="{8DE4CB10-E60C-764D-9FB6-A7688136219B}"/>
              </a:ext>
            </a:extLst>
          </p:cNvPr>
          <p:cNvSpPr/>
          <p:nvPr/>
        </p:nvSpPr>
        <p:spPr>
          <a:xfrm rot="5400000">
            <a:off x="5592374" y="3789092"/>
            <a:ext cx="604219" cy="2671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右矢印 10">
            <a:extLst>
              <a:ext uri="{FF2B5EF4-FFF2-40B4-BE49-F238E27FC236}">
                <a16:creationId xmlns:a16="http://schemas.microsoft.com/office/drawing/2014/main" id="{297C03FC-72E9-9E4D-8E4E-DD50A0C194C8}"/>
              </a:ext>
            </a:extLst>
          </p:cNvPr>
          <p:cNvSpPr/>
          <p:nvPr/>
        </p:nvSpPr>
        <p:spPr>
          <a:xfrm>
            <a:off x="6803315" y="2799677"/>
            <a:ext cx="1441525" cy="23666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メモ 11">
            <a:extLst>
              <a:ext uri="{FF2B5EF4-FFF2-40B4-BE49-F238E27FC236}">
                <a16:creationId xmlns:a16="http://schemas.microsoft.com/office/drawing/2014/main" id="{6ABC67E8-5228-454C-ACC7-779271D54993}"/>
              </a:ext>
            </a:extLst>
          </p:cNvPr>
          <p:cNvSpPr/>
          <p:nvPr/>
        </p:nvSpPr>
        <p:spPr>
          <a:xfrm>
            <a:off x="8511090" y="2407023"/>
            <a:ext cx="1056940" cy="1021977"/>
          </a:xfrm>
          <a:prstGeom prst="foldedCorner">
            <a:avLst>
              <a:gd name="adj" fmla="val 260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メタ情報</a:t>
            </a:r>
            <a:endParaRPr lang="en-US" altLang="ja-JP" sz="1100" dirty="0"/>
          </a:p>
          <a:p>
            <a:pPr algn="ctr"/>
            <a:endParaRPr kumimoji="1" lang="en-US" altLang="ja-JP" sz="1100" dirty="0"/>
          </a:p>
          <a:p>
            <a:pPr algn="ctr"/>
            <a:r>
              <a:rPr lang="en-US" altLang="ja-JP" sz="1100" dirty="0"/>
              <a:t>(Cypher QL)</a:t>
            </a:r>
            <a:endParaRPr kumimoji="1" lang="ja-JP" altLang="en-US" sz="1100"/>
          </a:p>
        </p:txBody>
      </p:sp>
      <p:sp>
        <p:nvSpPr>
          <p:cNvPr id="17" name="メモ 16">
            <a:extLst>
              <a:ext uri="{FF2B5EF4-FFF2-40B4-BE49-F238E27FC236}">
                <a16:creationId xmlns:a16="http://schemas.microsoft.com/office/drawing/2014/main" id="{96624E51-B0A0-D749-9FB1-D901CDF70633}"/>
              </a:ext>
            </a:extLst>
          </p:cNvPr>
          <p:cNvSpPr/>
          <p:nvPr/>
        </p:nvSpPr>
        <p:spPr>
          <a:xfrm>
            <a:off x="5437283" y="4314609"/>
            <a:ext cx="914400" cy="1021977"/>
          </a:xfrm>
          <a:prstGeom prst="foldedCorner">
            <a:avLst>
              <a:gd name="adj" fmla="val 26079"/>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transaction</a:t>
            </a:r>
            <a:endParaRPr kumimoji="1" lang="ja-JP" altLang="en-US" sz="1100"/>
          </a:p>
        </p:txBody>
      </p:sp>
      <p:sp>
        <p:nvSpPr>
          <p:cNvPr id="3" name="テキスト ボックス 2">
            <a:extLst>
              <a:ext uri="{FF2B5EF4-FFF2-40B4-BE49-F238E27FC236}">
                <a16:creationId xmlns:a16="http://schemas.microsoft.com/office/drawing/2014/main" id="{E2FFD2A9-B2C7-BD41-86BA-3EACAEBC75FA}"/>
              </a:ext>
            </a:extLst>
          </p:cNvPr>
          <p:cNvSpPr txBox="1"/>
          <p:nvPr/>
        </p:nvSpPr>
        <p:spPr>
          <a:xfrm>
            <a:off x="2194894" y="2594845"/>
            <a:ext cx="1678172" cy="646331"/>
          </a:xfrm>
          <a:prstGeom prst="rect">
            <a:avLst/>
          </a:prstGeom>
          <a:noFill/>
        </p:spPr>
        <p:txBody>
          <a:bodyPr wrap="square" rtlCol="0">
            <a:spAutoFit/>
          </a:bodyPr>
          <a:lstStyle/>
          <a:p>
            <a:r>
              <a:rPr kumimoji="1" lang="ja-JP" altLang="en-US"/>
              <a:t>アセット情報の入力</a:t>
            </a:r>
          </a:p>
        </p:txBody>
      </p:sp>
      <p:sp>
        <p:nvSpPr>
          <p:cNvPr id="19" name="テキスト ボックス 18">
            <a:extLst>
              <a:ext uri="{FF2B5EF4-FFF2-40B4-BE49-F238E27FC236}">
                <a16:creationId xmlns:a16="http://schemas.microsoft.com/office/drawing/2014/main" id="{9F4B1E2C-5F4F-6A41-99DB-861EDDD7797E}"/>
              </a:ext>
            </a:extLst>
          </p:cNvPr>
          <p:cNvSpPr txBox="1"/>
          <p:nvPr/>
        </p:nvSpPr>
        <p:spPr>
          <a:xfrm>
            <a:off x="5437283" y="4833777"/>
            <a:ext cx="914400" cy="369332"/>
          </a:xfrm>
          <a:prstGeom prst="rect">
            <a:avLst/>
          </a:prstGeom>
          <a:noFill/>
        </p:spPr>
        <p:txBody>
          <a:bodyPr wrap="square" rtlCol="0">
            <a:spAutoFit/>
          </a:bodyPr>
          <a:lstStyle/>
          <a:p>
            <a:r>
              <a:rPr kumimoji="1" lang="ja-JP" altLang="en-US"/>
              <a:t>未署名</a:t>
            </a:r>
          </a:p>
        </p:txBody>
      </p:sp>
      <p:sp>
        <p:nvSpPr>
          <p:cNvPr id="20" name="テキスト ボックス 19">
            <a:extLst>
              <a:ext uri="{FF2B5EF4-FFF2-40B4-BE49-F238E27FC236}">
                <a16:creationId xmlns:a16="http://schemas.microsoft.com/office/drawing/2014/main" id="{2EB3E2EE-6F5A-2A4A-842D-C0D27D684AC0}"/>
              </a:ext>
            </a:extLst>
          </p:cNvPr>
          <p:cNvSpPr txBox="1"/>
          <p:nvPr/>
        </p:nvSpPr>
        <p:spPr>
          <a:xfrm>
            <a:off x="3523382" y="4381833"/>
            <a:ext cx="1913901" cy="523220"/>
          </a:xfrm>
          <a:prstGeom prst="rect">
            <a:avLst/>
          </a:prstGeom>
          <a:noFill/>
        </p:spPr>
        <p:txBody>
          <a:bodyPr wrap="square" rtlCol="0">
            <a:spAutoFit/>
          </a:bodyPr>
          <a:lstStyle/>
          <a:p>
            <a:r>
              <a:rPr kumimoji="1" lang="ja-JP" altLang="en-US" sz="1400"/>
              <a:t>別途署名をつける処理（＝合意）が必要</a:t>
            </a:r>
          </a:p>
        </p:txBody>
      </p:sp>
      <p:sp>
        <p:nvSpPr>
          <p:cNvPr id="21" name="フローチャート: 磁気ディスク 20">
            <a:extLst>
              <a:ext uri="{FF2B5EF4-FFF2-40B4-BE49-F238E27FC236}">
                <a16:creationId xmlns:a16="http://schemas.microsoft.com/office/drawing/2014/main" id="{E0EEE1BF-795D-D447-B413-14A139B1DB1E}"/>
              </a:ext>
            </a:extLst>
          </p:cNvPr>
          <p:cNvSpPr/>
          <p:nvPr/>
        </p:nvSpPr>
        <p:spPr>
          <a:xfrm>
            <a:off x="8576981" y="4475975"/>
            <a:ext cx="925158" cy="69924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グラフ</a:t>
            </a:r>
            <a:r>
              <a:rPr kumimoji="1" lang="en-US" altLang="ja-JP" dirty="0"/>
              <a:t>DB</a:t>
            </a:r>
            <a:endParaRPr kumimoji="1" lang="ja-JP" altLang="en-US"/>
          </a:p>
        </p:txBody>
      </p:sp>
      <p:sp>
        <p:nvSpPr>
          <p:cNvPr id="22" name="右矢印 21">
            <a:extLst>
              <a:ext uri="{FF2B5EF4-FFF2-40B4-BE49-F238E27FC236}">
                <a16:creationId xmlns:a16="http://schemas.microsoft.com/office/drawing/2014/main" id="{56FAE52F-2599-DF47-AAC4-F41025E65760}"/>
              </a:ext>
            </a:extLst>
          </p:cNvPr>
          <p:cNvSpPr/>
          <p:nvPr/>
        </p:nvSpPr>
        <p:spPr>
          <a:xfrm rot="5400000">
            <a:off x="8737451" y="3789092"/>
            <a:ext cx="604219" cy="2671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フローチャート: 磁気ディスク 22">
            <a:extLst>
              <a:ext uri="{FF2B5EF4-FFF2-40B4-BE49-F238E27FC236}">
                <a16:creationId xmlns:a16="http://schemas.microsoft.com/office/drawing/2014/main" id="{C89D0BD4-EDB2-284D-BEB9-1D137741A954}"/>
              </a:ext>
            </a:extLst>
          </p:cNvPr>
          <p:cNvSpPr/>
          <p:nvPr/>
        </p:nvSpPr>
        <p:spPr>
          <a:xfrm>
            <a:off x="3187870" y="5496845"/>
            <a:ext cx="925158" cy="69924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TXDB</a:t>
            </a:r>
            <a:endParaRPr kumimoji="1" lang="ja-JP" altLang="en-US"/>
          </a:p>
        </p:txBody>
      </p:sp>
      <p:sp>
        <p:nvSpPr>
          <p:cNvPr id="24" name="右矢印 23">
            <a:extLst>
              <a:ext uri="{FF2B5EF4-FFF2-40B4-BE49-F238E27FC236}">
                <a16:creationId xmlns:a16="http://schemas.microsoft.com/office/drawing/2014/main" id="{476272A4-6D7E-9648-A566-A7AA833F0F3A}"/>
              </a:ext>
            </a:extLst>
          </p:cNvPr>
          <p:cNvSpPr/>
          <p:nvPr/>
        </p:nvSpPr>
        <p:spPr>
          <a:xfrm rot="8532125">
            <a:off x="4235043" y="5303403"/>
            <a:ext cx="973102" cy="2671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2868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円/楕円 11">
            <a:extLst>
              <a:ext uri="{FF2B5EF4-FFF2-40B4-BE49-F238E27FC236}">
                <a16:creationId xmlns:a16="http://schemas.microsoft.com/office/drawing/2014/main" id="{5670E957-92D5-EA41-977B-69EE692F396E}"/>
              </a:ext>
            </a:extLst>
          </p:cNvPr>
          <p:cNvSpPr/>
          <p:nvPr/>
        </p:nvSpPr>
        <p:spPr>
          <a:xfrm>
            <a:off x="2428116" y="5233908"/>
            <a:ext cx="1549758" cy="9692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DB</a:t>
            </a:r>
            <a:r>
              <a:rPr kumimoji="1" lang="ja-JP" altLang="en-US" sz="1200"/>
              <a:t>クラスタ</a:t>
            </a:r>
          </a:p>
        </p:txBody>
      </p:sp>
      <p:sp>
        <p:nvSpPr>
          <p:cNvPr id="2" name="タイトル 1">
            <a:extLst>
              <a:ext uri="{FF2B5EF4-FFF2-40B4-BE49-F238E27FC236}">
                <a16:creationId xmlns:a16="http://schemas.microsoft.com/office/drawing/2014/main" id="{EBFBF7E0-256D-3D4C-94C3-5CDAEAFFBA39}"/>
              </a:ext>
            </a:extLst>
          </p:cNvPr>
          <p:cNvSpPr>
            <a:spLocks noGrp="1"/>
          </p:cNvSpPr>
          <p:nvPr>
            <p:ph type="title"/>
          </p:nvPr>
        </p:nvSpPr>
        <p:spPr/>
        <p:txBody>
          <a:bodyPr/>
          <a:lstStyle/>
          <a:p>
            <a:r>
              <a:rPr kumimoji="1" lang="en-US" altLang="ja-JP" dirty="0"/>
              <a:t>BBc-1</a:t>
            </a:r>
            <a:r>
              <a:rPr kumimoji="1" lang="ja-JP" altLang="en-US"/>
              <a:t>システム例</a:t>
            </a:r>
          </a:p>
        </p:txBody>
      </p:sp>
      <p:sp>
        <p:nvSpPr>
          <p:cNvPr id="4" name="フッター プレースホルダー 3">
            <a:extLst>
              <a:ext uri="{FF2B5EF4-FFF2-40B4-BE49-F238E27FC236}">
                <a16:creationId xmlns:a16="http://schemas.microsoft.com/office/drawing/2014/main" id="{97AF4EA9-36BA-4E4E-BC4E-840DA9532E14}"/>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EF496DB0-35C5-F84B-AC84-8A71BCED8BA8}"/>
              </a:ext>
            </a:extLst>
          </p:cNvPr>
          <p:cNvSpPr>
            <a:spLocks noGrp="1"/>
          </p:cNvSpPr>
          <p:nvPr>
            <p:ph type="sldNum" sz="quarter" idx="12"/>
          </p:nvPr>
        </p:nvSpPr>
        <p:spPr/>
        <p:txBody>
          <a:bodyPr/>
          <a:lstStyle/>
          <a:p>
            <a:fld id="{1726EC67-F370-534A-B256-AF4D6E27D0FA}" type="slidenum">
              <a:rPr kumimoji="1" lang="ja-JP" altLang="en-US" smtClean="0"/>
              <a:t>21</a:t>
            </a:fld>
            <a:endParaRPr kumimoji="1" lang="ja-JP" altLang="en-US"/>
          </a:p>
        </p:txBody>
      </p:sp>
      <p:sp>
        <p:nvSpPr>
          <p:cNvPr id="7" name="正方形/長方形 6">
            <a:extLst>
              <a:ext uri="{FF2B5EF4-FFF2-40B4-BE49-F238E27FC236}">
                <a16:creationId xmlns:a16="http://schemas.microsoft.com/office/drawing/2014/main" id="{E1400446-AC5E-4B46-AB26-56CE8C19E0FC}"/>
              </a:ext>
            </a:extLst>
          </p:cNvPr>
          <p:cNvSpPr/>
          <p:nvPr/>
        </p:nvSpPr>
        <p:spPr>
          <a:xfrm>
            <a:off x="2944242" y="2758605"/>
            <a:ext cx="2425496" cy="1021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トランザクション</a:t>
            </a:r>
            <a:endParaRPr kumimoji="1" lang="en-US" altLang="ja-JP" dirty="0"/>
          </a:p>
          <a:p>
            <a:pPr algn="ctr"/>
            <a:r>
              <a:rPr lang="ja-JP" altLang="en-US"/>
              <a:t>登録機能</a:t>
            </a:r>
            <a:endParaRPr lang="en-US" altLang="ja-JP" dirty="0"/>
          </a:p>
          <a:p>
            <a:pPr algn="ctr"/>
            <a:r>
              <a:rPr lang="ja-JP" altLang="en-US"/>
              <a:t>（</a:t>
            </a:r>
            <a:r>
              <a:rPr kumimoji="1" lang="ja-JP" altLang="en-US"/>
              <a:t>メタ情報生成）</a:t>
            </a:r>
          </a:p>
        </p:txBody>
      </p:sp>
      <p:sp>
        <p:nvSpPr>
          <p:cNvPr id="8" name="フローチャート: 磁気ディスク 7">
            <a:extLst>
              <a:ext uri="{FF2B5EF4-FFF2-40B4-BE49-F238E27FC236}">
                <a16:creationId xmlns:a16="http://schemas.microsoft.com/office/drawing/2014/main" id="{DC608CB3-A89E-194A-85B9-EAF338D20AB8}"/>
              </a:ext>
            </a:extLst>
          </p:cNvPr>
          <p:cNvSpPr/>
          <p:nvPr/>
        </p:nvSpPr>
        <p:spPr>
          <a:xfrm>
            <a:off x="2060819" y="5199135"/>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TXDB</a:t>
            </a:r>
            <a:endParaRPr kumimoji="1" lang="ja-JP" altLang="en-US" sz="1100"/>
          </a:p>
        </p:txBody>
      </p:sp>
      <p:sp>
        <p:nvSpPr>
          <p:cNvPr id="9" name="フローチャート: 磁気ディスク 8">
            <a:extLst>
              <a:ext uri="{FF2B5EF4-FFF2-40B4-BE49-F238E27FC236}">
                <a16:creationId xmlns:a16="http://schemas.microsoft.com/office/drawing/2014/main" id="{14446B62-4A5C-7C4C-9D1C-957B5BEFE2A4}"/>
              </a:ext>
            </a:extLst>
          </p:cNvPr>
          <p:cNvSpPr/>
          <p:nvPr/>
        </p:nvSpPr>
        <p:spPr>
          <a:xfrm>
            <a:off x="2455172" y="5945038"/>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TXDB</a:t>
            </a:r>
            <a:endParaRPr kumimoji="1" lang="ja-JP" altLang="en-US" sz="1100"/>
          </a:p>
        </p:txBody>
      </p:sp>
      <p:sp>
        <p:nvSpPr>
          <p:cNvPr id="10" name="フローチャート: 磁気ディスク 9">
            <a:extLst>
              <a:ext uri="{FF2B5EF4-FFF2-40B4-BE49-F238E27FC236}">
                <a16:creationId xmlns:a16="http://schemas.microsoft.com/office/drawing/2014/main" id="{366E1034-F0E5-334F-A8F7-4907971243A2}"/>
              </a:ext>
            </a:extLst>
          </p:cNvPr>
          <p:cNvSpPr/>
          <p:nvPr/>
        </p:nvSpPr>
        <p:spPr>
          <a:xfrm>
            <a:off x="3202995" y="4977289"/>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TXDB</a:t>
            </a:r>
            <a:endParaRPr kumimoji="1" lang="ja-JP" altLang="en-US" sz="1100"/>
          </a:p>
        </p:txBody>
      </p:sp>
      <p:sp>
        <p:nvSpPr>
          <p:cNvPr id="11" name="フローチャート: 磁気ディスク 10">
            <a:extLst>
              <a:ext uri="{FF2B5EF4-FFF2-40B4-BE49-F238E27FC236}">
                <a16:creationId xmlns:a16="http://schemas.microsoft.com/office/drawing/2014/main" id="{8075B109-88F3-6240-81B4-04C0402B8F1E}"/>
              </a:ext>
            </a:extLst>
          </p:cNvPr>
          <p:cNvSpPr/>
          <p:nvPr/>
        </p:nvSpPr>
        <p:spPr>
          <a:xfrm>
            <a:off x="3610577" y="5645889"/>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a:t>TXDB</a:t>
            </a:r>
            <a:endParaRPr kumimoji="1" lang="ja-JP" altLang="en-US" sz="1100"/>
          </a:p>
        </p:txBody>
      </p:sp>
      <p:sp>
        <p:nvSpPr>
          <p:cNvPr id="14" name="角丸四角形吹き出し 13">
            <a:extLst>
              <a:ext uri="{FF2B5EF4-FFF2-40B4-BE49-F238E27FC236}">
                <a16:creationId xmlns:a16="http://schemas.microsoft.com/office/drawing/2014/main" id="{E1CC0210-448F-4D4D-AA3D-5AAD8408B890}"/>
              </a:ext>
            </a:extLst>
          </p:cNvPr>
          <p:cNvSpPr/>
          <p:nvPr/>
        </p:nvSpPr>
        <p:spPr>
          <a:xfrm>
            <a:off x="318028" y="4359348"/>
            <a:ext cx="2073349" cy="684780"/>
          </a:xfrm>
          <a:prstGeom prst="wedgeRoundRectCallout">
            <a:avLst>
              <a:gd name="adj1" fmla="val 68911"/>
              <a:gd name="adj2" fmla="val 50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Replication</a:t>
            </a:r>
            <a:r>
              <a:rPr kumimoji="1" lang="ja-JP" altLang="en-US" sz="1200"/>
              <a:t>は</a:t>
            </a:r>
            <a:r>
              <a:rPr kumimoji="1" lang="en-US" altLang="ja-JP" sz="1200" dirty="0"/>
              <a:t>DB</a:t>
            </a:r>
            <a:r>
              <a:rPr kumimoji="1" lang="ja-JP" altLang="en-US" sz="1200"/>
              <a:t>の機能に任せる。ただし</a:t>
            </a:r>
            <a:r>
              <a:rPr kumimoji="1" lang="en-US" altLang="ja-JP" sz="1200" dirty="0"/>
              <a:t>insert</a:t>
            </a:r>
            <a:r>
              <a:rPr kumimoji="1" lang="ja-JP" altLang="en-US" sz="1200"/>
              <a:t>する前に署名検証するべき</a:t>
            </a:r>
          </a:p>
        </p:txBody>
      </p:sp>
      <p:sp>
        <p:nvSpPr>
          <p:cNvPr id="15" name="円/楕円 14">
            <a:extLst>
              <a:ext uri="{FF2B5EF4-FFF2-40B4-BE49-F238E27FC236}">
                <a16:creationId xmlns:a16="http://schemas.microsoft.com/office/drawing/2014/main" id="{496CFC37-59C7-D94D-BC3F-3C2BFE48A664}"/>
              </a:ext>
            </a:extLst>
          </p:cNvPr>
          <p:cNvSpPr/>
          <p:nvPr/>
        </p:nvSpPr>
        <p:spPr>
          <a:xfrm>
            <a:off x="7324856" y="5044128"/>
            <a:ext cx="1549758" cy="9692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a:t>DB</a:t>
            </a:r>
            <a:r>
              <a:rPr kumimoji="1" lang="ja-JP" altLang="en-US" sz="1200"/>
              <a:t>クラスタ</a:t>
            </a:r>
          </a:p>
        </p:txBody>
      </p:sp>
      <p:sp>
        <p:nvSpPr>
          <p:cNvPr id="16" name="フローチャート: 磁気ディスク 15">
            <a:extLst>
              <a:ext uri="{FF2B5EF4-FFF2-40B4-BE49-F238E27FC236}">
                <a16:creationId xmlns:a16="http://schemas.microsoft.com/office/drawing/2014/main" id="{D799B4B1-6A44-344E-A092-5456B45FAEF0}"/>
              </a:ext>
            </a:extLst>
          </p:cNvPr>
          <p:cNvSpPr/>
          <p:nvPr/>
        </p:nvSpPr>
        <p:spPr>
          <a:xfrm>
            <a:off x="6957559" y="5009355"/>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グラフ</a:t>
            </a:r>
            <a:r>
              <a:rPr kumimoji="1" lang="en-US" altLang="ja-JP" sz="1100" dirty="0"/>
              <a:t>DB</a:t>
            </a:r>
            <a:endParaRPr kumimoji="1" lang="ja-JP" altLang="en-US" sz="1100"/>
          </a:p>
        </p:txBody>
      </p:sp>
      <p:sp>
        <p:nvSpPr>
          <p:cNvPr id="17" name="フローチャート: 磁気ディスク 16">
            <a:extLst>
              <a:ext uri="{FF2B5EF4-FFF2-40B4-BE49-F238E27FC236}">
                <a16:creationId xmlns:a16="http://schemas.microsoft.com/office/drawing/2014/main" id="{F5F4BFBF-5A55-4749-9183-79F18AC4461E}"/>
              </a:ext>
            </a:extLst>
          </p:cNvPr>
          <p:cNvSpPr/>
          <p:nvPr/>
        </p:nvSpPr>
        <p:spPr>
          <a:xfrm>
            <a:off x="7351912" y="5755258"/>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グラフ</a:t>
            </a:r>
            <a:r>
              <a:rPr lang="en-US" altLang="ja-JP" sz="1100" dirty="0"/>
              <a:t>DB</a:t>
            </a:r>
            <a:endParaRPr lang="ja-JP" altLang="en-US" sz="1100"/>
          </a:p>
        </p:txBody>
      </p:sp>
      <p:sp>
        <p:nvSpPr>
          <p:cNvPr id="18" name="フローチャート: 磁気ディスク 17">
            <a:extLst>
              <a:ext uri="{FF2B5EF4-FFF2-40B4-BE49-F238E27FC236}">
                <a16:creationId xmlns:a16="http://schemas.microsoft.com/office/drawing/2014/main" id="{B8FDB3CD-22B4-A64D-8DE7-D144C075603B}"/>
              </a:ext>
            </a:extLst>
          </p:cNvPr>
          <p:cNvSpPr/>
          <p:nvPr/>
        </p:nvSpPr>
        <p:spPr>
          <a:xfrm>
            <a:off x="8099735" y="4787509"/>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グラフ</a:t>
            </a:r>
            <a:r>
              <a:rPr lang="en-US" altLang="ja-JP" sz="1100" dirty="0"/>
              <a:t>DB</a:t>
            </a:r>
            <a:endParaRPr lang="ja-JP" altLang="en-US" sz="1100"/>
          </a:p>
        </p:txBody>
      </p:sp>
      <p:sp>
        <p:nvSpPr>
          <p:cNvPr id="19" name="フローチャート: 磁気ディスク 18">
            <a:extLst>
              <a:ext uri="{FF2B5EF4-FFF2-40B4-BE49-F238E27FC236}">
                <a16:creationId xmlns:a16="http://schemas.microsoft.com/office/drawing/2014/main" id="{72C8A128-8486-C641-B771-41654D53BC6F}"/>
              </a:ext>
            </a:extLst>
          </p:cNvPr>
          <p:cNvSpPr/>
          <p:nvPr/>
        </p:nvSpPr>
        <p:spPr>
          <a:xfrm>
            <a:off x="8507317" y="5456109"/>
            <a:ext cx="661116" cy="44675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a:t>グラフ</a:t>
            </a:r>
            <a:r>
              <a:rPr lang="en-US" altLang="ja-JP" sz="1100" dirty="0"/>
              <a:t>DB</a:t>
            </a:r>
            <a:endParaRPr lang="ja-JP" altLang="en-US" sz="1100"/>
          </a:p>
        </p:txBody>
      </p:sp>
      <p:sp>
        <p:nvSpPr>
          <p:cNvPr id="20" name="角丸四角形吹き出し 19">
            <a:extLst>
              <a:ext uri="{FF2B5EF4-FFF2-40B4-BE49-F238E27FC236}">
                <a16:creationId xmlns:a16="http://schemas.microsoft.com/office/drawing/2014/main" id="{26B931FE-A0C5-8E4B-9F42-2E2DB6ABD265}"/>
              </a:ext>
            </a:extLst>
          </p:cNvPr>
          <p:cNvSpPr/>
          <p:nvPr/>
        </p:nvSpPr>
        <p:spPr>
          <a:xfrm>
            <a:off x="9168433" y="4495082"/>
            <a:ext cx="1507227" cy="446754"/>
          </a:xfrm>
          <a:prstGeom prst="wedgeRoundRectCallout">
            <a:avLst>
              <a:gd name="adj1" fmla="val -57440"/>
              <a:gd name="adj2" fmla="val 1063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Replication</a:t>
            </a:r>
            <a:r>
              <a:rPr kumimoji="1" lang="ja-JP" altLang="en-US" sz="1200"/>
              <a:t>は</a:t>
            </a:r>
            <a:r>
              <a:rPr kumimoji="1" lang="en-US" altLang="ja-JP" sz="1200" dirty="0"/>
              <a:t>DB</a:t>
            </a:r>
            <a:r>
              <a:rPr kumimoji="1" lang="ja-JP" altLang="en-US" sz="1200"/>
              <a:t>の機能に任せる</a:t>
            </a:r>
          </a:p>
        </p:txBody>
      </p:sp>
      <p:cxnSp>
        <p:nvCxnSpPr>
          <p:cNvPr id="22" name="直線コネクタ 21">
            <a:extLst>
              <a:ext uri="{FF2B5EF4-FFF2-40B4-BE49-F238E27FC236}">
                <a16:creationId xmlns:a16="http://schemas.microsoft.com/office/drawing/2014/main" id="{807CA963-E1AB-A74C-93E8-DECCACFBA897}"/>
              </a:ext>
            </a:extLst>
          </p:cNvPr>
          <p:cNvCxnSpPr/>
          <p:nvPr/>
        </p:nvCxnSpPr>
        <p:spPr>
          <a:xfrm>
            <a:off x="106326" y="4040372"/>
            <a:ext cx="1093026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97DCB88-7E80-3249-8339-4BBC6EFB7383}"/>
              </a:ext>
            </a:extLst>
          </p:cNvPr>
          <p:cNvCxnSpPr>
            <a:stCxn id="7" idx="2"/>
          </p:cNvCxnSpPr>
          <p:nvPr/>
        </p:nvCxnSpPr>
        <p:spPr>
          <a:xfrm flipH="1">
            <a:off x="3528084" y="3780582"/>
            <a:ext cx="628906" cy="959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1F20BCD-AC64-AE4A-BD61-40D705EC44C3}"/>
              </a:ext>
            </a:extLst>
          </p:cNvPr>
          <p:cNvCxnSpPr>
            <a:cxnSpLocks/>
            <a:stCxn id="7" idx="2"/>
          </p:cNvCxnSpPr>
          <p:nvPr/>
        </p:nvCxnSpPr>
        <p:spPr>
          <a:xfrm>
            <a:off x="4156990" y="3780582"/>
            <a:ext cx="2321182" cy="1108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B5B09E92-715F-E546-A660-FE473E54ED0F}"/>
              </a:ext>
            </a:extLst>
          </p:cNvPr>
          <p:cNvSpPr/>
          <p:nvPr/>
        </p:nvSpPr>
        <p:spPr>
          <a:xfrm>
            <a:off x="5922602" y="2752666"/>
            <a:ext cx="2230797" cy="10219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トランザクション検索機能</a:t>
            </a:r>
          </a:p>
        </p:txBody>
      </p:sp>
      <p:cxnSp>
        <p:nvCxnSpPr>
          <p:cNvPr id="29" name="直線矢印コネクタ 28">
            <a:extLst>
              <a:ext uri="{FF2B5EF4-FFF2-40B4-BE49-F238E27FC236}">
                <a16:creationId xmlns:a16="http://schemas.microsoft.com/office/drawing/2014/main" id="{2142B87D-1835-0B43-808D-DEA7448038AA}"/>
              </a:ext>
            </a:extLst>
          </p:cNvPr>
          <p:cNvCxnSpPr>
            <a:cxnSpLocks/>
            <a:stCxn id="28" idx="2"/>
          </p:cNvCxnSpPr>
          <p:nvPr/>
        </p:nvCxnSpPr>
        <p:spPr>
          <a:xfrm>
            <a:off x="7038001" y="3774643"/>
            <a:ext cx="755664" cy="96591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55668483-9853-CD4A-A48C-DC30A4ADC8B1}"/>
              </a:ext>
            </a:extLst>
          </p:cNvPr>
          <p:cNvCxnSpPr>
            <a:cxnSpLocks/>
            <a:stCxn id="28" idx="2"/>
          </p:cNvCxnSpPr>
          <p:nvPr/>
        </p:nvCxnSpPr>
        <p:spPr>
          <a:xfrm flipH="1">
            <a:off x="4465674" y="3774643"/>
            <a:ext cx="2572327" cy="96591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E8457BC-EA1E-5548-BBFB-F244E6CFB3A4}"/>
              </a:ext>
            </a:extLst>
          </p:cNvPr>
          <p:cNvCxnSpPr/>
          <p:nvPr/>
        </p:nvCxnSpPr>
        <p:spPr>
          <a:xfrm>
            <a:off x="130186" y="2480930"/>
            <a:ext cx="1093026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85A6DEC5-27B1-4E42-AE34-29A95CA3723B}"/>
              </a:ext>
            </a:extLst>
          </p:cNvPr>
          <p:cNvSpPr/>
          <p:nvPr/>
        </p:nvSpPr>
        <p:spPr>
          <a:xfrm>
            <a:off x="4539089" y="1655041"/>
            <a:ext cx="2425496" cy="602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アプリケーション</a:t>
            </a:r>
          </a:p>
        </p:txBody>
      </p:sp>
      <p:cxnSp>
        <p:nvCxnSpPr>
          <p:cNvPr id="37" name="直線矢印コネクタ 36">
            <a:extLst>
              <a:ext uri="{FF2B5EF4-FFF2-40B4-BE49-F238E27FC236}">
                <a16:creationId xmlns:a16="http://schemas.microsoft.com/office/drawing/2014/main" id="{E34DA679-6C4C-1F4E-A8EB-9322089FCE43}"/>
              </a:ext>
            </a:extLst>
          </p:cNvPr>
          <p:cNvCxnSpPr>
            <a:cxnSpLocks/>
            <a:stCxn id="36" idx="2"/>
            <a:endCxn id="7" idx="0"/>
          </p:cNvCxnSpPr>
          <p:nvPr/>
        </p:nvCxnSpPr>
        <p:spPr>
          <a:xfrm flipH="1">
            <a:off x="4156990" y="2257793"/>
            <a:ext cx="1594847" cy="500812"/>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10B728A3-C659-9640-83F8-94B65993F9EE}"/>
              </a:ext>
            </a:extLst>
          </p:cNvPr>
          <p:cNvCxnSpPr>
            <a:cxnSpLocks/>
            <a:stCxn id="36" idx="2"/>
            <a:endCxn id="28" idx="0"/>
          </p:cNvCxnSpPr>
          <p:nvPr/>
        </p:nvCxnSpPr>
        <p:spPr>
          <a:xfrm>
            <a:off x="5751837" y="2257793"/>
            <a:ext cx="1286164" cy="49487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角丸四角形吹き出し 42">
            <a:extLst>
              <a:ext uri="{FF2B5EF4-FFF2-40B4-BE49-F238E27FC236}">
                <a16:creationId xmlns:a16="http://schemas.microsoft.com/office/drawing/2014/main" id="{9127B9DD-5F4C-B042-AA3F-33914C489624}"/>
              </a:ext>
            </a:extLst>
          </p:cNvPr>
          <p:cNvSpPr/>
          <p:nvPr/>
        </p:nvSpPr>
        <p:spPr>
          <a:xfrm>
            <a:off x="9982200" y="365125"/>
            <a:ext cx="1975563" cy="821510"/>
          </a:xfrm>
          <a:prstGeom prst="wedgeRoundRectCallout">
            <a:avLst>
              <a:gd name="adj1" fmla="val -31896"/>
              <a:gd name="adj2" fmla="val 1217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これらすべての機能については、どこにホストするかは自由に選べばよい</a:t>
            </a:r>
          </a:p>
        </p:txBody>
      </p:sp>
      <p:sp>
        <p:nvSpPr>
          <p:cNvPr id="44" name="角丸四角形吹き出し 43">
            <a:extLst>
              <a:ext uri="{FF2B5EF4-FFF2-40B4-BE49-F238E27FC236}">
                <a16:creationId xmlns:a16="http://schemas.microsoft.com/office/drawing/2014/main" id="{E8004D77-B076-CD40-853B-1E0E61D70C76}"/>
              </a:ext>
            </a:extLst>
          </p:cNvPr>
          <p:cNvSpPr/>
          <p:nvPr/>
        </p:nvSpPr>
        <p:spPr>
          <a:xfrm>
            <a:off x="6702852" y="1077160"/>
            <a:ext cx="1831646" cy="497595"/>
          </a:xfrm>
          <a:prstGeom prst="wedgeRoundRectCallout">
            <a:avLst>
              <a:gd name="adj1" fmla="val -46343"/>
              <a:gd name="adj2" fmla="val 995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合意（署名付与）はアプリレイヤで実施する</a:t>
            </a:r>
          </a:p>
        </p:txBody>
      </p:sp>
      <p:sp>
        <p:nvSpPr>
          <p:cNvPr id="45" name="テキスト ボックス 44">
            <a:extLst>
              <a:ext uri="{FF2B5EF4-FFF2-40B4-BE49-F238E27FC236}">
                <a16:creationId xmlns:a16="http://schemas.microsoft.com/office/drawing/2014/main" id="{73CE7043-62F3-D641-9E5E-51E8839A6D33}"/>
              </a:ext>
            </a:extLst>
          </p:cNvPr>
          <p:cNvSpPr txBox="1"/>
          <p:nvPr/>
        </p:nvSpPr>
        <p:spPr>
          <a:xfrm>
            <a:off x="238253" y="1838753"/>
            <a:ext cx="1925853" cy="507831"/>
          </a:xfrm>
          <a:prstGeom prst="rect">
            <a:avLst/>
          </a:prstGeom>
          <a:noFill/>
        </p:spPr>
        <p:txBody>
          <a:bodyPr wrap="square" rtlCol="0">
            <a:spAutoFit/>
          </a:bodyPr>
          <a:lstStyle/>
          <a:p>
            <a:r>
              <a:rPr lang="en-US" altLang="ja-JP" sz="900" dirty="0"/>
              <a:t>b</a:t>
            </a:r>
            <a:r>
              <a:rPr kumimoji="1" lang="en-US" altLang="ja-JP" sz="900" dirty="0"/>
              <a:t>bc1</a:t>
            </a:r>
            <a:r>
              <a:rPr kumimoji="1" lang="ja-JP" altLang="en-US" sz="900"/>
              <a:t>リファレンス実装</a:t>
            </a:r>
            <a:r>
              <a:rPr kumimoji="1" lang="en-US" altLang="ja-JP" sz="900" dirty="0"/>
              <a:t>(python</a:t>
            </a:r>
            <a:r>
              <a:rPr kumimoji="1" lang="ja-JP" altLang="en-US" sz="900"/>
              <a:t>版</a:t>
            </a:r>
            <a:r>
              <a:rPr kumimoji="1" lang="en-US" altLang="ja-JP" sz="900" dirty="0"/>
              <a:t>)</a:t>
            </a:r>
            <a:r>
              <a:rPr kumimoji="1" lang="ja-JP" altLang="en-US" sz="900"/>
              <a:t>では、ここは</a:t>
            </a:r>
            <a:r>
              <a:rPr kumimoji="1" lang="en-US" altLang="ja-JP" sz="900" dirty="0" err="1"/>
              <a:t>bbc_core</a:t>
            </a:r>
            <a:r>
              <a:rPr kumimoji="1" lang="ja-JP" altLang="en-US" sz="900"/>
              <a:t>と</a:t>
            </a:r>
            <a:r>
              <a:rPr kumimoji="1" lang="en-US" altLang="ja-JP" sz="900" dirty="0" err="1"/>
              <a:t>bbc_app</a:t>
            </a:r>
            <a:r>
              <a:rPr kumimoji="1" lang="ja-JP" altLang="en-US" sz="900"/>
              <a:t>で実現されていた</a:t>
            </a:r>
          </a:p>
        </p:txBody>
      </p:sp>
      <p:sp>
        <p:nvSpPr>
          <p:cNvPr id="46" name="テキスト ボックス 45">
            <a:extLst>
              <a:ext uri="{FF2B5EF4-FFF2-40B4-BE49-F238E27FC236}">
                <a16:creationId xmlns:a16="http://schemas.microsoft.com/office/drawing/2014/main" id="{25C33BF9-7E4A-BE41-BC33-6EE3C9B952EE}"/>
              </a:ext>
            </a:extLst>
          </p:cNvPr>
          <p:cNvSpPr txBox="1"/>
          <p:nvPr/>
        </p:nvSpPr>
        <p:spPr>
          <a:xfrm>
            <a:off x="236356" y="3077832"/>
            <a:ext cx="2153124" cy="507831"/>
          </a:xfrm>
          <a:prstGeom prst="rect">
            <a:avLst/>
          </a:prstGeom>
          <a:noFill/>
        </p:spPr>
        <p:txBody>
          <a:bodyPr wrap="square" rtlCol="0">
            <a:spAutoFit/>
          </a:bodyPr>
          <a:lstStyle/>
          <a:p>
            <a:r>
              <a:rPr lang="en-US" altLang="ja-JP" sz="900" dirty="0"/>
              <a:t>b</a:t>
            </a:r>
            <a:r>
              <a:rPr kumimoji="1" lang="en-US" altLang="ja-JP" sz="900" dirty="0"/>
              <a:t>bc1</a:t>
            </a:r>
            <a:r>
              <a:rPr kumimoji="1" lang="ja-JP" altLang="en-US" sz="900"/>
              <a:t>リファレンス実装</a:t>
            </a:r>
            <a:r>
              <a:rPr kumimoji="1" lang="en-US" altLang="ja-JP" sz="900" dirty="0"/>
              <a:t>(python</a:t>
            </a:r>
            <a:r>
              <a:rPr kumimoji="1" lang="ja-JP" altLang="en-US" sz="900"/>
              <a:t>版</a:t>
            </a:r>
            <a:r>
              <a:rPr kumimoji="1" lang="en-US" altLang="ja-JP" sz="900" dirty="0"/>
              <a:t>)</a:t>
            </a:r>
            <a:r>
              <a:rPr kumimoji="1" lang="ja-JP" altLang="en-US" sz="900"/>
              <a:t>では、ここに当たる機能は</a:t>
            </a:r>
            <a:r>
              <a:rPr kumimoji="1" lang="en-US" altLang="ja-JP" sz="900" dirty="0" err="1"/>
              <a:t>data_handler.py</a:t>
            </a:r>
            <a:r>
              <a:rPr kumimoji="1" lang="ja-JP" altLang="en-US" sz="900"/>
              <a:t>で実装されていた</a:t>
            </a:r>
          </a:p>
        </p:txBody>
      </p:sp>
      <p:sp>
        <p:nvSpPr>
          <p:cNvPr id="47" name="テキスト ボックス 46">
            <a:extLst>
              <a:ext uri="{FF2B5EF4-FFF2-40B4-BE49-F238E27FC236}">
                <a16:creationId xmlns:a16="http://schemas.microsoft.com/office/drawing/2014/main" id="{ADC9128C-7726-C442-B918-6ED3235C8878}"/>
              </a:ext>
            </a:extLst>
          </p:cNvPr>
          <p:cNvSpPr txBox="1"/>
          <p:nvPr/>
        </p:nvSpPr>
        <p:spPr>
          <a:xfrm>
            <a:off x="4653455" y="5514327"/>
            <a:ext cx="2230688" cy="646331"/>
          </a:xfrm>
          <a:prstGeom prst="rect">
            <a:avLst/>
          </a:prstGeom>
          <a:noFill/>
        </p:spPr>
        <p:txBody>
          <a:bodyPr wrap="square" rtlCol="0">
            <a:spAutoFit/>
          </a:bodyPr>
          <a:lstStyle/>
          <a:p>
            <a:r>
              <a:rPr lang="en-US" altLang="ja-JP" sz="900" dirty="0"/>
              <a:t>b</a:t>
            </a:r>
            <a:r>
              <a:rPr kumimoji="1" lang="en-US" altLang="ja-JP" sz="900" dirty="0"/>
              <a:t>bc1</a:t>
            </a:r>
            <a:r>
              <a:rPr kumimoji="1" lang="ja-JP" altLang="en-US" sz="900"/>
              <a:t>リファレンス実装</a:t>
            </a:r>
            <a:r>
              <a:rPr kumimoji="1" lang="en-US" altLang="ja-JP" sz="900" dirty="0"/>
              <a:t>(python</a:t>
            </a:r>
            <a:r>
              <a:rPr kumimoji="1" lang="ja-JP" altLang="en-US" sz="900"/>
              <a:t>版</a:t>
            </a:r>
            <a:r>
              <a:rPr kumimoji="1" lang="en-US" altLang="ja-JP" sz="900" dirty="0"/>
              <a:t>)</a:t>
            </a:r>
            <a:r>
              <a:rPr kumimoji="1" lang="ja-JP" altLang="en-US" sz="900"/>
              <a:t>では、ここに当たる機能は</a:t>
            </a:r>
            <a:r>
              <a:rPr kumimoji="1" lang="en-US" altLang="ja-JP" sz="900" dirty="0" err="1"/>
              <a:t>data_handler.py</a:t>
            </a:r>
            <a:r>
              <a:rPr kumimoji="1" lang="ja-JP" altLang="en-US" sz="900"/>
              <a:t>と</a:t>
            </a:r>
            <a:r>
              <a:rPr kumimoji="1" lang="en-US" altLang="ja-JP" sz="900" dirty="0" err="1"/>
              <a:t>bbc_network.py</a:t>
            </a:r>
            <a:r>
              <a:rPr kumimoji="1" lang="ja-JP" altLang="en-US" sz="900"/>
              <a:t>、</a:t>
            </a:r>
            <a:r>
              <a:rPr kumimoji="1" lang="en-US" altLang="ja-JP" sz="900" dirty="0"/>
              <a:t>sqlite3</a:t>
            </a:r>
            <a:r>
              <a:rPr kumimoji="1" lang="ja-JP" altLang="en-US" sz="900"/>
              <a:t>（または</a:t>
            </a:r>
            <a:r>
              <a:rPr kumimoji="1" lang="en-US" altLang="ja-JP" sz="900" dirty="0" err="1"/>
              <a:t>mysql</a:t>
            </a:r>
            <a:r>
              <a:rPr kumimoji="1" lang="ja-JP" altLang="en-US" sz="900"/>
              <a:t>）で実装されていた</a:t>
            </a:r>
          </a:p>
        </p:txBody>
      </p:sp>
    </p:spTree>
    <p:extLst>
      <p:ext uri="{BB962C8B-B14F-4D97-AF65-F5344CB8AC3E}">
        <p14:creationId xmlns:p14="http://schemas.microsoft.com/office/powerpoint/2010/main" val="355549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lang="en-US" altLang="ja-JP" dirty="0"/>
              <a:t>Neo4j</a:t>
            </a:r>
            <a:r>
              <a:rPr lang="ja-JP" altLang="en-US"/>
              <a:t>への適用</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22</a:t>
            </a:fld>
            <a:endParaRPr kumimoji="1" lang="ja-JP" altLang="en-US"/>
          </a:p>
        </p:txBody>
      </p:sp>
    </p:spTree>
    <p:extLst>
      <p:ext uri="{BB962C8B-B14F-4D97-AF65-F5344CB8AC3E}">
        <p14:creationId xmlns:p14="http://schemas.microsoft.com/office/powerpoint/2010/main" val="250145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4A77F3-7CE8-DC40-BCE2-247F74ADE1E6}"/>
              </a:ext>
            </a:extLst>
          </p:cNvPr>
          <p:cNvSpPr>
            <a:spLocks noGrp="1"/>
          </p:cNvSpPr>
          <p:nvPr>
            <p:ph type="title"/>
          </p:nvPr>
        </p:nvSpPr>
        <p:spPr/>
        <p:txBody>
          <a:bodyPr/>
          <a:lstStyle/>
          <a:p>
            <a:r>
              <a:rPr kumimoji="1" lang="en-US" altLang="ja-JP" dirty="0"/>
              <a:t>Neo4j</a:t>
            </a:r>
            <a:endParaRPr kumimoji="1" lang="ja-JP" altLang="en-US"/>
          </a:p>
        </p:txBody>
      </p:sp>
      <p:sp>
        <p:nvSpPr>
          <p:cNvPr id="3" name="コンテンツ プレースホルダー 2">
            <a:extLst>
              <a:ext uri="{FF2B5EF4-FFF2-40B4-BE49-F238E27FC236}">
                <a16:creationId xmlns:a16="http://schemas.microsoft.com/office/drawing/2014/main" id="{F9515AEB-7E2E-2B45-B193-4D5F218F758F}"/>
              </a:ext>
            </a:extLst>
          </p:cNvPr>
          <p:cNvSpPr>
            <a:spLocks noGrp="1"/>
          </p:cNvSpPr>
          <p:nvPr>
            <p:ph idx="1"/>
          </p:nvPr>
        </p:nvSpPr>
        <p:spPr>
          <a:xfrm>
            <a:off x="838200" y="1825625"/>
            <a:ext cx="10515600" cy="4667250"/>
          </a:xfrm>
        </p:spPr>
        <p:txBody>
          <a:bodyPr>
            <a:normAutofit/>
          </a:bodyPr>
          <a:lstStyle/>
          <a:p>
            <a:r>
              <a:rPr kumimoji="1" lang="ja-JP" altLang="en-US"/>
              <a:t>オープンソースで</a:t>
            </a:r>
            <a:r>
              <a:rPr lang="ja-JP" altLang="en-US"/>
              <a:t>は最も人気があるグラフデータベース</a:t>
            </a:r>
            <a:endParaRPr lang="en-US" altLang="ja-JP" dirty="0"/>
          </a:p>
          <a:p>
            <a:pPr lvl="1"/>
            <a:r>
              <a:rPr lang="en" altLang="ja-JP" dirty="0">
                <a:hlinkClick r:id="rId2"/>
              </a:rPr>
              <a:t>https://neo4j.com</a:t>
            </a:r>
            <a:endParaRPr lang="en" altLang="ja-JP" dirty="0"/>
          </a:p>
          <a:p>
            <a:endParaRPr kumimoji="1" lang="en-US" altLang="ja-JP" dirty="0"/>
          </a:p>
          <a:p>
            <a:r>
              <a:rPr lang="ja-JP" altLang="en-US"/>
              <a:t>本体は</a:t>
            </a:r>
            <a:r>
              <a:rPr lang="en-US" altLang="ja-JP" dirty="0"/>
              <a:t>Java</a:t>
            </a:r>
            <a:r>
              <a:rPr lang="ja-JP" altLang="en-US"/>
              <a:t>実装だが、</a:t>
            </a:r>
            <a:r>
              <a:rPr lang="en-US" altLang="ja-JP" dirty="0"/>
              <a:t>Bolt</a:t>
            </a:r>
            <a:r>
              <a:rPr lang="ja-JP" altLang="en-US"/>
              <a:t>プロトコルという仕様があり、それを他言語で実装した</a:t>
            </a:r>
            <a:r>
              <a:rPr lang="en-US" altLang="ja-JP" dirty="0"/>
              <a:t>Bolt</a:t>
            </a:r>
            <a:r>
              <a:rPr lang="ja-JP" altLang="en-US"/>
              <a:t>ドライバが公開されている</a:t>
            </a:r>
            <a:endParaRPr lang="en-US" altLang="ja-JP" dirty="0"/>
          </a:p>
          <a:p>
            <a:pPr lvl="1"/>
            <a:r>
              <a:rPr lang="en" altLang="ja-JP" dirty="0"/>
              <a:t>.NET/Java/JavaScript/Python/Go</a:t>
            </a:r>
            <a:r>
              <a:rPr lang="ja-JP" altLang="en-US"/>
              <a:t>などが公式にサポートされている</a:t>
            </a:r>
            <a:endParaRPr lang="en-US" altLang="ja-JP" dirty="0"/>
          </a:p>
          <a:p>
            <a:endParaRPr lang="en" altLang="ja-JP" dirty="0"/>
          </a:p>
          <a:p>
            <a:r>
              <a:rPr lang="en" altLang="ja-JP" dirty="0"/>
              <a:t>Cypher</a:t>
            </a:r>
            <a:r>
              <a:rPr lang="ja-JP" altLang="en-US"/>
              <a:t>クエリ言語（</a:t>
            </a:r>
            <a:r>
              <a:rPr lang="en-US" altLang="ja-JP" dirty="0" err="1"/>
              <a:t>CypherQL</a:t>
            </a:r>
            <a:r>
              <a:rPr lang="ja-JP" altLang="en-US"/>
              <a:t>）で検索できる</a:t>
            </a:r>
            <a:endParaRPr lang="en-US" altLang="ja-JP" dirty="0"/>
          </a:p>
          <a:p>
            <a:endParaRPr kumimoji="1" lang="en-US" altLang="ja-JP" dirty="0"/>
          </a:p>
          <a:p>
            <a:r>
              <a:rPr lang="ja-JP" altLang="en-US"/>
              <a:t>ノードやエッジにプロパティを設定できる</a:t>
            </a:r>
            <a:endParaRPr lang="en-US" altLang="ja-JP" dirty="0"/>
          </a:p>
          <a:p>
            <a:pPr lvl="1"/>
            <a:r>
              <a:rPr kumimoji="1" lang="ja-JP" altLang="en-US"/>
              <a:t>すべて</a:t>
            </a:r>
            <a:r>
              <a:rPr kumimoji="1" lang="en-US" altLang="ja-JP" dirty="0"/>
              <a:t>JSON</a:t>
            </a:r>
            <a:r>
              <a:rPr kumimoji="1" lang="ja-JP" altLang="en-US"/>
              <a:t>形式</a:t>
            </a:r>
          </a:p>
        </p:txBody>
      </p:sp>
      <p:sp>
        <p:nvSpPr>
          <p:cNvPr id="4" name="フッター プレースホルダー 3">
            <a:extLst>
              <a:ext uri="{FF2B5EF4-FFF2-40B4-BE49-F238E27FC236}">
                <a16:creationId xmlns:a16="http://schemas.microsoft.com/office/drawing/2014/main" id="{5C367B80-435F-A245-854C-33308EC401C0}"/>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F0CF3E8B-FC7D-0F4A-AE57-F39FEA3EFF46}"/>
              </a:ext>
            </a:extLst>
          </p:cNvPr>
          <p:cNvSpPr>
            <a:spLocks noGrp="1"/>
          </p:cNvSpPr>
          <p:nvPr>
            <p:ph type="sldNum" sz="quarter" idx="12"/>
          </p:nvPr>
        </p:nvSpPr>
        <p:spPr/>
        <p:txBody>
          <a:bodyPr/>
          <a:lstStyle/>
          <a:p>
            <a:fld id="{1726EC67-F370-534A-B256-AF4D6E27D0FA}" type="slidenum">
              <a:rPr kumimoji="1" lang="ja-JP" altLang="en-US" smtClean="0"/>
              <a:t>23</a:t>
            </a:fld>
            <a:endParaRPr kumimoji="1" lang="ja-JP" altLang="en-US"/>
          </a:p>
        </p:txBody>
      </p:sp>
    </p:spTree>
    <p:extLst>
      <p:ext uri="{BB962C8B-B14F-4D97-AF65-F5344CB8AC3E}">
        <p14:creationId xmlns:p14="http://schemas.microsoft.com/office/powerpoint/2010/main" val="396629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0C7F0-654E-D743-BA22-E00E0B0046C3}"/>
              </a:ext>
            </a:extLst>
          </p:cNvPr>
          <p:cNvSpPr>
            <a:spLocks noGrp="1"/>
          </p:cNvSpPr>
          <p:nvPr>
            <p:ph type="title"/>
          </p:nvPr>
        </p:nvSpPr>
        <p:spPr/>
        <p:txBody>
          <a:bodyPr/>
          <a:lstStyle/>
          <a:p>
            <a:r>
              <a:rPr kumimoji="1" lang="en-US" altLang="ja-JP" dirty="0"/>
              <a:t>Neo4j</a:t>
            </a:r>
            <a:r>
              <a:rPr kumimoji="1" lang="ja-JP" altLang="en-US"/>
              <a:t>に対応するために</a:t>
            </a:r>
          </a:p>
        </p:txBody>
      </p:sp>
      <p:sp>
        <p:nvSpPr>
          <p:cNvPr id="3" name="コンテンツ プレースホルダー 2">
            <a:extLst>
              <a:ext uri="{FF2B5EF4-FFF2-40B4-BE49-F238E27FC236}">
                <a16:creationId xmlns:a16="http://schemas.microsoft.com/office/drawing/2014/main" id="{2064312D-481B-0A48-8A40-7BADDEFCFF3B}"/>
              </a:ext>
            </a:extLst>
          </p:cNvPr>
          <p:cNvSpPr>
            <a:spLocks noGrp="1"/>
          </p:cNvSpPr>
          <p:nvPr>
            <p:ph idx="1"/>
          </p:nvPr>
        </p:nvSpPr>
        <p:spPr/>
        <p:txBody>
          <a:bodyPr/>
          <a:lstStyle/>
          <a:p>
            <a:r>
              <a:rPr kumimoji="1" lang="en-US" altLang="ja-JP" dirty="0" err="1"/>
              <a:t>BBcAsset</a:t>
            </a:r>
            <a:r>
              <a:rPr kumimoji="1" lang="ja-JP" altLang="en-US"/>
              <a:t>の</a:t>
            </a:r>
            <a:r>
              <a:rPr lang="en-US" altLang="ja-JP" dirty="0" err="1"/>
              <a:t>asset_body</a:t>
            </a:r>
            <a:r>
              <a:rPr lang="ja-JP" altLang="en-US"/>
              <a:t>には、</a:t>
            </a:r>
            <a:r>
              <a:rPr lang="en-US" altLang="ja-JP" dirty="0"/>
              <a:t>JSON</a:t>
            </a:r>
            <a:r>
              <a:rPr lang="ja-JP" altLang="en-US"/>
              <a:t>文字列を記述するものとする</a:t>
            </a:r>
            <a:endParaRPr lang="en-US" altLang="ja-JP" dirty="0"/>
          </a:p>
          <a:p>
            <a:pPr lvl="1"/>
            <a:r>
              <a:rPr kumimoji="1" lang="ja-JP" altLang="en-US"/>
              <a:t>そのままそれをグラフのノードのプロパティとすることで、</a:t>
            </a:r>
            <a:r>
              <a:rPr kumimoji="1" lang="en-US" altLang="ja-JP" dirty="0" err="1"/>
              <a:t>asset_body</a:t>
            </a:r>
            <a:r>
              <a:rPr kumimoji="1" lang="ja-JP" altLang="en-US"/>
              <a:t>の内容でも検索できるようになる</a:t>
            </a:r>
            <a:endParaRPr kumimoji="1" lang="en-US" altLang="ja-JP" dirty="0"/>
          </a:p>
          <a:p>
            <a:endParaRPr lang="en-US" altLang="ja-JP" dirty="0"/>
          </a:p>
          <a:p>
            <a:r>
              <a:rPr kumimoji="1" lang="en-US" altLang="ja-JP" dirty="0"/>
              <a:t>Neo4j</a:t>
            </a:r>
            <a:r>
              <a:rPr kumimoji="1" lang="ja-JP" altLang="en-US"/>
              <a:t>では、</a:t>
            </a:r>
            <a:r>
              <a:rPr kumimoji="1" lang="en-US" altLang="ja-JP" dirty="0" err="1"/>
              <a:t>transaction_id</a:t>
            </a:r>
            <a:r>
              <a:rPr kumimoji="1" lang="ja-JP" altLang="en-US"/>
              <a:t>など各種</a:t>
            </a:r>
            <a:r>
              <a:rPr kumimoji="1" lang="en-US" altLang="ja-JP" dirty="0"/>
              <a:t>ID</a:t>
            </a:r>
            <a:r>
              <a:rPr kumimoji="1" lang="ja-JP" altLang="en-US"/>
              <a:t>はバイナリではなく</a:t>
            </a:r>
            <a:r>
              <a:rPr kumimoji="1" lang="en-US" altLang="ja-JP" dirty="0"/>
              <a:t>16</a:t>
            </a:r>
            <a:r>
              <a:rPr lang="ja-JP" altLang="en-US"/>
              <a:t>進文字列化してプロパティとして登録する</a:t>
            </a:r>
            <a:endParaRPr lang="en-US" altLang="ja-JP" dirty="0"/>
          </a:p>
          <a:p>
            <a:pPr lvl="1"/>
            <a:r>
              <a:rPr kumimoji="1" lang="en-US" altLang="ja-JP" dirty="0"/>
              <a:t>Pros: </a:t>
            </a:r>
            <a:r>
              <a:rPr kumimoji="1" lang="ja-JP" altLang="en-US"/>
              <a:t>可視化しやすくなる。実装しやすくなる</a:t>
            </a:r>
            <a:endParaRPr kumimoji="1" lang="en-US" altLang="ja-JP" dirty="0"/>
          </a:p>
          <a:p>
            <a:pPr lvl="1"/>
            <a:r>
              <a:rPr lang="en-US" altLang="ja-JP" dirty="0"/>
              <a:t>Cons:</a:t>
            </a:r>
            <a:r>
              <a:rPr lang="ja-JP" altLang="en-US"/>
              <a:t> データサイズが</a:t>
            </a:r>
            <a:r>
              <a:rPr lang="en-US" altLang="ja-JP" dirty="0"/>
              <a:t>2</a:t>
            </a:r>
            <a:r>
              <a:rPr lang="ja-JP" altLang="en-US"/>
              <a:t>倍になる</a:t>
            </a:r>
            <a:endParaRPr lang="en-US" altLang="ja-JP" dirty="0"/>
          </a:p>
          <a:p>
            <a:endParaRPr kumimoji="1" lang="ja-JP" altLang="en-US"/>
          </a:p>
        </p:txBody>
      </p:sp>
      <p:sp>
        <p:nvSpPr>
          <p:cNvPr id="4" name="フッター プレースホルダー 3">
            <a:extLst>
              <a:ext uri="{FF2B5EF4-FFF2-40B4-BE49-F238E27FC236}">
                <a16:creationId xmlns:a16="http://schemas.microsoft.com/office/drawing/2014/main" id="{D7B2189D-3C09-BA48-883D-9E562614A988}"/>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EFCA7EEB-D7C8-6142-9C21-D8AB85D66184}"/>
              </a:ext>
            </a:extLst>
          </p:cNvPr>
          <p:cNvSpPr>
            <a:spLocks noGrp="1"/>
          </p:cNvSpPr>
          <p:nvPr>
            <p:ph type="sldNum" sz="quarter" idx="12"/>
          </p:nvPr>
        </p:nvSpPr>
        <p:spPr/>
        <p:txBody>
          <a:bodyPr/>
          <a:lstStyle/>
          <a:p>
            <a:fld id="{1726EC67-F370-534A-B256-AF4D6E27D0FA}" type="slidenum">
              <a:rPr kumimoji="1" lang="ja-JP" altLang="en-US" smtClean="0"/>
              <a:t>24</a:t>
            </a:fld>
            <a:endParaRPr kumimoji="1" lang="ja-JP" altLang="en-US"/>
          </a:p>
        </p:txBody>
      </p:sp>
    </p:spTree>
    <p:extLst>
      <p:ext uri="{BB962C8B-B14F-4D97-AF65-F5344CB8AC3E}">
        <p14:creationId xmlns:p14="http://schemas.microsoft.com/office/powerpoint/2010/main" val="453106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2EE3F-C517-DF47-8A63-E3E1860B3FA8}"/>
              </a:ext>
            </a:extLst>
          </p:cNvPr>
          <p:cNvSpPr>
            <a:spLocks noGrp="1"/>
          </p:cNvSpPr>
          <p:nvPr>
            <p:ph type="title"/>
          </p:nvPr>
        </p:nvSpPr>
        <p:spPr/>
        <p:txBody>
          <a:bodyPr/>
          <a:lstStyle/>
          <a:p>
            <a:r>
              <a:rPr kumimoji="1" lang="ja-JP" altLang="en-US"/>
              <a:t>以上</a:t>
            </a:r>
          </a:p>
        </p:txBody>
      </p:sp>
      <p:sp>
        <p:nvSpPr>
          <p:cNvPr id="4" name="フッター プレースホルダー 3">
            <a:extLst>
              <a:ext uri="{FF2B5EF4-FFF2-40B4-BE49-F238E27FC236}">
                <a16:creationId xmlns:a16="http://schemas.microsoft.com/office/drawing/2014/main" id="{3938C2CD-D546-EB44-94CB-BE1AAE5509EC}"/>
              </a:ext>
            </a:extLst>
          </p:cNvPr>
          <p:cNvSpPr>
            <a:spLocks noGrp="1"/>
          </p:cNvSpPr>
          <p:nvPr>
            <p:ph type="ftr" sz="quarter" idx="11"/>
          </p:nvPr>
        </p:nvSpPr>
        <p:spPr/>
        <p:txBody>
          <a:bodyPr/>
          <a:lstStyle/>
          <a:p>
            <a:r>
              <a:rPr kumimoji="1" lang="en"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A282EED2-9D9C-744F-B60E-367F8C71DB35}"/>
              </a:ext>
            </a:extLst>
          </p:cNvPr>
          <p:cNvSpPr>
            <a:spLocks noGrp="1"/>
          </p:cNvSpPr>
          <p:nvPr>
            <p:ph type="sldNum" sz="quarter" idx="12"/>
          </p:nvPr>
        </p:nvSpPr>
        <p:spPr/>
        <p:txBody>
          <a:bodyPr/>
          <a:lstStyle/>
          <a:p>
            <a:fld id="{1726EC67-F370-534A-B256-AF4D6E27D0FA}" type="slidenum">
              <a:rPr kumimoji="1" lang="ja-JP" altLang="en-US" smtClean="0"/>
              <a:t>25</a:t>
            </a:fld>
            <a:endParaRPr kumimoji="1" lang="ja-JP" altLang="en-US"/>
          </a:p>
        </p:txBody>
      </p:sp>
    </p:spTree>
    <p:extLst>
      <p:ext uri="{BB962C8B-B14F-4D97-AF65-F5344CB8AC3E}">
        <p14:creationId xmlns:p14="http://schemas.microsoft.com/office/powerpoint/2010/main" val="325226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650672815"/>
              </p:ext>
            </p:extLst>
          </p:nvPr>
        </p:nvGraphicFramePr>
        <p:xfrm>
          <a:off x="1905000" y="1690688"/>
          <a:ext cx="7513948" cy="2286000"/>
        </p:xfrm>
        <a:graphic>
          <a:graphicData uri="http://schemas.openxmlformats.org/drawingml/2006/table">
            <a:tbl>
              <a:tblPr firstRow="1" bandRow="1">
                <a:tableStyleId>{2D5ABB26-0587-4C30-8999-92F81FD0307C}</a:tableStyleId>
              </a:tblPr>
              <a:tblGrid>
                <a:gridCol w="5795880">
                  <a:extLst>
                    <a:ext uri="{9D8B030D-6E8A-4147-A177-3AD203B41FA5}">
                      <a16:colId xmlns:a16="http://schemas.microsoft.com/office/drawing/2014/main" val="20000"/>
                    </a:ext>
                  </a:extLst>
                </a:gridCol>
                <a:gridCol w="1718068">
                  <a:extLst>
                    <a:ext uri="{9D8B030D-6E8A-4147-A177-3AD203B41FA5}">
                      <a16:colId xmlns:a16="http://schemas.microsoft.com/office/drawing/2014/main" val="20001"/>
                    </a:ext>
                  </a:extLst>
                </a:gridCol>
              </a:tblGrid>
              <a:tr h="370840">
                <a:tc>
                  <a:txBody>
                    <a:bodyPr/>
                    <a:lstStyle/>
                    <a:p>
                      <a:r>
                        <a:rPr kumimoji="1" lang="ja-JP" altLang="en-US" sz="2400" b="0" i="0" dirty="0">
                          <a:latin typeface="Hiragino Kaku Gothic Pro W3" panose="020B0300000000000000" pitchFamily="34" charset="-128"/>
                          <a:ea typeface="Hiragino Kaku Gothic Pro W3" panose="020B0300000000000000" pitchFamily="34" charset="-128"/>
                          <a:cs typeface="MS PGothic" charset="-128"/>
                        </a:rPr>
                        <a:t>タイトル</a:t>
                      </a:r>
                      <a:endParaRPr kumimoji="1"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ja-JP" altLang="en-US" sz="2400" b="0" i="0" dirty="0">
                          <a:latin typeface="Hiragino Kaku Gothic Pro W3" panose="020B0300000000000000" pitchFamily="34" charset="-128"/>
                          <a:ea typeface="Hiragino Kaku Gothic Pro W3" panose="020B0300000000000000" pitchFamily="34" charset="-128"/>
                          <a:cs typeface="MS PGothic" charset="-128"/>
                        </a:rPr>
                        <a:t>ページ</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BBc-1</a:t>
                      </a:r>
                      <a:r>
                        <a:rPr kumimoji="1" lang="ja-JP" altLang="en-US" sz="2400" b="0" i="0">
                          <a:latin typeface="Hiragino Kaku Gothic Pro W3" panose="020B0300000000000000" pitchFamily="34" charset="-128"/>
                          <a:ea typeface="Hiragino Kaku Gothic Pro W3" panose="020B0300000000000000" pitchFamily="34" charset="-128"/>
                          <a:cs typeface="MS PGothic" charset="-128"/>
                        </a:rPr>
                        <a:t>の対象と課題</a:t>
                      </a:r>
                      <a:endParaRPr kumimoji="1"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4</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b="0" i="0">
                          <a:latin typeface="Hiragino Kaku Gothic Pro W3" panose="020B0300000000000000" pitchFamily="34" charset="-128"/>
                          <a:ea typeface="Hiragino Kaku Gothic Pro W3" panose="020B0300000000000000" pitchFamily="34" charset="-128"/>
                          <a:cs typeface="MS PGothic" charset="-128"/>
                        </a:rPr>
                        <a:t>トランザクションの構造とグラフ構造</a:t>
                      </a:r>
                      <a:endParaRPr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tc>
                  <a:txBody>
                    <a:bodyPr/>
                    <a:lstStyle/>
                    <a:p>
                      <a:pPr algn="r"/>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12</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400" b="0" i="0">
                          <a:latin typeface="Hiragino Kaku Gothic Pro W3" panose="020B0300000000000000" pitchFamily="34" charset="-128"/>
                          <a:ea typeface="Hiragino Kaku Gothic Pro W3" panose="020B0300000000000000" pitchFamily="34" charset="-128"/>
                          <a:cs typeface="MS PGothic" charset="-128"/>
                        </a:rPr>
                        <a:t>システム構成</a:t>
                      </a:r>
                      <a:endParaRPr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tc>
                  <a:txBody>
                    <a:bodyPr/>
                    <a:lstStyle/>
                    <a:p>
                      <a:pPr algn="r"/>
                      <a:r>
                        <a:rPr kumimoji="1" lang="en-US" altLang="ja-JP" sz="2400" b="0" i="0" dirty="0">
                          <a:latin typeface="Hiragino Kaku Gothic Pro W3" panose="020B0300000000000000" pitchFamily="34" charset="-128"/>
                          <a:ea typeface="Hiragino Kaku Gothic Pro W3" panose="020B0300000000000000" pitchFamily="34" charset="-128"/>
                          <a:cs typeface="MS PGothic" charset="-128"/>
                        </a:rPr>
                        <a:t>17</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b="0" i="0" dirty="0">
                          <a:latin typeface="Hiragino Kaku Gothic Pro W3" panose="020B0300000000000000" pitchFamily="34" charset="-128"/>
                          <a:ea typeface="Hiragino Kaku Gothic Pro W3" panose="020B0300000000000000" pitchFamily="34" charset="-128"/>
                          <a:cs typeface="MS PGothic" charset="-128"/>
                        </a:rPr>
                        <a:t>Neo4j</a:t>
                      </a:r>
                      <a:r>
                        <a:rPr lang="ja-JP" altLang="en-US" sz="2400" b="0" i="0">
                          <a:latin typeface="Hiragino Kaku Gothic Pro W3" panose="020B0300000000000000" pitchFamily="34" charset="-128"/>
                          <a:ea typeface="Hiragino Kaku Gothic Pro W3" panose="020B0300000000000000" pitchFamily="34" charset="-128"/>
                          <a:cs typeface="MS PGothic" charset="-128"/>
                        </a:rPr>
                        <a:t>への適用</a:t>
                      </a:r>
                      <a:endParaRPr lang="en-US" altLang="ja-JP"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tc>
                  <a:txBody>
                    <a:bodyPr/>
                    <a:lstStyle/>
                    <a:p>
                      <a:pPr algn="r"/>
                      <a:r>
                        <a:rPr kumimoji="1" lang="en-US" altLang="ja-JP" sz="2400" b="0" i="0">
                          <a:latin typeface="Hiragino Kaku Gothic Pro W3" panose="020B0300000000000000" pitchFamily="34" charset="-128"/>
                          <a:ea typeface="Hiragino Kaku Gothic Pro W3" panose="020B0300000000000000" pitchFamily="34" charset="-128"/>
                          <a:cs typeface="MS PGothic" charset="-128"/>
                        </a:rPr>
                        <a:t>22</a:t>
                      </a:r>
                      <a:endParaRPr kumimoji="1" lang="ja-JP" altLang="en-US" sz="2400" b="0" i="0" dirty="0">
                        <a:latin typeface="Hiragino Kaku Gothic Pro W3" panose="020B0300000000000000" pitchFamily="34" charset="-128"/>
                        <a:ea typeface="Hiragino Kaku Gothic Pro W3" panose="020B0300000000000000" pitchFamily="34" charset="-128"/>
                        <a:cs typeface="MS PGothic" charset="-128"/>
                      </a:endParaRP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dirty="0"/>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3</a:t>
            </a:fld>
            <a:endParaRPr kumimoji="1" lang="ja-JP" altLang="en-US"/>
          </a:p>
        </p:txBody>
      </p:sp>
    </p:spTree>
    <p:extLst>
      <p:ext uri="{BB962C8B-B14F-4D97-AF65-F5344CB8AC3E}">
        <p14:creationId xmlns:p14="http://schemas.microsoft.com/office/powerpoint/2010/main" val="11774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599279"/>
            <a:ext cx="10515600" cy="1325563"/>
          </a:xfrm>
        </p:spPr>
        <p:txBody>
          <a:bodyPr/>
          <a:lstStyle/>
          <a:p>
            <a:r>
              <a:rPr kumimoji="1" lang="en-US" altLang="ja-JP" dirty="0"/>
              <a:t>BBc-1</a:t>
            </a:r>
            <a:r>
              <a:rPr kumimoji="1" lang="ja-JP" altLang="en-US"/>
              <a:t>の対象と課題</a:t>
            </a:r>
            <a:endParaRPr kumimoji="1" lang="ja-JP" altLang="en-US" dirty="0"/>
          </a:p>
        </p:txBody>
      </p:sp>
      <p:sp>
        <p:nvSpPr>
          <p:cNvPr id="4" name="フッター プレースホルダー 3"/>
          <p:cNvSpPr>
            <a:spLocks noGrp="1"/>
          </p:cNvSpPr>
          <p:nvPr>
            <p:ph type="ftr" sz="quarter" idx="11"/>
          </p:nvPr>
        </p:nvSpPr>
        <p:spPr/>
        <p:txBody>
          <a:bodyPr/>
          <a:lstStyle/>
          <a:p>
            <a:r>
              <a:rPr kumimoji="1" lang="en" altLang="ja-JP"/>
              <a:t>Copyright (c) 2019 Zettant Inc.</a:t>
            </a:r>
            <a:endParaRPr kumimoji="1" lang="ja-JP" altLang="en-US"/>
          </a:p>
        </p:txBody>
      </p:sp>
      <p:sp>
        <p:nvSpPr>
          <p:cNvPr id="5" name="スライド番号プレースホルダー 4"/>
          <p:cNvSpPr>
            <a:spLocks noGrp="1"/>
          </p:cNvSpPr>
          <p:nvPr>
            <p:ph type="sldNum" sz="quarter" idx="12"/>
          </p:nvPr>
        </p:nvSpPr>
        <p:spPr/>
        <p:txBody>
          <a:bodyPr/>
          <a:lstStyle/>
          <a:p>
            <a:fld id="{1726EC67-F370-534A-B256-AF4D6E27D0FA}" type="slidenum">
              <a:rPr kumimoji="1" lang="ja-JP" altLang="en-US" smtClean="0"/>
              <a:t>4</a:t>
            </a:fld>
            <a:endParaRPr kumimoji="1" lang="ja-JP" altLang="en-US"/>
          </a:p>
        </p:txBody>
      </p:sp>
    </p:spTree>
    <p:extLst>
      <p:ext uri="{BB962C8B-B14F-4D97-AF65-F5344CB8AC3E}">
        <p14:creationId xmlns:p14="http://schemas.microsoft.com/office/powerpoint/2010/main" val="13018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endParaRPr kumimoji="1" lang="en-US" altLang="ja-JP" dirty="0"/>
          </a:p>
          <a:p>
            <a:endParaRPr lang="en-US" altLang="ja-JP" dirty="0"/>
          </a:p>
          <a:p>
            <a:endParaRPr kumimoji="1" lang="ja-JP" altLang="en-US"/>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5</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Tree>
    <p:extLst>
      <p:ext uri="{BB962C8B-B14F-4D97-AF65-F5344CB8AC3E}">
        <p14:creationId xmlns:p14="http://schemas.microsoft.com/office/powerpoint/2010/main" val="2077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a:xfrm>
            <a:off x="838200" y="1825625"/>
            <a:ext cx="10515600" cy="1603375"/>
          </a:xfrm>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6</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
        <p:nvSpPr>
          <p:cNvPr id="6" name="角丸四角形 5">
            <a:extLst>
              <a:ext uri="{FF2B5EF4-FFF2-40B4-BE49-F238E27FC236}">
                <a16:creationId xmlns:a16="http://schemas.microsoft.com/office/drawing/2014/main" id="{FFE322F1-CADC-E949-9A80-C1D2B4A63A44}"/>
              </a:ext>
            </a:extLst>
          </p:cNvPr>
          <p:cNvSpPr/>
          <p:nvPr/>
        </p:nvSpPr>
        <p:spPr>
          <a:xfrm>
            <a:off x="2402495" y="4487921"/>
            <a:ext cx="6824713" cy="90057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32A1EA-98DE-B44B-8378-08C121F41B73}"/>
              </a:ext>
            </a:extLst>
          </p:cNvPr>
          <p:cNvSpPr txBox="1"/>
          <p:nvPr/>
        </p:nvSpPr>
        <p:spPr>
          <a:xfrm>
            <a:off x="1102064" y="4635145"/>
            <a:ext cx="1511515" cy="646331"/>
          </a:xfrm>
          <a:prstGeom prst="rect">
            <a:avLst/>
          </a:prstGeom>
          <a:noFill/>
        </p:spPr>
        <p:txBody>
          <a:bodyPr wrap="square" rtlCol="0">
            <a:spAutoFit/>
          </a:bodyPr>
          <a:lstStyle/>
          <a:p>
            <a:r>
              <a:rPr lang="ja-JP" altLang="en-US"/>
              <a:t>電子署名で表現する</a:t>
            </a:r>
            <a:endParaRPr kumimoji="1" lang="ja-JP" altLang="en-US"/>
          </a:p>
        </p:txBody>
      </p:sp>
    </p:spTree>
    <p:extLst>
      <p:ext uri="{BB962C8B-B14F-4D97-AF65-F5344CB8AC3E}">
        <p14:creationId xmlns:p14="http://schemas.microsoft.com/office/powerpoint/2010/main" val="180413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a:xfrm>
            <a:off x="838200" y="1825625"/>
            <a:ext cx="10515600" cy="1603375"/>
          </a:xfrm>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7</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
        <p:nvSpPr>
          <p:cNvPr id="6" name="角丸四角形 5">
            <a:extLst>
              <a:ext uri="{FF2B5EF4-FFF2-40B4-BE49-F238E27FC236}">
                <a16:creationId xmlns:a16="http://schemas.microsoft.com/office/drawing/2014/main" id="{FFE322F1-CADC-E949-9A80-C1D2B4A63A44}"/>
              </a:ext>
            </a:extLst>
          </p:cNvPr>
          <p:cNvSpPr/>
          <p:nvPr/>
        </p:nvSpPr>
        <p:spPr>
          <a:xfrm>
            <a:off x="2673132" y="5315376"/>
            <a:ext cx="6078477" cy="450288"/>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32A1EA-98DE-B44B-8378-08C121F41B73}"/>
              </a:ext>
            </a:extLst>
          </p:cNvPr>
          <p:cNvSpPr txBox="1"/>
          <p:nvPr/>
        </p:nvSpPr>
        <p:spPr>
          <a:xfrm>
            <a:off x="623841" y="5244717"/>
            <a:ext cx="2049291" cy="646331"/>
          </a:xfrm>
          <a:prstGeom prst="rect">
            <a:avLst/>
          </a:prstGeom>
          <a:noFill/>
        </p:spPr>
        <p:txBody>
          <a:bodyPr wrap="square" rtlCol="0">
            <a:spAutoFit/>
          </a:bodyPr>
          <a:lstStyle/>
          <a:p>
            <a:r>
              <a:rPr kumimoji="1" lang="ja-JP" altLang="en-US"/>
              <a:t>ネットワーク構造を持たせる</a:t>
            </a:r>
          </a:p>
        </p:txBody>
      </p:sp>
    </p:spTree>
    <p:extLst>
      <p:ext uri="{BB962C8B-B14F-4D97-AF65-F5344CB8AC3E}">
        <p14:creationId xmlns:p14="http://schemas.microsoft.com/office/powerpoint/2010/main" val="32100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1511C-843F-D14C-8309-6874885157D4}"/>
              </a:ext>
            </a:extLst>
          </p:cNvPr>
          <p:cNvSpPr>
            <a:spLocks noGrp="1"/>
          </p:cNvSpPr>
          <p:nvPr>
            <p:ph type="title"/>
          </p:nvPr>
        </p:nvSpPr>
        <p:spPr/>
        <p:txBody>
          <a:bodyPr/>
          <a:lstStyle/>
          <a:p>
            <a:r>
              <a:rPr kumimoji="1" lang="en-US" altLang="ja-JP" dirty="0"/>
              <a:t>BBc-1</a:t>
            </a:r>
            <a:r>
              <a:rPr kumimoji="1" lang="ja-JP" altLang="en-US"/>
              <a:t>を利用する動機</a:t>
            </a:r>
          </a:p>
        </p:txBody>
      </p:sp>
      <p:sp>
        <p:nvSpPr>
          <p:cNvPr id="3" name="コンテンツ プレースホルダー 2">
            <a:extLst>
              <a:ext uri="{FF2B5EF4-FFF2-40B4-BE49-F238E27FC236}">
                <a16:creationId xmlns:a16="http://schemas.microsoft.com/office/drawing/2014/main" id="{7AB5B829-2386-5944-B353-A5FBE723E92F}"/>
              </a:ext>
            </a:extLst>
          </p:cNvPr>
          <p:cNvSpPr>
            <a:spLocks noGrp="1"/>
          </p:cNvSpPr>
          <p:nvPr>
            <p:ph idx="1"/>
          </p:nvPr>
        </p:nvSpPr>
        <p:spPr>
          <a:xfrm>
            <a:off x="838200" y="1825625"/>
            <a:ext cx="10515600" cy="1603375"/>
          </a:xfrm>
        </p:spPr>
        <p:txBody>
          <a:bodyPr/>
          <a:lstStyle/>
          <a:p>
            <a:r>
              <a:rPr lang="ja-JP" altLang="en-US"/>
              <a:t>なんらかの「情報」に対して、ビジネス上の合意を表現し、その「合意したという事実」を覆せないようにする</a:t>
            </a:r>
            <a:endParaRPr lang="en-US" altLang="ja-JP" dirty="0"/>
          </a:p>
          <a:p>
            <a:r>
              <a:rPr kumimoji="1" lang="ja-JP" altLang="en-US"/>
              <a:t>さらに、そのような情報同士の関係性についても記録し、その関係性自体への改ざんも防ぎたい</a:t>
            </a:r>
          </a:p>
        </p:txBody>
      </p:sp>
      <p:sp>
        <p:nvSpPr>
          <p:cNvPr id="4" name="フッター プレースホルダー 3">
            <a:extLst>
              <a:ext uri="{FF2B5EF4-FFF2-40B4-BE49-F238E27FC236}">
                <a16:creationId xmlns:a16="http://schemas.microsoft.com/office/drawing/2014/main" id="{3A37C616-E7DD-3443-86D0-D2AB96818537}"/>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0B387D5B-F9FB-4945-9DC8-41B841407579}"/>
              </a:ext>
            </a:extLst>
          </p:cNvPr>
          <p:cNvSpPr>
            <a:spLocks noGrp="1"/>
          </p:cNvSpPr>
          <p:nvPr>
            <p:ph type="sldNum" sz="quarter" idx="12"/>
          </p:nvPr>
        </p:nvSpPr>
        <p:spPr/>
        <p:txBody>
          <a:bodyPr/>
          <a:lstStyle/>
          <a:p>
            <a:fld id="{1726EC67-F370-534A-B256-AF4D6E27D0FA}" type="slidenum">
              <a:rPr kumimoji="1" lang="ja-JP" altLang="en-US" smtClean="0"/>
              <a:t>8</a:t>
            </a:fld>
            <a:endParaRPr kumimoji="1" lang="ja-JP" altLang="en-US"/>
          </a:p>
        </p:txBody>
      </p:sp>
      <p:sp>
        <p:nvSpPr>
          <p:cNvPr id="7" name="正方形/長方形 6">
            <a:extLst>
              <a:ext uri="{FF2B5EF4-FFF2-40B4-BE49-F238E27FC236}">
                <a16:creationId xmlns:a16="http://schemas.microsoft.com/office/drawing/2014/main" id="{0A9E6A3D-4083-CE49-B0F6-4AA1646E28C5}"/>
              </a:ext>
            </a:extLst>
          </p:cNvPr>
          <p:cNvSpPr/>
          <p:nvPr/>
        </p:nvSpPr>
        <p:spPr>
          <a:xfrm>
            <a:off x="3082160"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8" name="正方形/長方形 7">
            <a:extLst>
              <a:ext uri="{FF2B5EF4-FFF2-40B4-BE49-F238E27FC236}">
                <a16:creationId xmlns:a16="http://schemas.microsoft.com/office/drawing/2014/main" id="{03A8408C-9360-634A-86D8-4244168A7F90}"/>
              </a:ext>
            </a:extLst>
          </p:cNvPr>
          <p:cNvSpPr/>
          <p:nvPr/>
        </p:nvSpPr>
        <p:spPr>
          <a:xfrm>
            <a:off x="5299846"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sp>
        <p:nvSpPr>
          <p:cNvPr id="9" name="正方形/長方形 8">
            <a:extLst>
              <a:ext uri="{FF2B5EF4-FFF2-40B4-BE49-F238E27FC236}">
                <a16:creationId xmlns:a16="http://schemas.microsoft.com/office/drawing/2014/main" id="{5CA4928D-491C-1F4F-BCC9-297476355E73}"/>
              </a:ext>
            </a:extLst>
          </p:cNvPr>
          <p:cNvSpPr/>
          <p:nvPr/>
        </p:nvSpPr>
        <p:spPr>
          <a:xfrm>
            <a:off x="7488621" y="5205276"/>
            <a:ext cx="1030013" cy="725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t>情報</a:t>
            </a:r>
            <a:endParaRPr kumimoji="1" lang="ja-JP" altLang="en-US"/>
          </a:p>
        </p:txBody>
      </p:sp>
      <p:cxnSp>
        <p:nvCxnSpPr>
          <p:cNvPr id="11" name="直線矢印コネクタ 10">
            <a:extLst>
              <a:ext uri="{FF2B5EF4-FFF2-40B4-BE49-F238E27FC236}">
                <a16:creationId xmlns:a16="http://schemas.microsoft.com/office/drawing/2014/main" id="{189464D8-A107-9C41-8954-12E7084E9DE2}"/>
              </a:ext>
            </a:extLst>
          </p:cNvPr>
          <p:cNvCxnSpPr>
            <a:stCxn id="7" idx="3"/>
            <a:endCxn id="8" idx="1"/>
          </p:cNvCxnSpPr>
          <p:nvPr/>
        </p:nvCxnSpPr>
        <p:spPr>
          <a:xfrm>
            <a:off x="4112173"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DD9C29D-2F4B-2141-A8A2-A6328CC40310}"/>
              </a:ext>
            </a:extLst>
          </p:cNvPr>
          <p:cNvCxnSpPr>
            <a:cxnSpLocks/>
            <a:stCxn id="8" idx="3"/>
          </p:cNvCxnSpPr>
          <p:nvPr/>
        </p:nvCxnSpPr>
        <p:spPr>
          <a:xfrm>
            <a:off x="6329859" y="5567883"/>
            <a:ext cx="1187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3C4DE739-6E9F-B14C-8E19-ABAFD20E373A}"/>
              </a:ext>
            </a:extLst>
          </p:cNvPr>
          <p:cNvPicPr>
            <a:picLocks noChangeAspect="1"/>
          </p:cNvPicPr>
          <p:nvPr/>
        </p:nvPicPr>
        <p:blipFill>
          <a:blip r:embed="rId2"/>
          <a:stretch>
            <a:fillRect/>
          </a:stretch>
        </p:blipFill>
        <p:spPr>
          <a:xfrm>
            <a:off x="3893209" y="3822345"/>
            <a:ext cx="812800" cy="812800"/>
          </a:xfrm>
          <a:prstGeom prst="rect">
            <a:avLst/>
          </a:prstGeom>
        </p:spPr>
      </p:pic>
      <p:pic>
        <p:nvPicPr>
          <p:cNvPr id="17" name="図 16">
            <a:extLst>
              <a:ext uri="{FF2B5EF4-FFF2-40B4-BE49-F238E27FC236}">
                <a16:creationId xmlns:a16="http://schemas.microsoft.com/office/drawing/2014/main" id="{A5FFF24F-E798-3648-874C-016752877447}"/>
              </a:ext>
            </a:extLst>
          </p:cNvPr>
          <p:cNvPicPr>
            <a:picLocks noChangeAspect="1"/>
          </p:cNvPicPr>
          <p:nvPr/>
        </p:nvPicPr>
        <p:blipFill>
          <a:blip r:embed="rId3"/>
          <a:stretch>
            <a:fillRect/>
          </a:stretch>
        </p:blipFill>
        <p:spPr>
          <a:xfrm>
            <a:off x="2673132" y="3822345"/>
            <a:ext cx="812800" cy="812800"/>
          </a:xfrm>
          <a:prstGeom prst="rect">
            <a:avLst/>
          </a:prstGeom>
        </p:spPr>
      </p:pic>
      <p:cxnSp>
        <p:nvCxnSpPr>
          <p:cNvPr id="18" name="直線矢印コネクタ 17">
            <a:extLst>
              <a:ext uri="{FF2B5EF4-FFF2-40B4-BE49-F238E27FC236}">
                <a16:creationId xmlns:a16="http://schemas.microsoft.com/office/drawing/2014/main" id="{5DD12A76-24AD-FC45-8CFF-CFB367462CD9}"/>
              </a:ext>
            </a:extLst>
          </p:cNvPr>
          <p:cNvCxnSpPr>
            <a:cxnSpLocks/>
            <a:stCxn id="17" idx="2"/>
            <a:endCxn id="7" idx="0"/>
          </p:cNvCxnSpPr>
          <p:nvPr/>
        </p:nvCxnSpPr>
        <p:spPr>
          <a:xfrm>
            <a:off x="3079532" y="4635145"/>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6110863E-F7A3-7648-9C55-03BB9740B0D8}"/>
              </a:ext>
            </a:extLst>
          </p:cNvPr>
          <p:cNvCxnSpPr>
            <a:cxnSpLocks/>
            <a:stCxn id="15" idx="2"/>
            <a:endCxn id="7" idx="0"/>
          </p:cNvCxnSpPr>
          <p:nvPr/>
        </p:nvCxnSpPr>
        <p:spPr>
          <a:xfrm flipH="1">
            <a:off x="3597167" y="4635145"/>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3C7CEF5-8C85-7947-AFD5-34CBDB2255A6}"/>
              </a:ext>
            </a:extLst>
          </p:cNvPr>
          <p:cNvSpPr txBox="1"/>
          <p:nvPr/>
        </p:nvSpPr>
        <p:spPr>
          <a:xfrm>
            <a:off x="3351926" y="4680716"/>
            <a:ext cx="651641" cy="369332"/>
          </a:xfrm>
          <a:prstGeom prst="rect">
            <a:avLst/>
          </a:prstGeom>
          <a:noFill/>
        </p:spPr>
        <p:txBody>
          <a:bodyPr wrap="square" rtlCol="0">
            <a:spAutoFit/>
          </a:bodyPr>
          <a:lstStyle/>
          <a:p>
            <a:r>
              <a:rPr lang="ja-JP" altLang="en-US"/>
              <a:t>合意</a:t>
            </a:r>
            <a:endParaRPr kumimoji="1" lang="ja-JP" altLang="en-US"/>
          </a:p>
        </p:txBody>
      </p:sp>
      <p:pic>
        <p:nvPicPr>
          <p:cNvPr id="26" name="図 25">
            <a:extLst>
              <a:ext uri="{FF2B5EF4-FFF2-40B4-BE49-F238E27FC236}">
                <a16:creationId xmlns:a16="http://schemas.microsoft.com/office/drawing/2014/main" id="{115FCF14-0528-7146-AF60-F3ED04C4A84A}"/>
              </a:ext>
            </a:extLst>
          </p:cNvPr>
          <p:cNvPicPr>
            <a:picLocks noChangeAspect="1"/>
          </p:cNvPicPr>
          <p:nvPr/>
        </p:nvPicPr>
        <p:blipFill>
          <a:blip r:embed="rId3"/>
          <a:stretch>
            <a:fillRect/>
          </a:stretch>
        </p:blipFill>
        <p:spPr>
          <a:xfrm>
            <a:off x="4876797" y="3812601"/>
            <a:ext cx="812800" cy="812800"/>
          </a:xfrm>
          <a:prstGeom prst="rect">
            <a:avLst/>
          </a:prstGeom>
        </p:spPr>
      </p:pic>
      <p:cxnSp>
        <p:nvCxnSpPr>
          <p:cNvPr id="27" name="直線矢印コネクタ 26">
            <a:extLst>
              <a:ext uri="{FF2B5EF4-FFF2-40B4-BE49-F238E27FC236}">
                <a16:creationId xmlns:a16="http://schemas.microsoft.com/office/drawing/2014/main" id="{6EC0DD90-14F4-A443-8E7A-9F9FCA695423}"/>
              </a:ext>
            </a:extLst>
          </p:cNvPr>
          <p:cNvCxnSpPr>
            <a:cxnSpLocks/>
            <a:stCxn id="26" idx="2"/>
          </p:cNvCxnSpPr>
          <p:nvPr/>
        </p:nvCxnSpPr>
        <p:spPr>
          <a:xfrm>
            <a:off x="5283197"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3A1A7AB-D871-504C-A1A6-0366470A7AF7}"/>
              </a:ext>
            </a:extLst>
          </p:cNvPr>
          <p:cNvCxnSpPr>
            <a:cxnSpLocks/>
          </p:cNvCxnSpPr>
          <p:nvPr/>
        </p:nvCxnSpPr>
        <p:spPr>
          <a:xfrm flipH="1">
            <a:off x="5800832"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ECBB29-475A-5840-BD31-7245D5CA2959}"/>
              </a:ext>
            </a:extLst>
          </p:cNvPr>
          <p:cNvSpPr txBox="1"/>
          <p:nvPr/>
        </p:nvSpPr>
        <p:spPr>
          <a:xfrm>
            <a:off x="5555591"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0" name="図 29">
            <a:extLst>
              <a:ext uri="{FF2B5EF4-FFF2-40B4-BE49-F238E27FC236}">
                <a16:creationId xmlns:a16="http://schemas.microsoft.com/office/drawing/2014/main" id="{3BF8C7C5-EACB-FE4E-BAB3-C4D76420F913}"/>
              </a:ext>
            </a:extLst>
          </p:cNvPr>
          <p:cNvPicPr>
            <a:picLocks noChangeAspect="1"/>
          </p:cNvPicPr>
          <p:nvPr/>
        </p:nvPicPr>
        <p:blipFill>
          <a:blip r:embed="rId2"/>
          <a:stretch>
            <a:fillRect/>
          </a:stretch>
        </p:blipFill>
        <p:spPr>
          <a:xfrm>
            <a:off x="8345209" y="3812601"/>
            <a:ext cx="812800" cy="812800"/>
          </a:xfrm>
          <a:prstGeom prst="rect">
            <a:avLst/>
          </a:prstGeom>
        </p:spPr>
      </p:pic>
      <p:cxnSp>
        <p:nvCxnSpPr>
          <p:cNvPr id="32" name="直線矢印コネクタ 31">
            <a:extLst>
              <a:ext uri="{FF2B5EF4-FFF2-40B4-BE49-F238E27FC236}">
                <a16:creationId xmlns:a16="http://schemas.microsoft.com/office/drawing/2014/main" id="{D18D9E07-E83C-D445-91BC-E0E2D783049A}"/>
              </a:ext>
            </a:extLst>
          </p:cNvPr>
          <p:cNvCxnSpPr>
            <a:cxnSpLocks/>
          </p:cNvCxnSpPr>
          <p:nvPr/>
        </p:nvCxnSpPr>
        <p:spPr>
          <a:xfrm>
            <a:off x="7531532" y="4625401"/>
            <a:ext cx="517635"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435804E-FD36-BA41-AF7E-BDA3A1689093}"/>
              </a:ext>
            </a:extLst>
          </p:cNvPr>
          <p:cNvCxnSpPr>
            <a:cxnSpLocks/>
            <a:stCxn id="30" idx="2"/>
          </p:cNvCxnSpPr>
          <p:nvPr/>
        </p:nvCxnSpPr>
        <p:spPr>
          <a:xfrm flipH="1">
            <a:off x="8049167" y="4625401"/>
            <a:ext cx="702442" cy="570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D066B90-A536-B241-84A8-0C2E1C7B457E}"/>
              </a:ext>
            </a:extLst>
          </p:cNvPr>
          <p:cNvSpPr txBox="1"/>
          <p:nvPr/>
        </p:nvSpPr>
        <p:spPr>
          <a:xfrm>
            <a:off x="7803926" y="4670972"/>
            <a:ext cx="651641" cy="369332"/>
          </a:xfrm>
          <a:prstGeom prst="rect">
            <a:avLst/>
          </a:prstGeom>
          <a:noFill/>
        </p:spPr>
        <p:txBody>
          <a:bodyPr wrap="square" rtlCol="0">
            <a:spAutoFit/>
          </a:bodyPr>
          <a:lstStyle/>
          <a:p>
            <a:r>
              <a:rPr lang="ja-JP" altLang="en-US"/>
              <a:t>合意</a:t>
            </a:r>
            <a:endParaRPr kumimoji="1" lang="ja-JP" altLang="en-US"/>
          </a:p>
        </p:txBody>
      </p:sp>
      <p:pic>
        <p:nvPicPr>
          <p:cNvPr id="35" name="図 34">
            <a:extLst>
              <a:ext uri="{FF2B5EF4-FFF2-40B4-BE49-F238E27FC236}">
                <a16:creationId xmlns:a16="http://schemas.microsoft.com/office/drawing/2014/main" id="{8830340D-D3F1-C542-AE9D-F8C46DF84F3F}"/>
              </a:ext>
            </a:extLst>
          </p:cNvPr>
          <p:cNvPicPr>
            <a:picLocks noChangeAspect="1"/>
          </p:cNvPicPr>
          <p:nvPr/>
        </p:nvPicPr>
        <p:blipFill>
          <a:blip r:embed="rId2"/>
          <a:stretch>
            <a:fillRect/>
          </a:stretch>
        </p:blipFill>
        <p:spPr>
          <a:xfrm>
            <a:off x="7111132" y="3812601"/>
            <a:ext cx="812800" cy="812800"/>
          </a:xfrm>
          <a:prstGeom prst="rect">
            <a:avLst/>
          </a:prstGeom>
        </p:spPr>
      </p:pic>
      <p:pic>
        <p:nvPicPr>
          <p:cNvPr id="37" name="図 36">
            <a:extLst>
              <a:ext uri="{FF2B5EF4-FFF2-40B4-BE49-F238E27FC236}">
                <a16:creationId xmlns:a16="http://schemas.microsoft.com/office/drawing/2014/main" id="{196E703F-0744-3643-B960-36481CFCF229}"/>
              </a:ext>
            </a:extLst>
          </p:cNvPr>
          <p:cNvPicPr>
            <a:picLocks noChangeAspect="1"/>
          </p:cNvPicPr>
          <p:nvPr/>
        </p:nvPicPr>
        <p:blipFill>
          <a:blip r:embed="rId3"/>
          <a:stretch>
            <a:fillRect/>
          </a:stretch>
        </p:blipFill>
        <p:spPr>
          <a:xfrm>
            <a:off x="6107822" y="3807729"/>
            <a:ext cx="812800" cy="812800"/>
          </a:xfrm>
          <a:prstGeom prst="rect">
            <a:avLst/>
          </a:prstGeom>
        </p:spPr>
      </p:pic>
      <p:sp>
        <p:nvSpPr>
          <p:cNvPr id="6" name="角丸四角形 5">
            <a:extLst>
              <a:ext uri="{FF2B5EF4-FFF2-40B4-BE49-F238E27FC236}">
                <a16:creationId xmlns:a16="http://schemas.microsoft.com/office/drawing/2014/main" id="{FFE322F1-CADC-E949-9A80-C1D2B4A63A44}"/>
              </a:ext>
            </a:extLst>
          </p:cNvPr>
          <p:cNvSpPr/>
          <p:nvPr/>
        </p:nvSpPr>
        <p:spPr>
          <a:xfrm>
            <a:off x="2673132" y="4351283"/>
            <a:ext cx="6078477" cy="176573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8F32A1EA-98DE-B44B-8378-08C121F41B73}"/>
              </a:ext>
            </a:extLst>
          </p:cNvPr>
          <p:cNvSpPr txBox="1"/>
          <p:nvPr/>
        </p:nvSpPr>
        <p:spPr>
          <a:xfrm>
            <a:off x="639718" y="4987270"/>
            <a:ext cx="2049291" cy="646331"/>
          </a:xfrm>
          <a:prstGeom prst="rect">
            <a:avLst/>
          </a:prstGeom>
          <a:noFill/>
        </p:spPr>
        <p:txBody>
          <a:bodyPr wrap="square" rtlCol="0">
            <a:spAutoFit/>
          </a:bodyPr>
          <a:lstStyle/>
          <a:p>
            <a:r>
              <a:rPr kumimoji="1" lang="ja-JP" altLang="en-US"/>
              <a:t>電子署名によって改ざんから守る</a:t>
            </a:r>
          </a:p>
        </p:txBody>
      </p:sp>
    </p:spTree>
    <p:extLst>
      <p:ext uri="{BB962C8B-B14F-4D97-AF65-F5344CB8AC3E}">
        <p14:creationId xmlns:p14="http://schemas.microsoft.com/office/powerpoint/2010/main" val="41734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884C3-A385-5641-8C61-3ADE4F67AF84}"/>
              </a:ext>
            </a:extLst>
          </p:cNvPr>
          <p:cNvSpPr>
            <a:spLocks noGrp="1"/>
          </p:cNvSpPr>
          <p:nvPr>
            <p:ph type="title"/>
          </p:nvPr>
        </p:nvSpPr>
        <p:spPr/>
        <p:txBody>
          <a:bodyPr/>
          <a:lstStyle/>
          <a:p>
            <a:r>
              <a:rPr kumimoji="1" lang="en-US" altLang="ja-JP" dirty="0"/>
              <a:t>BBc</a:t>
            </a:r>
            <a:r>
              <a:rPr lang="en-US" altLang="ja-JP" dirty="0"/>
              <a:t>-1 (</a:t>
            </a:r>
            <a:r>
              <a:rPr lang="en-US" altLang="ja-JP" dirty="0" err="1"/>
              <a:t>bbc_core</a:t>
            </a:r>
            <a:r>
              <a:rPr lang="en-US" altLang="ja-JP" dirty="0"/>
              <a:t>)</a:t>
            </a:r>
            <a:r>
              <a:rPr lang="ja-JP" altLang="en-US"/>
              <a:t>の課題</a:t>
            </a:r>
            <a:endParaRPr kumimoji="1" lang="ja-JP" altLang="en-US"/>
          </a:p>
        </p:txBody>
      </p:sp>
      <p:sp>
        <p:nvSpPr>
          <p:cNvPr id="3" name="コンテンツ プレースホルダー 2">
            <a:extLst>
              <a:ext uri="{FF2B5EF4-FFF2-40B4-BE49-F238E27FC236}">
                <a16:creationId xmlns:a16="http://schemas.microsoft.com/office/drawing/2014/main" id="{C9004F16-94E2-0B4A-9D34-8E5F7D286CBA}"/>
              </a:ext>
            </a:extLst>
          </p:cNvPr>
          <p:cNvSpPr>
            <a:spLocks noGrp="1"/>
          </p:cNvSpPr>
          <p:nvPr>
            <p:ph idx="1"/>
          </p:nvPr>
        </p:nvSpPr>
        <p:spPr/>
        <p:txBody>
          <a:bodyPr/>
          <a:lstStyle/>
          <a:p>
            <a:r>
              <a:rPr kumimoji="1" lang="ja-JP" altLang="en-US"/>
              <a:t>トランザクション情報の検索機能が貧弱</a:t>
            </a:r>
            <a:endParaRPr kumimoji="1" lang="en-US" altLang="ja-JP" dirty="0"/>
          </a:p>
          <a:p>
            <a:pPr lvl="1"/>
            <a:r>
              <a:rPr kumimoji="1" lang="ja-JP" altLang="en-US"/>
              <a:t>比較的単純な検索機能しか無い（それで十分なのかもしれないが）</a:t>
            </a:r>
            <a:endParaRPr kumimoji="1" lang="en-US" altLang="ja-JP" dirty="0"/>
          </a:p>
          <a:p>
            <a:pPr lvl="1"/>
            <a:r>
              <a:rPr kumimoji="1" lang="en-US" altLang="ja-JP" dirty="0"/>
              <a:t>DB</a:t>
            </a:r>
            <a:r>
              <a:rPr kumimoji="1" lang="ja-JP" altLang="en-US"/>
              <a:t>のパフォーマンスチューニングを全く行っていない</a:t>
            </a:r>
            <a:endParaRPr kumimoji="1" lang="en-US" altLang="ja-JP" dirty="0"/>
          </a:p>
          <a:p>
            <a:pPr lvl="2"/>
            <a:r>
              <a:rPr kumimoji="1" lang="ja-JP" altLang="en-US"/>
              <a:t>ノード間でのデータ複製も自前の処理で行っている</a:t>
            </a:r>
            <a:endParaRPr kumimoji="1" lang="en-US" altLang="ja-JP" dirty="0"/>
          </a:p>
          <a:p>
            <a:pPr lvl="2"/>
            <a:r>
              <a:rPr kumimoji="1" lang="ja-JP" altLang="en-US"/>
              <a:t>署名検証なども行っているので、単純な</a:t>
            </a:r>
            <a:r>
              <a:rPr kumimoji="1" lang="en-US" altLang="ja-JP" dirty="0"/>
              <a:t>DB</a:t>
            </a:r>
            <a:r>
              <a:rPr kumimoji="1" lang="ja-JP" altLang="en-US"/>
              <a:t>のレプリケーションとは異なる</a:t>
            </a:r>
            <a:endParaRPr lang="en-US" altLang="ja-JP" dirty="0"/>
          </a:p>
          <a:p>
            <a:pPr lvl="1"/>
            <a:r>
              <a:rPr lang="en-US" altLang="ja-JP" dirty="0"/>
              <a:t>BBc-1</a:t>
            </a:r>
            <a:r>
              <a:rPr lang="ja-JP" altLang="en-US"/>
              <a:t>独自の考え方で検索する必要がある</a:t>
            </a:r>
            <a:endParaRPr lang="en-US" altLang="ja-JP" dirty="0"/>
          </a:p>
        </p:txBody>
      </p:sp>
      <p:sp>
        <p:nvSpPr>
          <p:cNvPr id="4" name="フッター プレースホルダー 3">
            <a:extLst>
              <a:ext uri="{FF2B5EF4-FFF2-40B4-BE49-F238E27FC236}">
                <a16:creationId xmlns:a16="http://schemas.microsoft.com/office/drawing/2014/main" id="{7D316626-C28B-B847-9F6D-633B1D2BF661}"/>
              </a:ext>
            </a:extLst>
          </p:cNvPr>
          <p:cNvSpPr>
            <a:spLocks noGrp="1"/>
          </p:cNvSpPr>
          <p:nvPr>
            <p:ph type="ftr" sz="quarter" idx="11"/>
          </p:nvPr>
        </p:nvSpPr>
        <p:spPr/>
        <p:txBody>
          <a:bodyPr/>
          <a:lstStyle/>
          <a:p>
            <a:r>
              <a:rPr kumimoji="1" lang="en-US" altLang="ja-JP"/>
              <a:t>Copyright (c) 2019 Zettant Inc.</a:t>
            </a:r>
            <a:endParaRPr kumimoji="1" lang="ja-JP" altLang="en-US" dirty="0"/>
          </a:p>
        </p:txBody>
      </p:sp>
      <p:sp>
        <p:nvSpPr>
          <p:cNvPr id="5" name="スライド番号プレースホルダー 4">
            <a:extLst>
              <a:ext uri="{FF2B5EF4-FFF2-40B4-BE49-F238E27FC236}">
                <a16:creationId xmlns:a16="http://schemas.microsoft.com/office/drawing/2014/main" id="{5E58531B-2ADC-7244-B169-C88367D4A690}"/>
              </a:ext>
            </a:extLst>
          </p:cNvPr>
          <p:cNvSpPr>
            <a:spLocks noGrp="1"/>
          </p:cNvSpPr>
          <p:nvPr>
            <p:ph type="sldNum" sz="quarter" idx="12"/>
          </p:nvPr>
        </p:nvSpPr>
        <p:spPr/>
        <p:txBody>
          <a:bodyPr/>
          <a:lstStyle/>
          <a:p>
            <a:fld id="{1726EC67-F370-534A-B256-AF4D6E27D0FA}" type="slidenum">
              <a:rPr kumimoji="1" lang="ja-JP" altLang="en-US" smtClean="0"/>
              <a:t>9</a:t>
            </a:fld>
            <a:endParaRPr kumimoji="1" lang="ja-JP" altLang="en-US"/>
          </a:p>
        </p:txBody>
      </p:sp>
      <p:sp>
        <p:nvSpPr>
          <p:cNvPr id="6" name="下矢印 5">
            <a:extLst>
              <a:ext uri="{FF2B5EF4-FFF2-40B4-BE49-F238E27FC236}">
                <a16:creationId xmlns:a16="http://schemas.microsoft.com/office/drawing/2014/main" id="{4DC699E0-974A-FA4D-B785-208057FC389E}"/>
              </a:ext>
            </a:extLst>
          </p:cNvPr>
          <p:cNvSpPr/>
          <p:nvPr/>
        </p:nvSpPr>
        <p:spPr>
          <a:xfrm>
            <a:off x="5423338" y="4172607"/>
            <a:ext cx="1114096" cy="536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107C13A-AB9A-F641-AA4B-7AC9B2407684}"/>
              </a:ext>
            </a:extLst>
          </p:cNvPr>
          <p:cNvSpPr txBox="1"/>
          <p:nvPr/>
        </p:nvSpPr>
        <p:spPr>
          <a:xfrm>
            <a:off x="2112579" y="4888022"/>
            <a:ext cx="7735613" cy="954107"/>
          </a:xfrm>
          <a:prstGeom prst="rect">
            <a:avLst/>
          </a:prstGeom>
          <a:noFill/>
        </p:spPr>
        <p:txBody>
          <a:bodyPr wrap="square" rtlCol="0">
            <a:spAutoFit/>
          </a:bodyPr>
          <a:lstStyle/>
          <a:p>
            <a:r>
              <a:rPr kumimoji="1" lang="ja-JP" altLang="en-US" sz="2800"/>
              <a:t>メジャーな仕組みを利用できるようにした方が敷居が下がり、裾野も広がるのでは？</a:t>
            </a:r>
          </a:p>
        </p:txBody>
      </p:sp>
    </p:spTree>
    <p:extLst>
      <p:ext uri="{BB962C8B-B14F-4D97-AF65-F5344CB8AC3E}">
        <p14:creationId xmlns:p14="http://schemas.microsoft.com/office/powerpoint/2010/main" val="3573503502"/>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4762</TotalTime>
  <Words>1571</Words>
  <Application>Microsoft Macintosh PowerPoint</Application>
  <PresentationFormat>ワイド画面</PresentationFormat>
  <Paragraphs>273</Paragraphs>
  <Slides>25</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Hiragino Kaku Gothic Pro W3</vt:lpstr>
      <vt:lpstr>Yu Gothic</vt:lpstr>
      <vt:lpstr>Arial</vt:lpstr>
      <vt:lpstr>ホワイト</vt:lpstr>
      <vt:lpstr>Target of the project</vt:lpstr>
      <vt:lpstr>本資料について</vt:lpstr>
      <vt:lpstr>目次</vt:lpstr>
      <vt:lpstr>BBc-1の対象と課題</vt:lpstr>
      <vt:lpstr>BBc-1を利用する動機</vt:lpstr>
      <vt:lpstr>BBc-1を利用する動機</vt:lpstr>
      <vt:lpstr>BBc-1を利用する動機</vt:lpstr>
      <vt:lpstr>BBc-1を利用する動機</vt:lpstr>
      <vt:lpstr>BBc-1 (bbc_core)の課題</vt:lpstr>
      <vt:lpstr>グラフデータベースに適用したい</vt:lpstr>
      <vt:lpstr>トランザクションの構造とグラフ構造</vt:lpstr>
      <vt:lpstr>トランザクションの構造</vt:lpstr>
      <vt:lpstr>考え方</vt:lpstr>
      <vt:lpstr>抽象化</vt:lpstr>
      <vt:lpstr>グラフ構造への適用</vt:lpstr>
      <vt:lpstr>グラフ構造</vt:lpstr>
      <vt:lpstr>システム構成</vt:lpstr>
      <vt:lpstr>データベースの構成</vt:lpstr>
      <vt:lpstr>メタ情報生成の実現パターン１</vt:lpstr>
      <vt:lpstr>メタ情報生成の実現パターン２</vt:lpstr>
      <vt:lpstr>BBc-1システム例</vt:lpstr>
      <vt:lpstr>Neo4jへの適用</vt:lpstr>
      <vt:lpstr>Neo4j</vt:lpstr>
      <vt:lpstr>Neo4jに対応するために</vt:lpstr>
      <vt:lpstr>以上</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Takeshi Kubo</dc:creator>
  <cp:keywords/>
  <dc:description/>
  <cp:lastModifiedBy>久保 健</cp:lastModifiedBy>
  <cp:revision>1115</cp:revision>
  <cp:lastPrinted>2019-08-08T08:33:29Z</cp:lastPrinted>
  <dcterms:created xsi:type="dcterms:W3CDTF">2017-10-05T17:35:57Z</dcterms:created>
  <dcterms:modified xsi:type="dcterms:W3CDTF">2019-08-08T08:47:13Z</dcterms:modified>
  <cp:category/>
</cp:coreProperties>
</file>