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77C292A-A5B8-4317-BDC6-F762DCA3C7C5}" type="datetimeFigureOut">
              <a:rPr lang="en-US" smtClean="0"/>
              <a:pPr/>
              <a:t>8/31/2014</a:t>
            </a:fld>
            <a:endParaRPr lang="en-PH"/>
          </a:p>
        </p:txBody>
      </p:sp>
      <p:sp>
        <p:nvSpPr>
          <p:cNvPr id="17" name="Footer Placeholder 16"/>
          <p:cNvSpPr>
            <a:spLocks noGrp="1"/>
          </p:cNvSpPr>
          <p:nvPr>
            <p:ph type="ftr" sz="quarter" idx="11"/>
          </p:nvPr>
        </p:nvSpPr>
        <p:spPr/>
        <p:txBody>
          <a:bodyPr/>
          <a:lstStyle/>
          <a:p>
            <a:endParaRPr lang="en-PH"/>
          </a:p>
        </p:txBody>
      </p:sp>
      <p:sp>
        <p:nvSpPr>
          <p:cNvPr id="29" name="Slide Number Placeholder 28"/>
          <p:cNvSpPr>
            <a:spLocks noGrp="1"/>
          </p:cNvSpPr>
          <p:nvPr>
            <p:ph type="sldNum" sz="quarter" idx="12"/>
          </p:nvPr>
        </p:nvSpPr>
        <p:spPr/>
        <p:txBody>
          <a:bodyPr/>
          <a:lstStyle/>
          <a:p>
            <a:fld id="{69175820-A1FF-4700-ADD4-3A22F7E78FEC}" type="slidenum">
              <a:rPr lang="en-PH" smtClean="0"/>
              <a:pPr/>
              <a:t>‹#›</a:t>
            </a:fld>
            <a:endParaRPr lang="en-PH"/>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C292A-A5B8-4317-BDC6-F762DCA3C7C5}" type="datetimeFigureOut">
              <a:rPr lang="en-US" smtClean="0"/>
              <a:pPr/>
              <a:t>8/31/2014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9175820-A1FF-4700-ADD4-3A22F7E78FEC}"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C292A-A5B8-4317-BDC6-F762DCA3C7C5}" type="datetimeFigureOut">
              <a:rPr lang="en-US" smtClean="0"/>
              <a:pPr/>
              <a:t>8/31/2014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9175820-A1FF-4700-ADD4-3A22F7E78FEC}"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C292A-A5B8-4317-BDC6-F762DCA3C7C5}" type="datetimeFigureOut">
              <a:rPr lang="en-US" smtClean="0"/>
              <a:pPr/>
              <a:t>8/31/2014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9175820-A1FF-4700-ADD4-3A22F7E78FEC}"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7C292A-A5B8-4317-BDC6-F762DCA3C7C5}" type="datetimeFigureOut">
              <a:rPr lang="en-US" smtClean="0"/>
              <a:pPr/>
              <a:t>8/31/2014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a:xfrm>
            <a:off x="7924800" y="6416675"/>
            <a:ext cx="762000" cy="365125"/>
          </a:xfrm>
        </p:spPr>
        <p:txBody>
          <a:bodyPr/>
          <a:lstStyle/>
          <a:p>
            <a:fld id="{69175820-A1FF-4700-ADD4-3A22F7E78FEC}"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7C292A-A5B8-4317-BDC6-F762DCA3C7C5}" type="datetimeFigureOut">
              <a:rPr lang="en-US" smtClean="0"/>
              <a:pPr/>
              <a:t>8/31/2014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9175820-A1FF-4700-ADD4-3A22F7E78FEC}"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7C292A-A5B8-4317-BDC6-F762DCA3C7C5}" type="datetimeFigureOut">
              <a:rPr lang="en-US" smtClean="0"/>
              <a:pPr/>
              <a:t>8/31/2014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9175820-A1FF-4700-ADD4-3A22F7E78FEC}" type="slidenum">
              <a:rPr lang="en-PH" smtClean="0"/>
              <a:pPr/>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7C292A-A5B8-4317-BDC6-F762DCA3C7C5}" type="datetimeFigureOut">
              <a:rPr lang="en-US" smtClean="0"/>
              <a:pPr/>
              <a:t>8/31/2014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9175820-A1FF-4700-ADD4-3A22F7E78FEC}"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C292A-A5B8-4317-BDC6-F762DCA3C7C5}" type="datetimeFigureOut">
              <a:rPr lang="en-US" smtClean="0"/>
              <a:pPr/>
              <a:t>8/31/2014</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9175820-A1FF-4700-ADD4-3A22F7E78FEC}"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7C292A-A5B8-4317-BDC6-F762DCA3C7C5}" type="datetimeFigureOut">
              <a:rPr lang="en-US" smtClean="0"/>
              <a:pPr/>
              <a:t>8/31/2014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9175820-A1FF-4700-ADD4-3A22F7E78FEC}" type="slidenum">
              <a:rPr lang="en-PH" smtClean="0"/>
              <a:pPr/>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7C292A-A5B8-4317-BDC6-F762DCA3C7C5}" type="datetimeFigureOut">
              <a:rPr lang="en-US" smtClean="0"/>
              <a:pPr/>
              <a:t>8/31/2014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9175820-A1FF-4700-ADD4-3A22F7E78FEC}" type="slidenum">
              <a:rPr lang="en-PH" smtClean="0"/>
              <a:pPr/>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77C292A-A5B8-4317-BDC6-F762DCA3C7C5}" type="datetimeFigureOut">
              <a:rPr lang="en-US" smtClean="0"/>
              <a:pPr/>
              <a:t>8/31/2014</a:t>
            </a:fld>
            <a:endParaRPr lang="en-PH"/>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PH"/>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175820-A1FF-4700-ADD4-3A22F7E78FEC}" type="slidenum">
              <a:rPr lang="en-PH" smtClean="0"/>
              <a:pPr/>
              <a:t>‹#›</a:t>
            </a:fld>
            <a:endParaRPr lang="en-PH"/>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docs.oracle.com/cd/E11882_01/appdev.112/e41502/adfns_web.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ocs.oracle.com/cd/E11882_01/appdev.112/e41502/adfns_web.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PL/SQL Web Application</a:t>
            </a:r>
            <a:endParaRPr lang="en-PH" dirty="0"/>
          </a:p>
        </p:txBody>
      </p:sp>
      <p:sp>
        <p:nvSpPr>
          <p:cNvPr id="3" name="Subtitle 2"/>
          <p:cNvSpPr>
            <a:spLocks noGrp="1"/>
          </p:cNvSpPr>
          <p:nvPr>
            <p:ph type="subTitle" idx="1"/>
          </p:nvPr>
        </p:nvSpPr>
        <p:spPr/>
        <p:txBody>
          <a:bodyPr/>
          <a:lstStyle/>
          <a:p>
            <a:endParaRPr lang="en-PH"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INVOKING PL/SQL WEB APPS</a:t>
            </a:r>
            <a:endParaRPr lang="en-PH" dirty="0"/>
          </a:p>
        </p:txBody>
      </p:sp>
      <p:pic>
        <p:nvPicPr>
          <p:cNvPr id="4" name="Content Placeholder 3" descr="Description of Figure 11-1 follows"/>
          <p:cNvPicPr>
            <a:picLocks noGrp="1"/>
          </p:cNvPicPr>
          <p:nvPr>
            <p:ph idx="1"/>
          </p:nvPr>
        </p:nvPicPr>
        <p:blipFill>
          <a:blip r:embed="rId2">
            <a:duotone>
              <a:schemeClr val="bg2">
                <a:shade val="45000"/>
                <a:satMod val="135000"/>
              </a:schemeClr>
              <a:prstClr val="white"/>
            </a:duotone>
          </a:blip>
          <a:srcRect/>
          <a:stretch>
            <a:fillRect/>
          </a:stretch>
        </p:blipFill>
        <p:spPr bwMode="auto">
          <a:xfrm>
            <a:off x="685800" y="1524000"/>
            <a:ext cx="8077200" cy="480059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Invoking PL/SQL Apps</a:t>
            </a:r>
            <a:endParaRPr lang="en-PH" dirty="0"/>
          </a:p>
        </p:txBody>
      </p:sp>
      <p:sp>
        <p:nvSpPr>
          <p:cNvPr id="3" name="Content Placeholder 2"/>
          <p:cNvSpPr>
            <a:spLocks noGrp="1"/>
          </p:cNvSpPr>
          <p:nvPr>
            <p:ph idx="1"/>
          </p:nvPr>
        </p:nvSpPr>
        <p:spPr/>
        <p:txBody>
          <a:bodyPr>
            <a:normAutofit fontScale="70000" lnSpcReduction="20000"/>
          </a:bodyPr>
          <a:lstStyle/>
          <a:p>
            <a:r>
              <a:rPr lang="en-PH" dirty="0" smtClean="0"/>
              <a:t>The process includes the following steps:</a:t>
            </a:r>
          </a:p>
          <a:p>
            <a:pPr lvl="0"/>
            <a:r>
              <a:rPr lang="en-PH" dirty="0" smtClean="0"/>
              <a:t>A user visits a Web page, follows a hypertext link, or submits data in a form, which causes the browser to send a HTTP request for a URL to an HTTP server.</a:t>
            </a:r>
          </a:p>
          <a:p>
            <a:pPr lvl="0"/>
            <a:r>
              <a:rPr lang="en-PH" dirty="0" smtClean="0"/>
              <a:t>The HTTP server invokes a stored procedure on an Oracle database according to the data encoded in the URL. The data in the URL takes the form of parameters to be passed to the stored procedure.</a:t>
            </a:r>
          </a:p>
          <a:p>
            <a:pPr lvl="0"/>
            <a:r>
              <a:rPr lang="en-PH" dirty="0" smtClean="0"/>
              <a:t>The stored procedure calls subprograms in the PL/SQL Web Toolkit. Typically, subprograms such as </a:t>
            </a:r>
            <a:r>
              <a:rPr lang="en-PH" dirty="0" err="1" smtClean="0"/>
              <a:t>HTP.Print</a:t>
            </a:r>
            <a:r>
              <a:rPr lang="en-PH" dirty="0" smtClean="0"/>
              <a:t> generate Web pages dynamically. A generated Web page varies depending on the database contents and the input parameters.</a:t>
            </a:r>
          </a:p>
          <a:p>
            <a:pPr lvl="0"/>
            <a:r>
              <a:rPr lang="en-PH" dirty="0" smtClean="0"/>
              <a:t>The subprograms pass the dynamically generated page to the Web server.</a:t>
            </a:r>
          </a:p>
          <a:p>
            <a:r>
              <a:rPr lang="en-PH" dirty="0" smtClean="0"/>
              <a:t>The Web server delivers the page to the client</a:t>
            </a:r>
            <a:endParaRPr lang="en-PH"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Implementing PL/SQL Web Applications</a:t>
            </a:r>
            <a:br>
              <a:rPr lang="en-PH" dirty="0" smtClean="0"/>
            </a:br>
            <a:endParaRPr lang="en-PH" dirty="0"/>
          </a:p>
        </p:txBody>
      </p:sp>
      <p:sp>
        <p:nvSpPr>
          <p:cNvPr id="3" name="Content Placeholder 2"/>
          <p:cNvSpPr>
            <a:spLocks noGrp="1"/>
          </p:cNvSpPr>
          <p:nvPr>
            <p:ph idx="1"/>
          </p:nvPr>
        </p:nvSpPr>
        <p:spPr>
          <a:xfrm>
            <a:off x="457200" y="1600200"/>
            <a:ext cx="3886200" cy="3048000"/>
          </a:xfrm>
        </p:spPr>
        <p:txBody>
          <a:bodyPr>
            <a:normAutofit fontScale="85000" lnSpcReduction="10000"/>
          </a:bodyPr>
          <a:lstStyle/>
          <a:p>
            <a:r>
              <a:rPr lang="en-PH" dirty="0" smtClean="0"/>
              <a:t>You can implement a web browser-based application entirely in PL/SQL with these Oracle Database components:</a:t>
            </a:r>
          </a:p>
          <a:p>
            <a:pPr lvl="0"/>
            <a:r>
              <a:rPr lang="en-PH" u="sng" dirty="0" smtClean="0">
                <a:hlinkClick r:id="rId2"/>
              </a:rPr>
              <a:t>PL/SQL Gateway</a:t>
            </a:r>
            <a:endParaRPr lang="en-PH" dirty="0" smtClean="0"/>
          </a:p>
          <a:p>
            <a:pPr lvl="0"/>
            <a:r>
              <a:rPr lang="en-PH" u="sng" dirty="0" smtClean="0">
                <a:hlinkClick r:id="rId2"/>
              </a:rPr>
              <a:t>PL/SQL Web Toolkit</a:t>
            </a:r>
            <a:endParaRPr lang="en-PH" dirty="0" smtClean="0"/>
          </a:p>
          <a:p>
            <a:endParaRPr lang="en-PH" dirty="0"/>
          </a:p>
        </p:txBody>
      </p:sp>
      <p:pic>
        <p:nvPicPr>
          <p:cNvPr id="4" name="Picture 6" descr="C:\Documents and Settings\dogdu\Desktop\csc8711-plsql\overview.jpg"/>
          <p:cNvPicPr>
            <a:picLocks noChangeAspect="1" noChangeArrowheads="1"/>
          </p:cNvPicPr>
          <p:nvPr/>
        </p:nvPicPr>
        <p:blipFill>
          <a:blip r:embed="rId3"/>
          <a:srcRect/>
          <a:stretch>
            <a:fillRect/>
          </a:stretch>
        </p:blipFill>
        <p:spPr bwMode="auto">
          <a:xfrm>
            <a:off x="4516918" y="1752600"/>
            <a:ext cx="4271482" cy="4267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a:xfrm>
            <a:off x="457200" y="1600200"/>
            <a:ext cx="3200400" cy="4724400"/>
          </a:xfrm>
        </p:spPr>
        <p:txBody>
          <a:bodyPr>
            <a:normAutofit fontScale="92500" lnSpcReduction="20000"/>
          </a:bodyPr>
          <a:lstStyle/>
          <a:p>
            <a:r>
              <a:rPr lang="en-PH" dirty="0" smtClean="0"/>
              <a:t>You can implement a web browser-based application entirely in PL/SQL with these Oracle Database components:</a:t>
            </a:r>
          </a:p>
          <a:p>
            <a:pPr lvl="0"/>
            <a:r>
              <a:rPr lang="en-PH" u="sng" dirty="0" smtClean="0">
                <a:hlinkClick r:id="rId2"/>
              </a:rPr>
              <a:t>PL/SQL Gateway</a:t>
            </a:r>
            <a:endParaRPr lang="en-PH" dirty="0" smtClean="0"/>
          </a:p>
          <a:p>
            <a:pPr lvl="0"/>
            <a:r>
              <a:rPr lang="en-PH" u="sng" dirty="0" smtClean="0">
                <a:hlinkClick r:id="rId2"/>
              </a:rPr>
              <a:t>PL/SQL Web Toolkit</a:t>
            </a:r>
            <a:endParaRPr lang="en-PH" dirty="0" smtClean="0"/>
          </a:p>
          <a:p>
            <a:endParaRPr lang="en-PH"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TotalTime>
  <Words>153</Words>
  <Application>Microsoft Office PowerPoint</Application>
  <PresentationFormat>On-screen Show (4:3)</PresentationFormat>
  <Paragraphs>16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Apex</vt:lpstr>
      <vt:lpstr>PL/SQL Web Application</vt:lpstr>
      <vt:lpstr>INVOKING PL/SQL WEB APPS</vt:lpstr>
      <vt:lpstr>Invoking PL/SQL Apps</vt:lpstr>
      <vt:lpstr>Implementing PL/SQL Web Applications </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Mobbet</dc:creator>
  <cp:lastModifiedBy>Mobbet</cp:lastModifiedBy>
  <cp:revision>4</cp:revision>
  <dcterms:created xsi:type="dcterms:W3CDTF">2014-06-30T22:52:40Z</dcterms:created>
  <dcterms:modified xsi:type="dcterms:W3CDTF">2014-08-31T23:08:11Z</dcterms:modified>
</cp:coreProperties>
</file>