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328" r:id="rId2"/>
    <p:sldId id="330" r:id="rId3"/>
    <p:sldId id="357" r:id="rId4"/>
    <p:sldId id="358" r:id="rId5"/>
    <p:sldId id="359" r:id="rId6"/>
    <p:sldId id="360" r:id="rId7"/>
    <p:sldId id="354" r:id="rId8"/>
    <p:sldId id="355" r:id="rId9"/>
    <p:sldId id="356" r:id="rId10"/>
    <p:sldId id="349" r:id="rId11"/>
    <p:sldId id="336" r:id="rId12"/>
    <p:sldId id="348" r:id="rId13"/>
    <p:sldId id="350" r:id="rId14"/>
    <p:sldId id="338" r:id="rId15"/>
    <p:sldId id="351" r:id="rId16"/>
    <p:sldId id="347" r:id="rId1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57008" autoAdjust="0"/>
  </p:normalViewPr>
  <p:slideViewPr>
    <p:cSldViewPr>
      <p:cViewPr varScale="1">
        <p:scale>
          <a:sx n="65" d="100"/>
          <a:sy n="65" d="100"/>
        </p:scale>
        <p:origin x="2934" y="48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21376502143703"/>
          <c:y val="4.5596466396995564E-2"/>
          <c:w val="0.75591422221349325"/>
          <c:h val="0.7837861712598425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Tabelle1!$A$2:$A$5</c:f>
              <c:numCache>
                <c:formatCode>General</c:formatCode>
                <c:ptCount val="4"/>
                <c:pt idx="0">
                  <c:v>100</c:v>
                </c:pt>
                <c:pt idx="1">
                  <c:v>90</c:v>
                </c:pt>
                <c:pt idx="2">
                  <c:v>0</c:v>
                </c:pt>
              </c:numCache>
            </c:numRef>
          </c:xVal>
          <c:yVal>
            <c:numRef>
              <c:f>Tabelle1!$B$2:$B$5</c:f>
              <c:numCache>
                <c:formatCode>General</c:formatCode>
                <c:ptCount val="4"/>
                <c:pt idx="0">
                  <c:v>0</c:v>
                </c:pt>
                <c:pt idx="1">
                  <c:v>1.5</c:v>
                </c:pt>
                <c:pt idx="2">
                  <c:v>3.3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CAE-4610-AAF1-B7587F77C4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009416656"/>
        <c:axId val="-1009415568"/>
      </c:scatterChart>
      <c:valAx>
        <c:axId val="-1009416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Feuchte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009415568"/>
        <c:crosses val="autoZero"/>
        <c:crossBetween val="midCat"/>
      </c:valAx>
      <c:valAx>
        <c:axId val="-100941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Sensorspannung</a:t>
                </a:r>
              </a:p>
            </c:rich>
          </c:tx>
          <c:layout>
            <c:manualLayout>
              <c:xMode val="edge"/>
              <c:yMode val="edge"/>
              <c:x val="3.2712349069027875E-2"/>
              <c:y val="0.202267073585902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009416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3E9177-FA7F-4190-BFAF-4762B1806927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D4476DB-5182-4935-9CD7-37318FCAE325}">
      <dgm:prSet phldrT="[Text]"/>
      <dgm:spPr/>
      <dgm:t>
        <a:bodyPr/>
        <a:lstStyle/>
        <a:p>
          <a:r>
            <a:rPr lang="de-DE" dirty="0"/>
            <a:t>Controller</a:t>
          </a:r>
        </a:p>
      </dgm:t>
    </dgm:pt>
    <dgm:pt modelId="{6DDDCD5D-24F4-46DA-A8BE-877F0973C4E2}" type="parTrans" cxnId="{490C00D3-A340-45F7-9682-66AF4D13E3D2}">
      <dgm:prSet/>
      <dgm:spPr/>
      <dgm:t>
        <a:bodyPr/>
        <a:lstStyle/>
        <a:p>
          <a:endParaRPr lang="de-DE"/>
        </a:p>
      </dgm:t>
    </dgm:pt>
    <dgm:pt modelId="{847C18C3-7A68-4601-A9AE-9A7AFA1B5B7E}" type="sibTrans" cxnId="{490C00D3-A340-45F7-9682-66AF4D13E3D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de-DE"/>
        </a:p>
      </dgm:t>
    </dgm:pt>
    <dgm:pt modelId="{6E3570EE-F5D3-40CF-A685-5BA74D7941F1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/>
            <a:t>Model</a:t>
          </a:r>
        </a:p>
      </dgm:t>
    </dgm:pt>
    <dgm:pt modelId="{8866EA27-5C91-469F-9994-658DA9B0DDFD}" type="parTrans" cxnId="{61520069-DA94-4E72-A138-577F7D87CEDF}">
      <dgm:prSet/>
      <dgm:spPr/>
      <dgm:t>
        <a:bodyPr/>
        <a:lstStyle/>
        <a:p>
          <a:endParaRPr lang="de-DE"/>
        </a:p>
      </dgm:t>
    </dgm:pt>
    <dgm:pt modelId="{166B9D53-B555-48F2-A10E-9E70A54B4E74}" type="sibTrans" cxnId="{61520069-DA94-4E72-A138-577F7D87CEDF}">
      <dgm:prSet/>
      <dgm:spPr>
        <a:noFill/>
      </dgm:spPr>
      <dgm:t>
        <a:bodyPr/>
        <a:lstStyle/>
        <a:p>
          <a:endParaRPr lang="de-DE"/>
        </a:p>
      </dgm:t>
    </dgm:pt>
    <dgm:pt modelId="{47462149-FFFD-4AD6-B67D-389304FFD0AA}">
      <dgm:prSet phldrT="[Text]"/>
      <dgm:spPr/>
      <dgm:t>
        <a:bodyPr/>
        <a:lstStyle/>
        <a:p>
          <a:r>
            <a:rPr lang="de-DE" dirty="0"/>
            <a:t>View</a:t>
          </a:r>
        </a:p>
      </dgm:t>
    </dgm:pt>
    <dgm:pt modelId="{C92E1BEF-C746-4688-84BB-E5C5231A9109}" type="parTrans" cxnId="{2683C76E-CF07-4C79-B25E-EEC2B78A52B0}">
      <dgm:prSet/>
      <dgm:spPr/>
      <dgm:t>
        <a:bodyPr/>
        <a:lstStyle/>
        <a:p>
          <a:endParaRPr lang="de-DE"/>
        </a:p>
      </dgm:t>
    </dgm:pt>
    <dgm:pt modelId="{489FE0F8-D84D-4F52-BB15-A306003D0468}" type="sibTrans" cxnId="{2683C76E-CF07-4C79-B25E-EEC2B78A52B0}">
      <dgm:prSet/>
      <dgm:spPr/>
      <dgm:t>
        <a:bodyPr/>
        <a:lstStyle/>
        <a:p>
          <a:endParaRPr lang="de-DE"/>
        </a:p>
      </dgm:t>
    </dgm:pt>
    <dgm:pt modelId="{28A9214D-933C-44E0-804E-7DB91490EA42}" type="pres">
      <dgm:prSet presAssocID="{BF3E9177-FA7F-4190-BFAF-4762B1806927}" presName="Name0" presStyleCnt="0">
        <dgm:presLayoutVars>
          <dgm:dir/>
          <dgm:resizeHandles val="exact"/>
        </dgm:presLayoutVars>
      </dgm:prSet>
      <dgm:spPr/>
    </dgm:pt>
    <dgm:pt modelId="{8B8AB971-EFFE-4869-AD33-E80FD34D5209}" type="pres">
      <dgm:prSet presAssocID="{AD4476DB-5182-4935-9CD7-37318FCAE325}" presName="node" presStyleLbl="node1" presStyleIdx="0" presStyleCnt="3">
        <dgm:presLayoutVars>
          <dgm:bulletEnabled val="1"/>
        </dgm:presLayoutVars>
      </dgm:prSet>
      <dgm:spPr/>
    </dgm:pt>
    <dgm:pt modelId="{DF0F4D13-4B19-48B8-BAAE-0BA10D133495}" type="pres">
      <dgm:prSet presAssocID="{847C18C3-7A68-4601-A9AE-9A7AFA1B5B7E}" presName="sibTrans" presStyleLbl="sibTrans2D1" presStyleIdx="0" presStyleCnt="3"/>
      <dgm:spPr/>
    </dgm:pt>
    <dgm:pt modelId="{F592E73B-5514-4441-83FB-814246F90FC8}" type="pres">
      <dgm:prSet presAssocID="{847C18C3-7A68-4601-A9AE-9A7AFA1B5B7E}" presName="connectorText" presStyleLbl="sibTrans2D1" presStyleIdx="0" presStyleCnt="3"/>
      <dgm:spPr/>
    </dgm:pt>
    <dgm:pt modelId="{9252DB11-41D6-440E-B5CD-A090B80C8AC1}" type="pres">
      <dgm:prSet presAssocID="{6E3570EE-F5D3-40CF-A685-5BA74D7941F1}" presName="node" presStyleLbl="node1" presStyleIdx="1" presStyleCnt="3">
        <dgm:presLayoutVars>
          <dgm:bulletEnabled val="1"/>
        </dgm:presLayoutVars>
      </dgm:prSet>
      <dgm:spPr/>
    </dgm:pt>
    <dgm:pt modelId="{DF8E0C49-B2B9-4CD9-A5BE-B3CF86824302}" type="pres">
      <dgm:prSet presAssocID="{166B9D53-B555-48F2-A10E-9E70A54B4E74}" presName="sibTrans" presStyleLbl="sibTrans2D1" presStyleIdx="1" presStyleCnt="3"/>
      <dgm:spPr/>
    </dgm:pt>
    <dgm:pt modelId="{4BAE0AED-EB30-4E09-8E5F-9C9FEC7F916B}" type="pres">
      <dgm:prSet presAssocID="{166B9D53-B555-48F2-A10E-9E70A54B4E74}" presName="connectorText" presStyleLbl="sibTrans2D1" presStyleIdx="1" presStyleCnt="3"/>
      <dgm:spPr/>
    </dgm:pt>
    <dgm:pt modelId="{A6DE45B8-982F-476E-98F1-88EAA7FE2DA3}" type="pres">
      <dgm:prSet presAssocID="{47462149-FFFD-4AD6-B67D-389304FFD0AA}" presName="node" presStyleLbl="node1" presStyleIdx="2" presStyleCnt="3">
        <dgm:presLayoutVars>
          <dgm:bulletEnabled val="1"/>
        </dgm:presLayoutVars>
      </dgm:prSet>
      <dgm:spPr/>
    </dgm:pt>
    <dgm:pt modelId="{42F7837C-818C-433F-872F-195019C2149A}" type="pres">
      <dgm:prSet presAssocID="{489FE0F8-D84D-4F52-BB15-A306003D0468}" presName="sibTrans" presStyleLbl="sibTrans2D1" presStyleIdx="2" presStyleCnt="3"/>
      <dgm:spPr/>
    </dgm:pt>
    <dgm:pt modelId="{1222F2C7-0A6B-45E4-8F12-CA0B8BF2D274}" type="pres">
      <dgm:prSet presAssocID="{489FE0F8-D84D-4F52-BB15-A306003D0468}" presName="connectorText" presStyleLbl="sibTrans2D1" presStyleIdx="2" presStyleCnt="3"/>
      <dgm:spPr/>
    </dgm:pt>
  </dgm:ptLst>
  <dgm:cxnLst>
    <dgm:cxn modelId="{7BC73F28-F0C2-475F-9ECA-86C4D732665C}" type="presOf" srcId="{AD4476DB-5182-4935-9CD7-37318FCAE325}" destId="{8B8AB971-EFFE-4869-AD33-E80FD34D5209}" srcOrd="0" destOrd="0" presId="urn:microsoft.com/office/officeart/2005/8/layout/cycle7"/>
    <dgm:cxn modelId="{EB84D43E-6027-498D-9964-18C319D25E4F}" type="presOf" srcId="{BF3E9177-FA7F-4190-BFAF-4762B1806927}" destId="{28A9214D-933C-44E0-804E-7DB91490EA42}" srcOrd="0" destOrd="0" presId="urn:microsoft.com/office/officeart/2005/8/layout/cycle7"/>
    <dgm:cxn modelId="{A83B6066-F6D9-41CC-8A35-06A06A07039B}" type="presOf" srcId="{489FE0F8-D84D-4F52-BB15-A306003D0468}" destId="{42F7837C-818C-433F-872F-195019C2149A}" srcOrd="0" destOrd="0" presId="urn:microsoft.com/office/officeart/2005/8/layout/cycle7"/>
    <dgm:cxn modelId="{61520069-DA94-4E72-A138-577F7D87CEDF}" srcId="{BF3E9177-FA7F-4190-BFAF-4762B1806927}" destId="{6E3570EE-F5D3-40CF-A685-5BA74D7941F1}" srcOrd="1" destOrd="0" parTransId="{8866EA27-5C91-469F-9994-658DA9B0DDFD}" sibTransId="{166B9D53-B555-48F2-A10E-9E70A54B4E74}"/>
    <dgm:cxn modelId="{2683C76E-CF07-4C79-B25E-EEC2B78A52B0}" srcId="{BF3E9177-FA7F-4190-BFAF-4762B1806927}" destId="{47462149-FFFD-4AD6-B67D-389304FFD0AA}" srcOrd="2" destOrd="0" parTransId="{C92E1BEF-C746-4688-84BB-E5C5231A9109}" sibTransId="{489FE0F8-D84D-4F52-BB15-A306003D0468}"/>
    <dgm:cxn modelId="{4D12AE7C-071E-409F-8C11-D006FB27E42D}" type="presOf" srcId="{166B9D53-B555-48F2-A10E-9E70A54B4E74}" destId="{4BAE0AED-EB30-4E09-8E5F-9C9FEC7F916B}" srcOrd="1" destOrd="0" presId="urn:microsoft.com/office/officeart/2005/8/layout/cycle7"/>
    <dgm:cxn modelId="{B74D2A99-76B4-423F-98E6-56505B6348A9}" type="presOf" srcId="{166B9D53-B555-48F2-A10E-9E70A54B4E74}" destId="{DF8E0C49-B2B9-4CD9-A5BE-B3CF86824302}" srcOrd="0" destOrd="0" presId="urn:microsoft.com/office/officeart/2005/8/layout/cycle7"/>
    <dgm:cxn modelId="{587D51BD-3F0A-4CD8-8723-25870A20D81A}" type="presOf" srcId="{847C18C3-7A68-4601-A9AE-9A7AFA1B5B7E}" destId="{F592E73B-5514-4441-83FB-814246F90FC8}" srcOrd="1" destOrd="0" presId="urn:microsoft.com/office/officeart/2005/8/layout/cycle7"/>
    <dgm:cxn modelId="{B24840C6-288C-4EF3-B2B5-C9ED8A5F35DB}" type="presOf" srcId="{489FE0F8-D84D-4F52-BB15-A306003D0468}" destId="{1222F2C7-0A6B-45E4-8F12-CA0B8BF2D274}" srcOrd="1" destOrd="0" presId="urn:microsoft.com/office/officeart/2005/8/layout/cycle7"/>
    <dgm:cxn modelId="{B9E1ECCC-FA2B-4E89-B7D8-52F3DFC3D3B0}" type="presOf" srcId="{6E3570EE-F5D3-40CF-A685-5BA74D7941F1}" destId="{9252DB11-41D6-440E-B5CD-A090B80C8AC1}" srcOrd="0" destOrd="0" presId="urn:microsoft.com/office/officeart/2005/8/layout/cycle7"/>
    <dgm:cxn modelId="{4721FBCF-933F-41C6-81CD-2877CACBC415}" type="presOf" srcId="{47462149-FFFD-4AD6-B67D-389304FFD0AA}" destId="{A6DE45B8-982F-476E-98F1-88EAA7FE2DA3}" srcOrd="0" destOrd="0" presId="urn:microsoft.com/office/officeart/2005/8/layout/cycle7"/>
    <dgm:cxn modelId="{490C00D3-A340-45F7-9682-66AF4D13E3D2}" srcId="{BF3E9177-FA7F-4190-BFAF-4762B1806927}" destId="{AD4476DB-5182-4935-9CD7-37318FCAE325}" srcOrd="0" destOrd="0" parTransId="{6DDDCD5D-24F4-46DA-A8BE-877F0973C4E2}" sibTransId="{847C18C3-7A68-4601-A9AE-9A7AFA1B5B7E}"/>
    <dgm:cxn modelId="{A39DEAFD-5E25-48D4-A10C-C4EAEB866714}" type="presOf" srcId="{847C18C3-7A68-4601-A9AE-9A7AFA1B5B7E}" destId="{DF0F4D13-4B19-48B8-BAAE-0BA10D133495}" srcOrd="0" destOrd="0" presId="urn:microsoft.com/office/officeart/2005/8/layout/cycle7"/>
    <dgm:cxn modelId="{860A617E-2C7A-4530-8109-2BBDDD1988D0}" type="presParOf" srcId="{28A9214D-933C-44E0-804E-7DB91490EA42}" destId="{8B8AB971-EFFE-4869-AD33-E80FD34D5209}" srcOrd="0" destOrd="0" presId="urn:microsoft.com/office/officeart/2005/8/layout/cycle7"/>
    <dgm:cxn modelId="{1F52B5F0-177B-4774-9963-19B952C70708}" type="presParOf" srcId="{28A9214D-933C-44E0-804E-7DB91490EA42}" destId="{DF0F4D13-4B19-48B8-BAAE-0BA10D133495}" srcOrd="1" destOrd="0" presId="urn:microsoft.com/office/officeart/2005/8/layout/cycle7"/>
    <dgm:cxn modelId="{C5100F8B-BC97-4F8C-9D67-4DB706D7D047}" type="presParOf" srcId="{DF0F4D13-4B19-48B8-BAAE-0BA10D133495}" destId="{F592E73B-5514-4441-83FB-814246F90FC8}" srcOrd="0" destOrd="0" presId="urn:microsoft.com/office/officeart/2005/8/layout/cycle7"/>
    <dgm:cxn modelId="{7A0FA0EB-9D1A-4A94-BBA3-B57AEC21B8D1}" type="presParOf" srcId="{28A9214D-933C-44E0-804E-7DB91490EA42}" destId="{9252DB11-41D6-440E-B5CD-A090B80C8AC1}" srcOrd="2" destOrd="0" presId="urn:microsoft.com/office/officeart/2005/8/layout/cycle7"/>
    <dgm:cxn modelId="{57D1BEAE-0CE2-4A81-A080-6D3CACD16679}" type="presParOf" srcId="{28A9214D-933C-44E0-804E-7DB91490EA42}" destId="{DF8E0C49-B2B9-4CD9-A5BE-B3CF86824302}" srcOrd="3" destOrd="0" presId="urn:microsoft.com/office/officeart/2005/8/layout/cycle7"/>
    <dgm:cxn modelId="{F740B1B1-2810-48B8-ABB9-666A72F7C82D}" type="presParOf" srcId="{DF8E0C49-B2B9-4CD9-A5BE-B3CF86824302}" destId="{4BAE0AED-EB30-4E09-8E5F-9C9FEC7F916B}" srcOrd="0" destOrd="0" presId="urn:microsoft.com/office/officeart/2005/8/layout/cycle7"/>
    <dgm:cxn modelId="{E5901992-89A1-4701-8EF5-DB76863A8526}" type="presParOf" srcId="{28A9214D-933C-44E0-804E-7DB91490EA42}" destId="{A6DE45B8-982F-476E-98F1-88EAA7FE2DA3}" srcOrd="4" destOrd="0" presId="urn:microsoft.com/office/officeart/2005/8/layout/cycle7"/>
    <dgm:cxn modelId="{F2BC8D10-6712-46A3-8799-11E99E33DCE2}" type="presParOf" srcId="{28A9214D-933C-44E0-804E-7DB91490EA42}" destId="{42F7837C-818C-433F-872F-195019C2149A}" srcOrd="5" destOrd="0" presId="urn:microsoft.com/office/officeart/2005/8/layout/cycle7"/>
    <dgm:cxn modelId="{4B09436A-0591-43B1-8D6F-3DDDD77CCCE4}" type="presParOf" srcId="{42F7837C-818C-433F-872F-195019C2149A}" destId="{1222F2C7-0A6B-45E4-8F12-CA0B8BF2D27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3E9177-FA7F-4190-BFAF-4762B1806927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D4476DB-5182-4935-9CD7-37318FCAE325}">
      <dgm:prSet phldrT="[Text]"/>
      <dgm:spPr/>
      <dgm:t>
        <a:bodyPr/>
        <a:lstStyle/>
        <a:p>
          <a:r>
            <a:rPr lang="de-DE" dirty="0" err="1">
              <a:solidFill>
                <a:srgbClr val="FFC000"/>
              </a:solidFill>
            </a:rPr>
            <a:t>Home</a:t>
          </a:r>
          <a:r>
            <a:rPr lang="de-DE" dirty="0" err="1"/>
            <a:t>Controller</a:t>
          </a:r>
          <a:endParaRPr lang="de-DE" dirty="0"/>
        </a:p>
      </dgm:t>
    </dgm:pt>
    <dgm:pt modelId="{6DDDCD5D-24F4-46DA-A8BE-877F0973C4E2}" type="parTrans" cxnId="{490C00D3-A340-45F7-9682-66AF4D13E3D2}">
      <dgm:prSet/>
      <dgm:spPr/>
      <dgm:t>
        <a:bodyPr/>
        <a:lstStyle/>
        <a:p>
          <a:endParaRPr lang="de-DE"/>
        </a:p>
      </dgm:t>
    </dgm:pt>
    <dgm:pt modelId="{847C18C3-7A68-4601-A9AE-9A7AFA1B5B7E}" type="sibTrans" cxnId="{490C00D3-A340-45F7-9682-66AF4D13E3D2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endParaRPr lang="de-DE"/>
        </a:p>
      </dgm:t>
    </dgm:pt>
    <dgm:pt modelId="{6E3570EE-F5D3-40CF-A685-5BA74D7941F1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 dirty="0"/>
            <a:t>(Model)</a:t>
          </a:r>
        </a:p>
      </dgm:t>
    </dgm:pt>
    <dgm:pt modelId="{8866EA27-5C91-469F-9994-658DA9B0DDFD}" type="parTrans" cxnId="{61520069-DA94-4E72-A138-577F7D87CEDF}">
      <dgm:prSet/>
      <dgm:spPr/>
      <dgm:t>
        <a:bodyPr/>
        <a:lstStyle/>
        <a:p>
          <a:endParaRPr lang="de-DE"/>
        </a:p>
      </dgm:t>
    </dgm:pt>
    <dgm:pt modelId="{166B9D53-B555-48F2-A10E-9E70A54B4E74}" type="sibTrans" cxnId="{61520069-DA94-4E72-A138-577F7D87CEDF}">
      <dgm:prSet/>
      <dgm:spPr>
        <a:noFill/>
      </dgm:spPr>
      <dgm:t>
        <a:bodyPr/>
        <a:lstStyle/>
        <a:p>
          <a:endParaRPr lang="de-DE"/>
        </a:p>
      </dgm:t>
    </dgm:pt>
    <dgm:pt modelId="{47462149-FFFD-4AD6-B67D-389304FFD0AA}">
      <dgm:prSet phldrT="[Text]"/>
      <dgm:spPr/>
      <dgm:t>
        <a:bodyPr/>
        <a:lstStyle/>
        <a:p>
          <a:r>
            <a:rPr lang="de-DE" dirty="0"/>
            <a:t>Chat.html</a:t>
          </a:r>
        </a:p>
      </dgm:t>
    </dgm:pt>
    <dgm:pt modelId="{C92E1BEF-C746-4688-84BB-E5C5231A9109}" type="parTrans" cxnId="{2683C76E-CF07-4C79-B25E-EEC2B78A52B0}">
      <dgm:prSet/>
      <dgm:spPr/>
      <dgm:t>
        <a:bodyPr/>
        <a:lstStyle/>
        <a:p>
          <a:endParaRPr lang="de-DE"/>
        </a:p>
      </dgm:t>
    </dgm:pt>
    <dgm:pt modelId="{489FE0F8-D84D-4F52-BB15-A306003D0468}" type="sibTrans" cxnId="{2683C76E-CF07-4C79-B25E-EEC2B78A52B0}">
      <dgm:prSet/>
      <dgm:spPr/>
      <dgm:t>
        <a:bodyPr/>
        <a:lstStyle/>
        <a:p>
          <a:endParaRPr lang="de-DE"/>
        </a:p>
      </dgm:t>
    </dgm:pt>
    <dgm:pt modelId="{28A9214D-933C-44E0-804E-7DB91490EA42}" type="pres">
      <dgm:prSet presAssocID="{BF3E9177-FA7F-4190-BFAF-4762B1806927}" presName="Name0" presStyleCnt="0">
        <dgm:presLayoutVars>
          <dgm:dir/>
          <dgm:resizeHandles val="exact"/>
        </dgm:presLayoutVars>
      </dgm:prSet>
      <dgm:spPr/>
    </dgm:pt>
    <dgm:pt modelId="{8B8AB971-EFFE-4869-AD33-E80FD34D5209}" type="pres">
      <dgm:prSet presAssocID="{AD4476DB-5182-4935-9CD7-37318FCAE325}" presName="node" presStyleLbl="node1" presStyleIdx="0" presStyleCnt="3" custScaleX="140272" custScaleY="172006">
        <dgm:presLayoutVars>
          <dgm:bulletEnabled val="1"/>
        </dgm:presLayoutVars>
      </dgm:prSet>
      <dgm:spPr/>
    </dgm:pt>
    <dgm:pt modelId="{DF0F4D13-4B19-48B8-BAAE-0BA10D133495}" type="pres">
      <dgm:prSet presAssocID="{847C18C3-7A68-4601-A9AE-9A7AFA1B5B7E}" presName="sibTrans" presStyleLbl="sibTrans2D1" presStyleIdx="0" presStyleCnt="3"/>
      <dgm:spPr/>
    </dgm:pt>
    <dgm:pt modelId="{F592E73B-5514-4441-83FB-814246F90FC8}" type="pres">
      <dgm:prSet presAssocID="{847C18C3-7A68-4601-A9AE-9A7AFA1B5B7E}" presName="connectorText" presStyleLbl="sibTrans2D1" presStyleIdx="0" presStyleCnt="3"/>
      <dgm:spPr/>
    </dgm:pt>
    <dgm:pt modelId="{9252DB11-41D6-440E-B5CD-A090B80C8AC1}" type="pres">
      <dgm:prSet presAssocID="{6E3570EE-F5D3-40CF-A685-5BA74D7941F1}" presName="node" presStyleLbl="node1" presStyleIdx="1" presStyleCnt="3">
        <dgm:presLayoutVars>
          <dgm:bulletEnabled val="1"/>
        </dgm:presLayoutVars>
      </dgm:prSet>
      <dgm:spPr/>
    </dgm:pt>
    <dgm:pt modelId="{DF8E0C49-B2B9-4CD9-A5BE-B3CF86824302}" type="pres">
      <dgm:prSet presAssocID="{166B9D53-B555-48F2-A10E-9E70A54B4E74}" presName="sibTrans" presStyleLbl="sibTrans2D1" presStyleIdx="1" presStyleCnt="3"/>
      <dgm:spPr/>
    </dgm:pt>
    <dgm:pt modelId="{4BAE0AED-EB30-4E09-8E5F-9C9FEC7F916B}" type="pres">
      <dgm:prSet presAssocID="{166B9D53-B555-48F2-A10E-9E70A54B4E74}" presName="connectorText" presStyleLbl="sibTrans2D1" presStyleIdx="1" presStyleCnt="3"/>
      <dgm:spPr/>
    </dgm:pt>
    <dgm:pt modelId="{A6DE45B8-982F-476E-98F1-88EAA7FE2DA3}" type="pres">
      <dgm:prSet presAssocID="{47462149-FFFD-4AD6-B67D-389304FFD0AA}" presName="node" presStyleLbl="node1" presStyleIdx="2" presStyleCnt="3">
        <dgm:presLayoutVars>
          <dgm:bulletEnabled val="1"/>
        </dgm:presLayoutVars>
      </dgm:prSet>
      <dgm:spPr/>
    </dgm:pt>
    <dgm:pt modelId="{42F7837C-818C-433F-872F-195019C2149A}" type="pres">
      <dgm:prSet presAssocID="{489FE0F8-D84D-4F52-BB15-A306003D0468}" presName="sibTrans" presStyleLbl="sibTrans2D1" presStyleIdx="2" presStyleCnt="3"/>
      <dgm:spPr/>
    </dgm:pt>
    <dgm:pt modelId="{1222F2C7-0A6B-45E4-8F12-CA0B8BF2D274}" type="pres">
      <dgm:prSet presAssocID="{489FE0F8-D84D-4F52-BB15-A306003D0468}" presName="connectorText" presStyleLbl="sibTrans2D1" presStyleIdx="2" presStyleCnt="3"/>
      <dgm:spPr/>
    </dgm:pt>
  </dgm:ptLst>
  <dgm:cxnLst>
    <dgm:cxn modelId="{7BC73F28-F0C2-475F-9ECA-86C4D732665C}" type="presOf" srcId="{AD4476DB-5182-4935-9CD7-37318FCAE325}" destId="{8B8AB971-EFFE-4869-AD33-E80FD34D5209}" srcOrd="0" destOrd="0" presId="urn:microsoft.com/office/officeart/2005/8/layout/cycle7"/>
    <dgm:cxn modelId="{EB84D43E-6027-498D-9964-18C319D25E4F}" type="presOf" srcId="{BF3E9177-FA7F-4190-BFAF-4762B1806927}" destId="{28A9214D-933C-44E0-804E-7DB91490EA42}" srcOrd="0" destOrd="0" presId="urn:microsoft.com/office/officeart/2005/8/layout/cycle7"/>
    <dgm:cxn modelId="{A83B6066-F6D9-41CC-8A35-06A06A07039B}" type="presOf" srcId="{489FE0F8-D84D-4F52-BB15-A306003D0468}" destId="{42F7837C-818C-433F-872F-195019C2149A}" srcOrd="0" destOrd="0" presId="urn:microsoft.com/office/officeart/2005/8/layout/cycle7"/>
    <dgm:cxn modelId="{61520069-DA94-4E72-A138-577F7D87CEDF}" srcId="{BF3E9177-FA7F-4190-BFAF-4762B1806927}" destId="{6E3570EE-F5D3-40CF-A685-5BA74D7941F1}" srcOrd="1" destOrd="0" parTransId="{8866EA27-5C91-469F-9994-658DA9B0DDFD}" sibTransId="{166B9D53-B555-48F2-A10E-9E70A54B4E74}"/>
    <dgm:cxn modelId="{2683C76E-CF07-4C79-B25E-EEC2B78A52B0}" srcId="{BF3E9177-FA7F-4190-BFAF-4762B1806927}" destId="{47462149-FFFD-4AD6-B67D-389304FFD0AA}" srcOrd="2" destOrd="0" parTransId="{C92E1BEF-C746-4688-84BB-E5C5231A9109}" sibTransId="{489FE0F8-D84D-4F52-BB15-A306003D0468}"/>
    <dgm:cxn modelId="{4D12AE7C-071E-409F-8C11-D006FB27E42D}" type="presOf" srcId="{166B9D53-B555-48F2-A10E-9E70A54B4E74}" destId="{4BAE0AED-EB30-4E09-8E5F-9C9FEC7F916B}" srcOrd="1" destOrd="0" presId="urn:microsoft.com/office/officeart/2005/8/layout/cycle7"/>
    <dgm:cxn modelId="{B74D2A99-76B4-423F-98E6-56505B6348A9}" type="presOf" srcId="{166B9D53-B555-48F2-A10E-9E70A54B4E74}" destId="{DF8E0C49-B2B9-4CD9-A5BE-B3CF86824302}" srcOrd="0" destOrd="0" presId="urn:microsoft.com/office/officeart/2005/8/layout/cycle7"/>
    <dgm:cxn modelId="{587D51BD-3F0A-4CD8-8723-25870A20D81A}" type="presOf" srcId="{847C18C3-7A68-4601-A9AE-9A7AFA1B5B7E}" destId="{F592E73B-5514-4441-83FB-814246F90FC8}" srcOrd="1" destOrd="0" presId="urn:microsoft.com/office/officeart/2005/8/layout/cycle7"/>
    <dgm:cxn modelId="{B24840C6-288C-4EF3-B2B5-C9ED8A5F35DB}" type="presOf" srcId="{489FE0F8-D84D-4F52-BB15-A306003D0468}" destId="{1222F2C7-0A6B-45E4-8F12-CA0B8BF2D274}" srcOrd="1" destOrd="0" presId="urn:microsoft.com/office/officeart/2005/8/layout/cycle7"/>
    <dgm:cxn modelId="{B9E1ECCC-FA2B-4E89-B7D8-52F3DFC3D3B0}" type="presOf" srcId="{6E3570EE-F5D3-40CF-A685-5BA74D7941F1}" destId="{9252DB11-41D6-440E-B5CD-A090B80C8AC1}" srcOrd="0" destOrd="0" presId="urn:microsoft.com/office/officeart/2005/8/layout/cycle7"/>
    <dgm:cxn modelId="{4721FBCF-933F-41C6-81CD-2877CACBC415}" type="presOf" srcId="{47462149-FFFD-4AD6-B67D-389304FFD0AA}" destId="{A6DE45B8-982F-476E-98F1-88EAA7FE2DA3}" srcOrd="0" destOrd="0" presId="urn:microsoft.com/office/officeart/2005/8/layout/cycle7"/>
    <dgm:cxn modelId="{490C00D3-A340-45F7-9682-66AF4D13E3D2}" srcId="{BF3E9177-FA7F-4190-BFAF-4762B1806927}" destId="{AD4476DB-5182-4935-9CD7-37318FCAE325}" srcOrd="0" destOrd="0" parTransId="{6DDDCD5D-24F4-46DA-A8BE-877F0973C4E2}" sibTransId="{847C18C3-7A68-4601-A9AE-9A7AFA1B5B7E}"/>
    <dgm:cxn modelId="{A39DEAFD-5E25-48D4-A10C-C4EAEB866714}" type="presOf" srcId="{847C18C3-7A68-4601-A9AE-9A7AFA1B5B7E}" destId="{DF0F4D13-4B19-48B8-BAAE-0BA10D133495}" srcOrd="0" destOrd="0" presId="urn:microsoft.com/office/officeart/2005/8/layout/cycle7"/>
    <dgm:cxn modelId="{860A617E-2C7A-4530-8109-2BBDDD1988D0}" type="presParOf" srcId="{28A9214D-933C-44E0-804E-7DB91490EA42}" destId="{8B8AB971-EFFE-4869-AD33-E80FD34D5209}" srcOrd="0" destOrd="0" presId="urn:microsoft.com/office/officeart/2005/8/layout/cycle7"/>
    <dgm:cxn modelId="{1F52B5F0-177B-4774-9963-19B952C70708}" type="presParOf" srcId="{28A9214D-933C-44E0-804E-7DB91490EA42}" destId="{DF0F4D13-4B19-48B8-BAAE-0BA10D133495}" srcOrd="1" destOrd="0" presId="urn:microsoft.com/office/officeart/2005/8/layout/cycle7"/>
    <dgm:cxn modelId="{C5100F8B-BC97-4F8C-9D67-4DB706D7D047}" type="presParOf" srcId="{DF0F4D13-4B19-48B8-BAAE-0BA10D133495}" destId="{F592E73B-5514-4441-83FB-814246F90FC8}" srcOrd="0" destOrd="0" presId="urn:microsoft.com/office/officeart/2005/8/layout/cycle7"/>
    <dgm:cxn modelId="{7A0FA0EB-9D1A-4A94-BBA3-B57AEC21B8D1}" type="presParOf" srcId="{28A9214D-933C-44E0-804E-7DB91490EA42}" destId="{9252DB11-41D6-440E-B5CD-A090B80C8AC1}" srcOrd="2" destOrd="0" presId="urn:microsoft.com/office/officeart/2005/8/layout/cycle7"/>
    <dgm:cxn modelId="{57D1BEAE-0CE2-4A81-A080-6D3CACD16679}" type="presParOf" srcId="{28A9214D-933C-44E0-804E-7DB91490EA42}" destId="{DF8E0C49-B2B9-4CD9-A5BE-B3CF86824302}" srcOrd="3" destOrd="0" presId="urn:microsoft.com/office/officeart/2005/8/layout/cycle7"/>
    <dgm:cxn modelId="{F740B1B1-2810-48B8-ABB9-666A72F7C82D}" type="presParOf" srcId="{DF8E0C49-B2B9-4CD9-A5BE-B3CF86824302}" destId="{4BAE0AED-EB30-4E09-8E5F-9C9FEC7F916B}" srcOrd="0" destOrd="0" presId="urn:microsoft.com/office/officeart/2005/8/layout/cycle7"/>
    <dgm:cxn modelId="{E5901992-89A1-4701-8EF5-DB76863A8526}" type="presParOf" srcId="{28A9214D-933C-44E0-804E-7DB91490EA42}" destId="{A6DE45B8-982F-476E-98F1-88EAA7FE2DA3}" srcOrd="4" destOrd="0" presId="urn:microsoft.com/office/officeart/2005/8/layout/cycle7"/>
    <dgm:cxn modelId="{F2BC8D10-6712-46A3-8799-11E99E33DCE2}" type="presParOf" srcId="{28A9214D-933C-44E0-804E-7DB91490EA42}" destId="{42F7837C-818C-433F-872F-195019C2149A}" srcOrd="5" destOrd="0" presId="urn:microsoft.com/office/officeart/2005/8/layout/cycle7"/>
    <dgm:cxn modelId="{4B09436A-0591-43B1-8D6F-3DDDD77CCCE4}" type="presParOf" srcId="{42F7837C-818C-433F-872F-195019C2149A}" destId="{1222F2C7-0A6B-45E4-8F12-CA0B8BF2D27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AB971-EFFE-4869-AD33-E80FD34D5209}">
      <dsp:nvSpPr>
        <dsp:cNvPr id="0" name=""/>
        <dsp:cNvSpPr/>
      </dsp:nvSpPr>
      <dsp:spPr>
        <a:xfrm>
          <a:off x="1166133" y="91294"/>
          <a:ext cx="1411057" cy="7055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Controller</a:t>
          </a:r>
        </a:p>
      </dsp:txBody>
      <dsp:txXfrm>
        <a:off x="1186797" y="111958"/>
        <a:ext cx="1369729" cy="664200"/>
      </dsp:txXfrm>
    </dsp:sp>
    <dsp:sp modelId="{DF0F4D13-4B19-48B8-BAAE-0BA10D133495}">
      <dsp:nvSpPr>
        <dsp:cNvPr id="0" name=""/>
        <dsp:cNvSpPr/>
      </dsp:nvSpPr>
      <dsp:spPr>
        <a:xfrm rot="3600000">
          <a:off x="2086315" y="1330289"/>
          <a:ext cx="736592" cy="24693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2160396" y="1379676"/>
        <a:ext cx="588431" cy="148161"/>
      </dsp:txXfrm>
    </dsp:sp>
    <dsp:sp modelId="{9252DB11-41D6-440E-B5CD-A090B80C8AC1}">
      <dsp:nvSpPr>
        <dsp:cNvPr id="0" name=""/>
        <dsp:cNvSpPr/>
      </dsp:nvSpPr>
      <dsp:spPr>
        <a:xfrm>
          <a:off x="2332032" y="2110690"/>
          <a:ext cx="1411057" cy="70552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Model</a:t>
          </a:r>
        </a:p>
      </dsp:txBody>
      <dsp:txXfrm>
        <a:off x="2352696" y="2131354"/>
        <a:ext cx="1369729" cy="664200"/>
      </dsp:txXfrm>
    </dsp:sp>
    <dsp:sp modelId="{DF8E0C49-B2B9-4CD9-A5BE-B3CF86824302}">
      <dsp:nvSpPr>
        <dsp:cNvPr id="0" name=""/>
        <dsp:cNvSpPr/>
      </dsp:nvSpPr>
      <dsp:spPr>
        <a:xfrm rot="10800000">
          <a:off x="1503365" y="2339987"/>
          <a:ext cx="736592" cy="246935"/>
        </a:xfrm>
        <a:prstGeom prst="left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 rot="10800000">
        <a:off x="1577445" y="2389374"/>
        <a:ext cx="588431" cy="148161"/>
      </dsp:txXfrm>
    </dsp:sp>
    <dsp:sp modelId="{A6DE45B8-982F-476E-98F1-88EAA7FE2DA3}">
      <dsp:nvSpPr>
        <dsp:cNvPr id="0" name=""/>
        <dsp:cNvSpPr/>
      </dsp:nvSpPr>
      <dsp:spPr>
        <a:xfrm>
          <a:off x="234" y="2110690"/>
          <a:ext cx="1411057" cy="7055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View</a:t>
          </a:r>
        </a:p>
      </dsp:txBody>
      <dsp:txXfrm>
        <a:off x="20898" y="2131354"/>
        <a:ext cx="1369729" cy="664200"/>
      </dsp:txXfrm>
    </dsp:sp>
    <dsp:sp modelId="{42F7837C-818C-433F-872F-195019C2149A}">
      <dsp:nvSpPr>
        <dsp:cNvPr id="0" name=""/>
        <dsp:cNvSpPr/>
      </dsp:nvSpPr>
      <dsp:spPr>
        <a:xfrm rot="18000000">
          <a:off x="920416" y="1330289"/>
          <a:ext cx="736592" cy="24693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994497" y="1379676"/>
        <a:ext cx="588431" cy="148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AB971-EFFE-4869-AD33-E80FD34D5209}">
      <dsp:nvSpPr>
        <dsp:cNvPr id="0" name=""/>
        <dsp:cNvSpPr/>
      </dsp:nvSpPr>
      <dsp:spPr>
        <a:xfrm>
          <a:off x="882002" y="-35711"/>
          <a:ext cx="1979318" cy="1213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>
              <a:solidFill>
                <a:srgbClr val="FFC000"/>
              </a:solidFill>
            </a:rPr>
            <a:t>Home</a:t>
          </a:r>
          <a:r>
            <a:rPr lang="de-DE" sz="1900" kern="1200" dirty="0" err="1"/>
            <a:t>Controller</a:t>
          </a:r>
          <a:endParaRPr lang="de-DE" sz="1900" kern="1200" dirty="0"/>
        </a:p>
      </dsp:txBody>
      <dsp:txXfrm>
        <a:off x="917546" y="-167"/>
        <a:ext cx="1908230" cy="1142463"/>
      </dsp:txXfrm>
    </dsp:sp>
    <dsp:sp modelId="{DF0F4D13-4B19-48B8-BAAE-0BA10D133495}">
      <dsp:nvSpPr>
        <dsp:cNvPr id="0" name=""/>
        <dsp:cNvSpPr/>
      </dsp:nvSpPr>
      <dsp:spPr>
        <a:xfrm rot="3600000">
          <a:off x="2159642" y="1584301"/>
          <a:ext cx="736592" cy="24693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2233723" y="1633688"/>
        <a:ext cx="588431" cy="148161"/>
      </dsp:txXfrm>
    </dsp:sp>
    <dsp:sp modelId="{9252DB11-41D6-440E-B5CD-A090B80C8AC1}">
      <dsp:nvSpPr>
        <dsp:cNvPr id="0" name=""/>
        <dsp:cNvSpPr/>
      </dsp:nvSpPr>
      <dsp:spPr>
        <a:xfrm>
          <a:off x="2332032" y="2237696"/>
          <a:ext cx="1411057" cy="70552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(Model)</a:t>
          </a:r>
        </a:p>
      </dsp:txBody>
      <dsp:txXfrm>
        <a:off x="2352696" y="2258360"/>
        <a:ext cx="1369729" cy="664200"/>
      </dsp:txXfrm>
    </dsp:sp>
    <dsp:sp modelId="{DF8E0C49-B2B9-4CD9-A5BE-B3CF86824302}">
      <dsp:nvSpPr>
        <dsp:cNvPr id="0" name=""/>
        <dsp:cNvSpPr/>
      </dsp:nvSpPr>
      <dsp:spPr>
        <a:xfrm rot="10800000">
          <a:off x="1503365" y="2466993"/>
          <a:ext cx="736592" cy="246935"/>
        </a:xfrm>
        <a:prstGeom prst="left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 rot="10800000">
        <a:off x="1577445" y="2516380"/>
        <a:ext cx="588431" cy="148161"/>
      </dsp:txXfrm>
    </dsp:sp>
    <dsp:sp modelId="{A6DE45B8-982F-476E-98F1-88EAA7FE2DA3}">
      <dsp:nvSpPr>
        <dsp:cNvPr id="0" name=""/>
        <dsp:cNvSpPr/>
      </dsp:nvSpPr>
      <dsp:spPr>
        <a:xfrm>
          <a:off x="234" y="2237696"/>
          <a:ext cx="1411057" cy="7055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Chat.html</a:t>
          </a:r>
        </a:p>
      </dsp:txBody>
      <dsp:txXfrm>
        <a:off x="20898" y="2258360"/>
        <a:ext cx="1369729" cy="664200"/>
      </dsp:txXfrm>
    </dsp:sp>
    <dsp:sp modelId="{42F7837C-818C-433F-872F-195019C2149A}">
      <dsp:nvSpPr>
        <dsp:cNvPr id="0" name=""/>
        <dsp:cNvSpPr/>
      </dsp:nvSpPr>
      <dsp:spPr>
        <a:xfrm rot="18000000">
          <a:off x="847089" y="1584301"/>
          <a:ext cx="736592" cy="24693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921170" y="1633688"/>
        <a:ext cx="588431" cy="148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Azure</a:t>
            </a:r>
            <a:r>
              <a:rPr lang="de-DE" baseline="0" dirty="0"/>
              <a:t> cli = </a:t>
            </a:r>
            <a:r>
              <a:rPr lang="de-DE" baseline="0" dirty="0" err="1"/>
              <a:t>cmd</a:t>
            </a:r>
            <a:r>
              <a:rPr lang="de-DE" baseline="0" dirty="0"/>
              <a:t> </a:t>
            </a:r>
            <a:r>
              <a:rPr lang="de-DE" baseline="0" dirty="0" err="1"/>
              <a:t>addon</a:t>
            </a:r>
            <a:r>
              <a:rPr lang="de-DE" baseline="0" dirty="0"/>
              <a:t> von </a:t>
            </a:r>
            <a:r>
              <a:rPr lang="de-DE" baseline="0" dirty="0" err="1"/>
              <a:t>azure</a:t>
            </a:r>
            <a:r>
              <a:rPr lang="de-DE" baseline="0" dirty="0"/>
              <a:t> </a:t>
            </a:r>
          </a:p>
          <a:p>
            <a:r>
              <a:rPr lang="de-DE" baseline="0" dirty="0"/>
              <a:t>Geräte können über die </a:t>
            </a:r>
            <a:r>
              <a:rPr lang="de-DE" baseline="0" dirty="0" err="1"/>
              <a:t>cloud</a:t>
            </a:r>
            <a:r>
              <a:rPr lang="de-DE" baseline="0" dirty="0"/>
              <a:t> miteinander kommunizieren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76469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Mein Teil der Aufgabe, war die </a:t>
            </a:r>
            <a:r>
              <a:rPr lang="de-DE" dirty="0" err="1"/>
              <a:t>WebApp</a:t>
            </a:r>
            <a:endParaRPr lang="de-DE" dirty="0"/>
          </a:p>
          <a:p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WENIG ZEIT, DAHER NUR KURZER EINBLICK HINTER DIE KULISSEN</a:t>
            </a:r>
          </a:p>
          <a:p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HAB ASP.NET MVC Framework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Was ist ASP?</a:t>
            </a:r>
          </a:p>
          <a:p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ASP.NET Framework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Basiert auf .NET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Verwendung keine </a:t>
            </a:r>
            <a:r>
              <a:rPr lang="de-DE" b="1" dirty="0" err="1"/>
              <a:t>seltenheit</a:t>
            </a:r>
            <a:r>
              <a:rPr lang="de-DE" b="1" dirty="0"/>
              <a:t>, da 2.Platz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(Vor Java und Nach PHP Häufigste Lösung für Webanwendung, da Website schnell erstellt und gut skalierbar)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38000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Derzeitig sehr </a:t>
            </a:r>
            <a:r>
              <a:rPr lang="de-DE" b="1" dirty="0"/>
              <a:t>beliebtes</a:t>
            </a:r>
            <a:r>
              <a:rPr lang="de-DE" dirty="0"/>
              <a:t> </a:t>
            </a:r>
            <a:r>
              <a:rPr lang="de-DE" b="1" dirty="0"/>
              <a:t>Design-Pattern </a:t>
            </a:r>
            <a:r>
              <a:rPr lang="de-DE" dirty="0"/>
              <a:t>in der Webentwicklung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dirty="0"/>
              <a:t>Modell-Komponente: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dirty="0"/>
              <a:t>Interaktion mit Datenbank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Kümmert sich um Datenlogik Verarbeitung/ Manipulation/ Validierung der in DB gespeicherten Daten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D.H. Controller kommt nie direkt in Kontakt mit Daten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="1" dirty="0"/>
              <a:t>View-Komponente: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1" dirty="0"/>
              <a:t>Präsentation der Daten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Benutzeroberfläche, beinhaltet Elemente wie Textfelder, Buttons, …. (alles was angezeigt)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="1" dirty="0"/>
              <a:t>Controller-Komponente: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auch Steuerung, Schnittstelle für Model und View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="1" dirty="0"/>
              <a:t>Verarbeitet eingehende Browser </a:t>
            </a:r>
            <a:r>
              <a:rPr lang="de-DE" dirty="0"/>
              <a:t>Anforderungen</a:t>
            </a:r>
          </a:p>
          <a:p>
            <a:pPr marL="10858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dirty="0"/>
              <a:t>Ruft Modelldaten </a:t>
            </a:r>
            <a:r>
              <a:rPr lang="de-DE" dirty="0"/>
              <a:t>auf</a:t>
            </a:r>
          </a:p>
          <a:p>
            <a:pPr marL="10858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UND Daraufhin: </a:t>
            </a:r>
            <a:r>
              <a:rPr lang="de-DE" b="1" dirty="0"/>
              <a:t>Einschneidet welche View-Templates and Response </a:t>
            </a:r>
            <a:r>
              <a:rPr lang="de-DE" dirty="0"/>
              <a:t>gegeben werden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59580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dirty="0"/>
              <a:t>Anfrage von Client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Jede </a:t>
            </a:r>
            <a:r>
              <a:rPr lang="de-DE" b="1" dirty="0"/>
              <a:t>Aktionsmethode</a:t>
            </a:r>
            <a:r>
              <a:rPr lang="de-DE" dirty="0"/>
              <a:t> die Kontroller beinhaltet wird aufgerufen beim Aufrufen der </a:t>
            </a:r>
            <a:r>
              <a:rPr lang="de-DE" dirty="0" err="1"/>
              <a:t>Subroute</a:t>
            </a:r>
            <a:r>
              <a:rPr lang="de-DE" dirty="0"/>
              <a:t> (Zeige auf </a:t>
            </a:r>
            <a:r>
              <a:rPr lang="de-DE" dirty="0" err="1"/>
              <a:t>Subroute</a:t>
            </a:r>
            <a:r>
              <a:rPr lang="de-DE" dirty="0"/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Razor-Daten erlauben Einbettung von C# in HTML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Server rendert dann C#-Ausdrücke und Wandelt diese in HTML um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Nicht näher darauf eingehen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2692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Konventionelles Verfahren ist unpraktisch und würde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polling</a:t>
            </a:r>
            <a:r>
              <a:rPr lang="de-DE" dirty="0"/>
              <a:t> Seitens des Clients erfordern</a:t>
            </a:r>
          </a:p>
          <a:p>
            <a:endParaRPr lang="de-DE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UNPRAKTISCH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Wir </a:t>
            </a:r>
            <a:r>
              <a:rPr lang="de-DE" b="1" dirty="0"/>
              <a:t>wollen nicht</a:t>
            </a:r>
            <a:r>
              <a:rPr lang="de-DE" dirty="0"/>
              <a:t>, das </a:t>
            </a:r>
            <a:r>
              <a:rPr lang="de-DE" b="1" dirty="0"/>
              <a:t>Client erst anfragen muss, um sich Sensorwerte aktualisieren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altLang="de-DE" kern="0" dirty="0"/>
              <a:t>FÜR ASP.NET Entwickelt: </a:t>
            </a:r>
            <a:r>
              <a:rPr lang="de-DE" altLang="de-DE" kern="0" dirty="0" err="1"/>
              <a:t>SignalR</a:t>
            </a:r>
            <a:endParaRPr lang="de-DE" altLang="de-DE" kern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26135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Unter der  Haube verwendet </a:t>
            </a:r>
            <a:r>
              <a:rPr lang="de-DE" dirty="0" err="1"/>
              <a:t>SignalR</a:t>
            </a:r>
            <a:r>
              <a:rPr lang="de-DE" dirty="0"/>
              <a:t> </a:t>
            </a:r>
            <a:r>
              <a:rPr lang="de-DE" dirty="0" err="1"/>
              <a:t>Websockets</a:t>
            </a:r>
            <a:r>
              <a:rPr lang="de-DE" dirty="0"/>
              <a:t> falls vorhanden,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Wenn nicht automatisches </a:t>
            </a:r>
            <a:r>
              <a:rPr lang="de-DE" dirty="0" err="1"/>
              <a:t>fallback</a:t>
            </a:r>
            <a:r>
              <a:rPr lang="de-DE" dirty="0"/>
              <a:t> auf HTTP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muss Server nichtmehr auf Anfragen warten, sondern kann diese direkt an Client versenden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Anwendung horizontal hochskalierbar z.B. mit SQL-Server oder </a:t>
            </a:r>
            <a:r>
              <a:rPr lang="de-DE" dirty="0" err="1"/>
              <a:t>Redis</a:t>
            </a:r>
            <a:r>
              <a:rPr lang="de-DE" dirty="0"/>
              <a:t> auf 1000 von Clients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r>
              <a:rPr lang="de-DE" altLang="de-DE" kern="0" dirty="0"/>
              <a:t>C# Klassen können in </a:t>
            </a:r>
            <a:r>
              <a:rPr lang="de-DE" altLang="de-DE" kern="0" dirty="0" err="1"/>
              <a:t>Javascript</a:t>
            </a:r>
            <a:r>
              <a:rPr lang="de-DE" altLang="de-DE" kern="0" dirty="0"/>
              <a:t> aufgerufen werden</a:t>
            </a:r>
          </a:p>
          <a:p>
            <a:pPr lvl="2"/>
            <a:r>
              <a:rPr lang="de-DE" altLang="de-DE" kern="0" dirty="0" err="1"/>
              <a:t>Client.All.addNewMessageToPage</a:t>
            </a:r>
            <a:endParaRPr lang="de-DE" altLang="de-DE" kern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3130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7331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>
                <a:solidFill>
                  <a:srgbClr val="A4A7A6"/>
                </a:solidFill>
              </a:rPr>
              <a:t>Hochschule Mannheim University of Applied Sciences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1" y="6629400"/>
            <a:ext cx="5165576" cy="18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607274" y="6550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de-de/aspnet/mvc/overview/getting-started/introduction/adding-a-view" TargetMode="External"/><Relationship Id="rId3" Type="http://schemas.openxmlformats.org/officeDocument/2006/relationships/hyperlink" Target="https://www.quora.com/Which-is-better-ASP-NET-Java-or-PHP" TargetMode="External"/><Relationship Id="rId7" Type="http://schemas.openxmlformats.org/officeDocument/2006/relationships/hyperlink" Target="https://docs.microsoft.com/de-de/aspnet/mvc/overview/getting-started/introduction/adding-a-controll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de-de/aspnet/mvc/overview/getting-started/introduction/" TargetMode="External"/><Relationship Id="rId5" Type="http://schemas.openxmlformats.org/officeDocument/2006/relationships/hyperlink" Target="https://docs.microsoft.com/de-de/aspnet/core/mvc/views/razor?view=aspnetcore-3.1" TargetMode="External"/><Relationship Id="rId10" Type="http://schemas.openxmlformats.org/officeDocument/2006/relationships/hyperlink" Target="https://www.tutorialsteacher.com/mvc/mvc-model" TargetMode="External"/><Relationship Id="rId4" Type="http://schemas.openxmlformats.org/officeDocument/2006/relationships/hyperlink" Target="https://www.youtube.com/watch?v=DUg2SWWK18I" TargetMode="External"/><Relationship Id="rId9" Type="http://schemas.openxmlformats.org/officeDocument/2006/relationships/hyperlink" Target="https://docs.microsoft.com/de-de/aspnet/mvc/overview/getting-started/introduction/adding-a-mode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550" y="1773238"/>
            <a:ext cx="7704138" cy="792162"/>
          </a:xfrm>
        </p:spPr>
        <p:txBody>
          <a:bodyPr/>
          <a:lstStyle/>
          <a:p>
            <a:r>
              <a:rPr lang="de-DE" altLang="de-DE" dirty="0"/>
              <a:t>Der fruchtige </a:t>
            </a:r>
            <a:r>
              <a:rPr lang="de-DE" altLang="de-DE" dirty="0" err="1"/>
              <a:t>Hubber</a:t>
            </a:r>
            <a:r>
              <a:rPr lang="de-DE" altLang="de-DE" dirty="0"/>
              <a:t> (</a:t>
            </a:r>
            <a:r>
              <a:rPr lang="de-DE" altLang="de-DE" dirty="0" err="1"/>
              <a:t>IoT</a:t>
            </a:r>
            <a:r>
              <a:rPr lang="de-DE" altLang="de-DE" dirty="0"/>
              <a:t>-Hub )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</p:spPr>
        <p:txBody>
          <a:bodyPr/>
          <a:lstStyle/>
          <a:p>
            <a:r>
              <a:rPr lang="de-DE" altLang="de-DE" dirty="0"/>
              <a:t>Verteilte Systeme</a:t>
            </a:r>
          </a:p>
          <a:p>
            <a:r>
              <a:rPr lang="de-DE" altLang="de-DE" dirty="0"/>
              <a:t>Jens Heuberger, Burak </a:t>
            </a:r>
            <a:r>
              <a:rPr lang="de-DE" altLang="de-DE" dirty="0" err="1"/>
              <a:t>Güz</a:t>
            </a:r>
            <a:r>
              <a:rPr lang="de-DE" altLang="de-DE" dirty="0"/>
              <a:t>, Alexis dos Santos</a:t>
            </a:r>
          </a:p>
          <a:p>
            <a:r>
              <a:rPr lang="de-DE" altLang="de-DE" dirty="0"/>
              <a:t>Mannheim, 18.12.2019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de-DE" altLang="de-DE" sz="2200" dirty="0">
                <a:solidFill>
                  <a:srgbClr val="A1D0E5"/>
                </a:solidFill>
                <a:ea typeface="ＭＳ Ｐゴシック" pitchFamily="28" charset="-128"/>
              </a:rPr>
              <a:t>Fakultät 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60DAF4-2929-45F3-9AA3-D991605FCD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EF942B-FFB0-4558-809A-C2FB84A0E0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79A9A8A-336E-4AB5-A59E-1FAEEF7E1DC8}"/>
              </a:ext>
            </a:extLst>
          </p:cNvPr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 kern="0" dirty="0" err="1"/>
              <a:t>Active</a:t>
            </a:r>
            <a:r>
              <a:rPr lang="de-DE" altLang="de-DE" kern="0" dirty="0"/>
              <a:t> Server Pages 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 kern="0" dirty="0"/>
              <a:t>Web </a:t>
            </a:r>
            <a:r>
              <a:rPr lang="de-DE" altLang="de-DE" kern="0" dirty="0" err="1"/>
              <a:t>Application</a:t>
            </a:r>
            <a:r>
              <a:rPr lang="de-DE" altLang="de-DE" kern="0" dirty="0"/>
              <a:t>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 kern="0" dirty="0"/>
              <a:t>2.Platz (11,5%) der meistbenutzten serverseitigen  Technologien, da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altLang="de-DE" kern="0" dirty="0"/>
              <a:t>Schnell Erstellt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altLang="de-DE" kern="0" dirty="0"/>
              <a:t>Sehr gute Sicherheit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altLang="de-DE" kern="0" dirty="0"/>
              <a:t>Gut Skalierbar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endParaRPr lang="de-DE" altLang="de-DE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 kern="0" dirty="0"/>
              <a:t>Ausprägung: 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altLang="de-DE" b="1" kern="0" dirty="0"/>
              <a:t>ASP.NET MVC</a:t>
            </a:r>
            <a:endParaRPr lang="de-DE" altLang="de-DE" kern="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B926C-129B-45D0-B1CA-D0120D22288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71550" y="1404000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altLang="de-DE" kern="0" dirty="0"/>
              <a:t>ASP.NET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7EDBEFA-D8C8-4A7C-8C3D-E7F117DEB234}"/>
              </a:ext>
            </a:extLst>
          </p:cNvPr>
          <p:cNvGrpSpPr/>
          <p:nvPr/>
        </p:nvGrpSpPr>
        <p:grpSpPr>
          <a:xfrm>
            <a:off x="5804410" y="3960225"/>
            <a:ext cx="3341450" cy="2541027"/>
            <a:chOff x="6079152" y="3253827"/>
            <a:chExt cx="3341450" cy="2541027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DDCA53CC-68FC-4F73-A6AB-D8C7F758C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9152" y="3253827"/>
              <a:ext cx="3341450" cy="2541027"/>
            </a:xfrm>
            <a:prstGeom prst="rect">
              <a:avLst/>
            </a:prstGeom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B929410-7747-4739-850D-CBB4DBFE764F}"/>
                </a:ext>
              </a:extLst>
            </p:cNvPr>
            <p:cNvSpPr/>
            <p:nvPr/>
          </p:nvSpPr>
          <p:spPr>
            <a:xfrm>
              <a:off x="6607274" y="5291785"/>
              <a:ext cx="22852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dirty="0"/>
                <a:t>https://www.ispirer.net/images/asp.net.logo.png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01675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MVC – Model View Controller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220072" y="2196162"/>
            <a:ext cx="3455616" cy="356428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 kern="0" dirty="0"/>
              <a:t>Zuständig für Datenlogik </a:t>
            </a:r>
          </a:p>
          <a:p>
            <a:r>
              <a:rPr lang="de-DE" altLang="de-DE" kern="0" dirty="0"/>
              <a:t>View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altLang="de-DE" kern="0" dirty="0"/>
              <a:t>Visualisierung der Daten</a:t>
            </a:r>
          </a:p>
          <a:p>
            <a:r>
              <a:rPr lang="de-DE" altLang="de-DE" kern="0" dirty="0"/>
              <a:t>Controller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altLang="de-DE" kern="0" dirty="0"/>
              <a:t>Verarbeitet eigehender Browser Anforderungen und sendet Responses</a:t>
            </a:r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C8883D28-4BA1-48E2-B007-24419865B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801297"/>
              </p:ext>
            </p:extLst>
          </p:nvPr>
        </p:nvGraphicFramePr>
        <p:xfrm>
          <a:off x="990601" y="2196162"/>
          <a:ext cx="3743324" cy="2907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Grafik 9" descr="Laptop">
            <a:extLst>
              <a:ext uri="{FF2B5EF4-FFF2-40B4-BE49-F238E27FC236}">
                <a16:creationId xmlns:a16="http://schemas.microsoft.com/office/drawing/2014/main" id="{0F33B01F-C683-4424-8BF2-4C32D42A54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4313" y="2276528"/>
            <a:ext cx="787689" cy="787689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3BAF0A-A09C-4B56-A2F0-DE537681D3B8}"/>
              </a:ext>
            </a:extLst>
          </p:cNvPr>
          <p:cNvCxnSpPr/>
          <p:nvPr/>
        </p:nvCxnSpPr>
        <p:spPr bwMode="auto">
          <a:xfrm>
            <a:off x="1259632" y="2616580"/>
            <a:ext cx="792088" cy="0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15214C3-0C42-435A-A441-2757D752F03E}"/>
              </a:ext>
            </a:extLst>
          </p:cNvPr>
          <p:cNvCxnSpPr/>
          <p:nvPr/>
        </p:nvCxnSpPr>
        <p:spPr bwMode="auto">
          <a:xfrm flipH="1">
            <a:off x="1251248" y="2708920"/>
            <a:ext cx="800472" cy="0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4179362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Beispiel: ASP.NET MVC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220072" y="2196162"/>
            <a:ext cx="3455616" cy="356428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 kern="0" dirty="0"/>
              <a:t>HTML-Markup 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 kern="0" dirty="0"/>
              <a:t>Razor-Daten(.</a:t>
            </a:r>
            <a:r>
              <a:rPr lang="de-DE" altLang="de-DE" kern="0" dirty="0" err="1"/>
              <a:t>cshtml</a:t>
            </a:r>
            <a:r>
              <a:rPr lang="de-DE" altLang="de-DE" kern="0" dirty="0"/>
              <a:t>)</a:t>
            </a:r>
          </a:p>
          <a:p>
            <a:r>
              <a:rPr lang="de-DE" altLang="de-DE" kern="0" dirty="0"/>
              <a:t>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 kern="0" dirty="0"/>
              <a:t>Aktionsmethoden: </a:t>
            </a:r>
            <a:r>
              <a:rPr lang="de-DE" altLang="de-DE" kern="0" dirty="0" err="1"/>
              <a:t>chat</a:t>
            </a:r>
            <a:r>
              <a:rPr lang="de-DE" altLang="de-DE" kern="0" dirty="0"/>
              <a:t>()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altLang="de-DE" kern="0" dirty="0"/>
              <a:t>Wird von Client aufgerufen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altLang="de-DE" kern="0" dirty="0"/>
              <a:t>Return: View(HTML-Datei)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73F439F-C044-487F-8CF3-9A90B0E9BEA6}"/>
              </a:ext>
            </a:extLst>
          </p:cNvPr>
          <p:cNvSpPr/>
          <p:nvPr/>
        </p:nvSpPr>
        <p:spPr>
          <a:xfrm>
            <a:off x="898496" y="5829799"/>
            <a:ext cx="6775578" cy="365125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/>
              <a:t>http://localhost/</a:t>
            </a:r>
            <a:r>
              <a:rPr lang="de-DE" dirty="0">
                <a:solidFill>
                  <a:srgbClr val="FFC000"/>
                </a:solidFill>
              </a:rPr>
              <a:t>home</a:t>
            </a:r>
            <a:r>
              <a:rPr lang="de-DE" dirty="0"/>
              <a:t>/</a:t>
            </a:r>
            <a:r>
              <a:rPr lang="de-DE" dirty="0">
                <a:solidFill>
                  <a:srgbClr val="7030A0"/>
                </a:solidFill>
              </a:rPr>
              <a:t>iottest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BD50BD1A-A3B4-4C00-9A39-E27FA2C3659E}"/>
              </a:ext>
            </a:extLst>
          </p:cNvPr>
          <p:cNvGrpSpPr/>
          <p:nvPr/>
        </p:nvGrpSpPr>
        <p:grpSpPr>
          <a:xfrm>
            <a:off x="990601" y="1988803"/>
            <a:ext cx="3743324" cy="3114873"/>
            <a:chOff x="990601" y="1988803"/>
            <a:chExt cx="3743324" cy="3114873"/>
          </a:xfrm>
        </p:grpSpPr>
        <p:graphicFrame>
          <p:nvGraphicFramePr>
            <p:cNvPr id="9" name="Diagramm 8">
              <a:extLst>
                <a:ext uri="{FF2B5EF4-FFF2-40B4-BE49-F238E27FC236}">
                  <a16:creationId xmlns:a16="http://schemas.microsoft.com/office/drawing/2014/main" id="{C8883D28-4BA1-48E2-B007-24419865B7B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61953709"/>
                </p:ext>
              </p:extLst>
            </p:nvPr>
          </p:nvGraphicFramePr>
          <p:xfrm>
            <a:off x="990601" y="2196162"/>
            <a:ext cx="3743324" cy="290751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8536E2E7-300F-4446-A2B5-0F4737812C13}"/>
                </a:ext>
              </a:extLst>
            </p:cNvPr>
            <p:cNvSpPr/>
            <p:nvPr/>
          </p:nvSpPr>
          <p:spPr bwMode="auto">
            <a:xfrm>
              <a:off x="3033329" y="1988803"/>
              <a:ext cx="1080120" cy="360040"/>
            </a:xfrm>
            <a:prstGeom prst="roundRect">
              <a:avLst/>
            </a:prstGeom>
            <a:solidFill>
              <a:srgbClr val="92D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</a:rPr>
                <a:t>C# Klasse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0F309E5A-9F12-4040-9632-B668AD175A20}"/>
                </a:ext>
              </a:extLst>
            </p:cNvPr>
            <p:cNvCxnSpPr/>
            <p:nvPr/>
          </p:nvCxnSpPr>
          <p:spPr bwMode="auto">
            <a:xfrm>
              <a:off x="1907704" y="2924944"/>
              <a:ext cx="1944216" cy="0"/>
            </a:xfrm>
            <a:prstGeom prst="line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0D95E69-026F-455C-91C3-AEE467A92B66}"/>
                </a:ext>
              </a:extLst>
            </p:cNvPr>
            <p:cNvSpPr txBox="1"/>
            <p:nvPr/>
          </p:nvSpPr>
          <p:spPr>
            <a:xfrm>
              <a:off x="2013710" y="2957517"/>
              <a:ext cx="173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rgbClr val="7030A0"/>
                  </a:solidFill>
                </a:rPr>
                <a:t>IoTtest</a:t>
              </a:r>
              <a:r>
                <a:rPr lang="de-DE" dirty="0">
                  <a:solidFill>
                    <a:srgbClr val="7030A0"/>
                  </a:solidFill>
                </a:rPr>
                <a:t>() </a:t>
              </a:r>
              <a:r>
                <a:rPr lang="de-DE" dirty="0">
                  <a:solidFill>
                    <a:schemeClr val="bg1"/>
                  </a:solidFill>
                </a:rPr>
                <a:t>: View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FACF538-462B-40C6-A7C4-8351872FF4DB}"/>
              </a:ext>
            </a:extLst>
          </p:cNvPr>
          <p:cNvGrpSpPr/>
          <p:nvPr/>
        </p:nvGrpSpPr>
        <p:grpSpPr>
          <a:xfrm>
            <a:off x="501250" y="2315398"/>
            <a:ext cx="1190430" cy="707231"/>
            <a:chOff x="484313" y="2276528"/>
            <a:chExt cx="1325859" cy="787689"/>
          </a:xfrm>
        </p:grpSpPr>
        <p:pic>
          <p:nvPicPr>
            <p:cNvPr id="24" name="Grafik 23" descr="Laptop">
              <a:extLst>
                <a:ext uri="{FF2B5EF4-FFF2-40B4-BE49-F238E27FC236}">
                  <a16:creationId xmlns:a16="http://schemas.microsoft.com/office/drawing/2014/main" id="{40E9923A-76AD-4222-8182-2508BD94F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4313" y="2276528"/>
              <a:ext cx="787689" cy="787689"/>
            </a:xfrm>
            <a:prstGeom prst="rect">
              <a:avLst/>
            </a:prstGeom>
          </p:spPr>
        </p:pic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3486BF89-0035-4908-B8E1-7D6D76E2C607}"/>
                </a:ext>
              </a:extLst>
            </p:cNvPr>
            <p:cNvCxnSpPr/>
            <p:nvPr/>
          </p:nvCxnSpPr>
          <p:spPr bwMode="auto">
            <a:xfrm>
              <a:off x="1259631" y="2616580"/>
              <a:ext cx="5505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0FB0BE85-EF2D-4716-825E-16C708A6EBA7}"/>
                </a:ext>
              </a:extLst>
            </p:cNvPr>
            <p:cNvCxnSpPr/>
            <p:nvPr/>
          </p:nvCxnSpPr>
          <p:spPr bwMode="auto">
            <a:xfrm flipH="1">
              <a:off x="1251249" y="2708920"/>
              <a:ext cx="55892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8503606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Problem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9287A73-ABB3-462C-BC74-E0B4699722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92080" y="2160000"/>
            <a:ext cx="3383608" cy="242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rgbClr val="A1D0E5"/>
                </a:solidFill>
                <a:latin typeface="Arial" charset="0"/>
              </a:defRPr>
            </a:lvl1pPr>
            <a:lvl2pPr marL="6715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2pPr>
            <a:lvl3pPr marL="13192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3pPr>
            <a:lvl4pPr marL="19669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4pPr>
            <a:lvl5pPr marL="26146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5pPr>
            <a:lvl6pPr marL="30718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35290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9862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44434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>
                <a:solidFill>
                  <a:schemeClr val="tx1"/>
                </a:solidFill>
              </a:rPr>
              <a:t>Response nur auf Request</a:t>
            </a:r>
          </a:p>
          <a:p>
            <a:pPr marL="285750" indent="-285750" eaLnBrk="1" hangingPunct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>
                <a:solidFill>
                  <a:schemeClr val="tx1"/>
                </a:solidFill>
              </a:rPr>
              <a:t>Ausreichend für normale Websites</a:t>
            </a:r>
          </a:p>
          <a:p>
            <a:pPr marL="285750" indent="-285750" eaLnBrk="1" hangingPunct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>
                <a:solidFill>
                  <a:schemeClr val="tx1"/>
                </a:solidFill>
              </a:rPr>
              <a:t>Unpraktisch für </a:t>
            </a:r>
            <a:r>
              <a:rPr lang="de-DE" altLang="de-DE" dirty="0" err="1">
                <a:solidFill>
                  <a:schemeClr val="tx1"/>
                </a:solidFill>
              </a:rPr>
              <a:t>IoT</a:t>
            </a:r>
            <a:r>
              <a:rPr lang="de-DE" altLang="de-DE" dirty="0">
                <a:solidFill>
                  <a:schemeClr val="tx1"/>
                </a:solidFill>
              </a:rPr>
              <a:t>-Dashboards</a:t>
            </a:r>
          </a:p>
          <a:p>
            <a:pPr eaLnBrk="1" hangingPunct="1">
              <a:spcAft>
                <a:spcPct val="0"/>
              </a:spcAft>
            </a:pPr>
            <a:endParaRPr lang="de-DE" altLang="de-DE" dirty="0">
              <a:solidFill>
                <a:schemeClr val="tx1"/>
              </a:solidFill>
            </a:endParaRPr>
          </a:p>
          <a:p>
            <a:pPr eaLnBrk="1" hangingPunct="1">
              <a:spcAft>
                <a:spcPct val="0"/>
              </a:spcAft>
            </a:pPr>
            <a:endParaRPr lang="de-DE" altLang="de-DE" dirty="0">
              <a:solidFill>
                <a:schemeClr val="tx1"/>
              </a:solidFill>
            </a:endParaRPr>
          </a:p>
        </p:txBody>
      </p:sp>
      <p:pic>
        <p:nvPicPr>
          <p:cNvPr id="7" name="Grafik 6" descr="Laptop">
            <a:extLst>
              <a:ext uri="{FF2B5EF4-FFF2-40B4-BE49-F238E27FC236}">
                <a16:creationId xmlns:a16="http://schemas.microsoft.com/office/drawing/2014/main" id="{E28206E3-2D3E-4ECB-9240-6A8060DB3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597" y="2641311"/>
            <a:ext cx="787689" cy="787689"/>
          </a:xfrm>
          <a:prstGeom prst="rect">
            <a:avLst/>
          </a:prstGeom>
        </p:spPr>
      </p:pic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D0E2435F-30A6-4BE8-93D9-01BFFE3FD5DB}"/>
              </a:ext>
            </a:extLst>
          </p:cNvPr>
          <p:cNvSpPr/>
          <p:nvPr/>
        </p:nvSpPr>
        <p:spPr>
          <a:xfrm>
            <a:off x="3923928" y="2756394"/>
            <a:ext cx="266700" cy="533400"/>
          </a:xfrm>
          <a:custGeom>
            <a:avLst/>
            <a:gdLst>
              <a:gd name="connsiteX0" fmla="*/ 228600 w 266700"/>
              <a:gd name="connsiteY0" fmla="*/ 95250 h 533400"/>
              <a:gd name="connsiteX1" fmla="*/ 38100 w 266700"/>
              <a:gd name="connsiteY1" fmla="*/ 95250 h 533400"/>
              <a:gd name="connsiteX2" fmla="*/ 38100 w 266700"/>
              <a:gd name="connsiteY2" fmla="*/ 38100 h 533400"/>
              <a:gd name="connsiteX3" fmla="*/ 228600 w 266700"/>
              <a:gd name="connsiteY3" fmla="*/ 38100 h 533400"/>
              <a:gd name="connsiteX4" fmla="*/ 228600 w 266700"/>
              <a:gd name="connsiteY4" fmla="*/ 95250 h 533400"/>
              <a:gd name="connsiteX5" fmla="*/ 228600 w 266700"/>
              <a:gd name="connsiteY5" fmla="*/ 190500 h 533400"/>
              <a:gd name="connsiteX6" fmla="*/ 38100 w 266700"/>
              <a:gd name="connsiteY6" fmla="*/ 190500 h 533400"/>
              <a:gd name="connsiteX7" fmla="*/ 38100 w 266700"/>
              <a:gd name="connsiteY7" fmla="*/ 133350 h 533400"/>
              <a:gd name="connsiteX8" fmla="*/ 228600 w 266700"/>
              <a:gd name="connsiteY8" fmla="*/ 133350 h 533400"/>
              <a:gd name="connsiteX9" fmla="*/ 228600 w 266700"/>
              <a:gd name="connsiteY9" fmla="*/ 190500 h 533400"/>
              <a:gd name="connsiteX10" fmla="*/ 133350 w 266700"/>
              <a:gd name="connsiteY10" fmla="*/ 476250 h 533400"/>
              <a:gd name="connsiteX11" fmla="*/ 104775 w 266700"/>
              <a:gd name="connsiteY11" fmla="*/ 447675 h 533400"/>
              <a:gd name="connsiteX12" fmla="*/ 133350 w 266700"/>
              <a:gd name="connsiteY12" fmla="*/ 419100 h 533400"/>
              <a:gd name="connsiteX13" fmla="*/ 161925 w 266700"/>
              <a:gd name="connsiteY13" fmla="*/ 447675 h 533400"/>
              <a:gd name="connsiteX14" fmla="*/ 133350 w 266700"/>
              <a:gd name="connsiteY14" fmla="*/ 476250 h 533400"/>
              <a:gd name="connsiteX15" fmla="*/ 228600 w 266700"/>
              <a:gd name="connsiteY15" fmla="*/ 0 h 533400"/>
              <a:gd name="connsiteX16" fmla="*/ 38100 w 266700"/>
              <a:gd name="connsiteY16" fmla="*/ 0 h 533400"/>
              <a:gd name="connsiteX17" fmla="*/ 0 w 266700"/>
              <a:gd name="connsiteY17" fmla="*/ 38100 h 533400"/>
              <a:gd name="connsiteX18" fmla="*/ 0 w 266700"/>
              <a:gd name="connsiteY18" fmla="*/ 495300 h 533400"/>
              <a:gd name="connsiteX19" fmla="*/ 38100 w 266700"/>
              <a:gd name="connsiteY19" fmla="*/ 533400 h 533400"/>
              <a:gd name="connsiteX20" fmla="*/ 228600 w 266700"/>
              <a:gd name="connsiteY20" fmla="*/ 533400 h 533400"/>
              <a:gd name="connsiteX21" fmla="*/ 266700 w 266700"/>
              <a:gd name="connsiteY21" fmla="*/ 495300 h 533400"/>
              <a:gd name="connsiteX22" fmla="*/ 266700 w 266700"/>
              <a:gd name="connsiteY22" fmla="*/ 38100 h 533400"/>
              <a:gd name="connsiteX23" fmla="*/ 228600 w 266700"/>
              <a:gd name="connsiteY23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6700" h="533400">
                <a:moveTo>
                  <a:pt x="228600" y="95250"/>
                </a:moveTo>
                <a:lnTo>
                  <a:pt x="38100" y="95250"/>
                </a:lnTo>
                <a:lnTo>
                  <a:pt x="38100" y="38100"/>
                </a:lnTo>
                <a:lnTo>
                  <a:pt x="228600" y="38100"/>
                </a:lnTo>
                <a:lnTo>
                  <a:pt x="228600" y="95250"/>
                </a:lnTo>
                <a:close/>
                <a:moveTo>
                  <a:pt x="228600" y="190500"/>
                </a:moveTo>
                <a:lnTo>
                  <a:pt x="38100" y="190500"/>
                </a:lnTo>
                <a:lnTo>
                  <a:pt x="38100" y="133350"/>
                </a:lnTo>
                <a:lnTo>
                  <a:pt x="228600" y="133350"/>
                </a:lnTo>
                <a:lnTo>
                  <a:pt x="228600" y="190500"/>
                </a:lnTo>
                <a:close/>
                <a:moveTo>
                  <a:pt x="133350" y="476250"/>
                </a:moveTo>
                <a:cubicBezTo>
                  <a:pt x="117158" y="476250"/>
                  <a:pt x="104775" y="463867"/>
                  <a:pt x="104775" y="447675"/>
                </a:cubicBezTo>
                <a:cubicBezTo>
                  <a:pt x="104775" y="431483"/>
                  <a:pt x="117158" y="419100"/>
                  <a:pt x="133350" y="419100"/>
                </a:cubicBezTo>
                <a:cubicBezTo>
                  <a:pt x="149542" y="419100"/>
                  <a:pt x="161925" y="431483"/>
                  <a:pt x="161925" y="447675"/>
                </a:cubicBezTo>
                <a:cubicBezTo>
                  <a:pt x="161925" y="463867"/>
                  <a:pt x="149542" y="476250"/>
                  <a:pt x="133350" y="476250"/>
                </a:cubicBezTo>
                <a:close/>
                <a:moveTo>
                  <a:pt x="228600" y="0"/>
                </a:moveTo>
                <a:lnTo>
                  <a:pt x="38100" y="0"/>
                </a:lnTo>
                <a:cubicBezTo>
                  <a:pt x="17145" y="0"/>
                  <a:pt x="0" y="17145"/>
                  <a:pt x="0" y="38100"/>
                </a:cubicBezTo>
                <a:lnTo>
                  <a:pt x="0" y="495300"/>
                </a:lnTo>
                <a:cubicBezTo>
                  <a:pt x="0" y="516255"/>
                  <a:pt x="17145" y="533400"/>
                  <a:pt x="38100" y="533400"/>
                </a:cubicBezTo>
                <a:lnTo>
                  <a:pt x="228600" y="533400"/>
                </a:lnTo>
                <a:cubicBezTo>
                  <a:pt x="249555" y="533400"/>
                  <a:pt x="266700" y="516255"/>
                  <a:pt x="266700" y="495300"/>
                </a:cubicBezTo>
                <a:lnTo>
                  <a:pt x="266700" y="38100"/>
                </a:lnTo>
                <a:cubicBezTo>
                  <a:pt x="266700" y="17145"/>
                  <a:pt x="249555" y="0"/>
                  <a:pt x="228600" y="0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8B376D2-112B-4862-86B3-BFB95A129C6F}"/>
              </a:ext>
            </a:extLst>
          </p:cNvPr>
          <p:cNvCxnSpPr/>
          <p:nvPr/>
        </p:nvCxnSpPr>
        <p:spPr bwMode="auto">
          <a:xfrm>
            <a:off x="2123728" y="2924944"/>
            <a:ext cx="1612652" cy="0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ADEA8BA-026C-4335-9F13-4D11E365F86C}"/>
              </a:ext>
            </a:extLst>
          </p:cNvPr>
          <p:cNvCxnSpPr/>
          <p:nvPr/>
        </p:nvCxnSpPr>
        <p:spPr bwMode="auto">
          <a:xfrm flipH="1">
            <a:off x="2123728" y="3258203"/>
            <a:ext cx="1612652" cy="0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6B1A58B5-DF6F-45E8-B3E3-4B18485933A1}"/>
              </a:ext>
            </a:extLst>
          </p:cNvPr>
          <p:cNvSpPr txBox="1"/>
          <p:nvPr/>
        </p:nvSpPr>
        <p:spPr>
          <a:xfrm>
            <a:off x="1146155" y="209236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Client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044D282-CD82-4547-80A2-314A445934A7}"/>
              </a:ext>
            </a:extLst>
          </p:cNvPr>
          <p:cNvSpPr txBox="1"/>
          <p:nvPr/>
        </p:nvSpPr>
        <p:spPr>
          <a:xfrm>
            <a:off x="3486096" y="2003713"/>
            <a:ext cx="1142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ASP.NET</a:t>
            </a:r>
          </a:p>
          <a:p>
            <a:r>
              <a:rPr lang="de-DE" dirty="0"/>
              <a:t>Server</a:t>
            </a:r>
          </a:p>
        </p:txBody>
      </p:sp>
      <p:pic>
        <p:nvPicPr>
          <p:cNvPr id="41" name="Grafik 40" descr="Laptop">
            <a:extLst>
              <a:ext uri="{FF2B5EF4-FFF2-40B4-BE49-F238E27FC236}">
                <a16:creationId xmlns:a16="http://schemas.microsoft.com/office/drawing/2014/main" id="{806F6C06-996C-4204-BE79-18090AF2C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95" y="5279062"/>
            <a:ext cx="787689" cy="787689"/>
          </a:xfrm>
          <a:prstGeom prst="rect">
            <a:avLst/>
          </a:prstGeom>
        </p:spPr>
      </p:pic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2DEE5926-D6B7-4B9F-8687-2A99C97227E5}"/>
              </a:ext>
            </a:extLst>
          </p:cNvPr>
          <p:cNvSpPr/>
          <p:nvPr/>
        </p:nvSpPr>
        <p:spPr>
          <a:xfrm>
            <a:off x="3973826" y="5394145"/>
            <a:ext cx="266700" cy="533400"/>
          </a:xfrm>
          <a:custGeom>
            <a:avLst/>
            <a:gdLst>
              <a:gd name="connsiteX0" fmla="*/ 228600 w 266700"/>
              <a:gd name="connsiteY0" fmla="*/ 95250 h 533400"/>
              <a:gd name="connsiteX1" fmla="*/ 38100 w 266700"/>
              <a:gd name="connsiteY1" fmla="*/ 95250 h 533400"/>
              <a:gd name="connsiteX2" fmla="*/ 38100 w 266700"/>
              <a:gd name="connsiteY2" fmla="*/ 38100 h 533400"/>
              <a:gd name="connsiteX3" fmla="*/ 228600 w 266700"/>
              <a:gd name="connsiteY3" fmla="*/ 38100 h 533400"/>
              <a:gd name="connsiteX4" fmla="*/ 228600 w 266700"/>
              <a:gd name="connsiteY4" fmla="*/ 95250 h 533400"/>
              <a:gd name="connsiteX5" fmla="*/ 228600 w 266700"/>
              <a:gd name="connsiteY5" fmla="*/ 190500 h 533400"/>
              <a:gd name="connsiteX6" fmla="*/ 38100 w 266700"/>
              <a:gd name="connsiteY6" fmla="*/ 190500 h 533400"/>
              <a:gd name="connsiteX7" fmla="*/ 38100 w 266700"/>
              <a:gd name="connsiteY7" fmla="*/ 133350 h 533400"/>
              <a:gd name="connsiteX8" fmla="*/ 228600 w 266700"/>
              <a:gd name="connsiteY8" fmla="*/ 133350 h 533400"/>
              <a:gd name="connsiteX9" fmla="*/ 228600 w 266700"/>
              <a:gd name="connsiteY9" fmla="*/ 190500 h 533400"/>
              <a:gd name="connsiteX10" fmla="*/ 133350 w 266700"/>
              <a:gd name="connsiteY10" fmla="*/ 476250 h 533400"/>
              <a:gd name="connsiteX11" fmla="*/ 104775 w 266700"/>
              <a:gd name="connsiteY11" fmla="*/ 447675 h 533400"/>
              <a:gd name="connsiteX12" fmla="*/ 133350 w 266700"/>
              <a:gd name="connsiteY12" fmla="*/ 419100 h 533400"/>
              <a:gd name="connsiteX13" fmla="*/ 161925 w 266700"/>
              <a:gd name="connsiteY13" fmla="*/ 447675 h 533400"/>
              <a:gd name="connsiteX14" fmla="*/ 133350 w 266700"/>
              <a:gd name="connsiteY14" fmla="*/ 476250 h 533400"/>
              <a:gd name="connsiteX15" fmla="*/ 228600 w 266700"/>
              <a:gd name="connsiteY15" fmla="*/ 0 h 533400"/>
              <a:gd name="connsiteX16" fmla="*/ 38100 w 266700"/>
              <a:gd name="connsiteY16" fmla="*/ 0 h 533400"/>
              <a:gd name="connsiteX17" fmla="*/ 0 w 266700"/>
              <a:gd name="connsiteY17" fmla="*/ 38100 h 533400"/>
              <a:gd name="connsiteX18" fmla="*/ 0 w 266700"/>
              <a:gd name="connsiteY18" fmla="*/ 495300 h 533400"/>
              <a:gd name="connsiteX19" fmla="*/ 38100 w 266700"/>
              <a:gd name="connsiteY19" fmla="*/ 533400 h 533400"/>
              <a:gd name="connsiteX20" fmla="*/ 228600 w 266700"/>
              <a:gd name="connsiteY20" fmla="*/ 533400 h 533400"/>
              <a:gd name="connsiteX21" fmla="*/ 266700 w 266700"/>
              <a:gd name="connsiteY21" fmla="*/ 495300 h 533400"/>
              <a:gd name="connsiteX22" fmla="*/ 266700 w 266700"/>
              <a:gd name="connsiteY22" fmla="*/ 38100 h 533400"/>
              <a:gd name="connsiteX23" fmla="*/ 228600 w 266700"/>
              <a:gd name="connsiteY23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6700" h="533400">
                <a:moveTo>
                  <a:pt x="228600" y="95250"/>
                </a:moveTo>
                <a:lnTo>
                  <a:pt x="38100" y="95250"/>
                </a:lnTo>
                <a:lnTo>
                  <a:pt x="38100" y="38100"/>
                </a:lnTo>
                <a:lnTo>
                  <a:pt x="228600" y="38100"/>
                </a:lnTo>
                <a:lnTo>
                  <a:pt x="228600" y="95250"/>
                </a:lnTo>
                <a:close/>
                <a:moveTo>
                  <a:pt x="228600" y="190500"/>
                </a:moveTo>
                <a:lnTo>
                  <a:pt x="38100" y="190500"/>
                </a:lnTo>
                <a:lnTo>
                  <a:pt x="38100" y="133350"/>
                </a:lnTo>
                <a:lnTo>
                  <a:pt x="228600" y="133350"/>
                </a:lnTo>
                <a:lnTo>
                  <a:pt x="228600" y="190500"/>
                </a:lnTo>
                <a:close/>
                <a:moveTo>
                  <a:pt x="133350" y="476250"/>
                </a:moveTo>
                <a:cubicBezTo>
                  <a:pt x="117158" y="476250"/>
                  <a:pt x="104775" y="463867"/>
                  <a:pt x="104775" y="447675"/>
                </a:cubicBezTo>
                <a:cubicBezTo>
                  <a:pt x="104775" y="431483"/>
                  <a:pt x="117158" y="419100"/>
                  <a:pt x="133350" y="419100"/>
                </a:cubicBezTo>
                <a:cubicBezTo>
                  <a:pt x="149542" y="419100"/>
                  <a:pt x="161925" y="431483"/>
                  <a:pt x="161925" y="447675"/>
                </a:cubicBezTo>
                <a:cubicBezTo>
                  <a:pt x="161925" y="463867"/>
                  <a:pt x="149542" y="476250"/>
                  <a:pt x="133350" y="476250"/>
                </a:cubicBezTo>
                <a:close/>
                <a:moveTo>
                  <a:pt x="228600" y="0"/>
                </a:moveTo>
                <a:lnTo>
                  <a:pt x="38100" y="0"/>
                </a:lnTo>
                <a:cubicBezTo>
                  <a:pt x="17145" y="0"/>
                  <a:pt x="0" y="17145"/>
                  <a:pt x="0" y="38100"/>
                </a:cubicBezTo>
                <a:lnTo>
                  <a:pt x="0" y="495300"/>
                </a:lnTo>
                <a:cubicBezTo>
                  <a:pt x="0" y="516255"/>
                  <a:pt x="17145" y="533400"/>
                  <a:pt x="38100" y="533400"/>
                </a:cubicBezTo>
                <a:lnTo>
                  <a:pt x="228600" y="533400"/>
                </a:lnTo>
                <a:cubicBezTo>
                  <a:pt x="249555" y="533400"/>
                  <a:pt x="266700" y="516255"/>
                  <a:pt x="266700" y="495300"/>
                </a:cubicBezTo>
                <a:lnTo>
                  <a:pt x="266700" y="38100"/>
                </a:lnTo>
                <a:cubicBezTo>
                  <a:pt x="266700" y="17145"/>
                  <a:pt x="249555" y="0"/>
                  <a:pt x="228600" y="0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C44E8CDA-7443-4FFE-9637-C37661087545}"/>
              </a:ext>
            </a:extLst>
          </p:cNvPr>
          <p:cNvCxnSpPr/>
          <p:nvPr/>
        </p:nvCxnSpPr>
        <p:spPr bwMode="auto">
          <a:xfrm flipH="1">
            <a:off x="2173626" y="5693413"/>
            <a:ext cx="1612652" cy="0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969316FE-813B-448D-8C27-FF8310F2A380}"/>
              </a:ext>
            </a:extLst>
          </p:cNvPr>
          <p:cNvSpPr txBox="1"/>
          <p:nvPr/>
        </p:nvSpPr>
        <p:spPr>
          <a:xfrm>
            <a:off x="1196053" y="473011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Client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ABDC73D-D975-4BA6-8FFF-8F1E56DD941F}"/>
              </a:ext>
            </a:extLst>
          </p:cNvPr>
          <p:cNvSpPr txBox="1"/>
          <p:nvPr/>
        </p:nvSpPr>
        <p:spPr>
          <a:xfrm>
            <a:off x="3535994" y="4641464"/>
            <a:ext cx="1142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ASP.NET</a:t>
            </a:r>
          </a:p>
          <a:p>
            <a:r>
              <a:rPr lang="de-DE" dirty="0"/>
              <a:t>Server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AC9B3034-545D-4C95-985A-85C72149315B}"/>
              </a:ext>
            </a:extLst>
          </p:cNvPr>
          <p:cNvSpPr txBox="1"/>
          <p:nvPr/>
        </p:nvSpPr>
        <p:spPr>
          <a:xfrm>
            <a:off x="2155473" y="5390090"/>
            <a:ext cx="1695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accent1"/>
                </a:solidFill>
              </a:rPr>
              <a:t>Neue MQTT-Message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E3311F50-068A-4124-96E2-F829DFDA6185}"/>
              </a:ext>
            </a:extLst>
          </p:cNvPr>
          <p:cNvSpPr/>
          <p:nvPr/>
        </p:nvSpPr>
        <p:spPr>
          <a:xfrm>
            <a:off x="6854483" y="5416414"/>
            <a:ext cx="866775" cy="523875"/>
          </a:xfrm>
          <a:custGeom>
            <a:avLst/>
            <a:gdLst>
              <a:gd name="connsiteX0" fmla="*/ 730714 w 866775"/>
              <a:gd name="connsiteY0" fmla="*/ 533271 h 523875"/>
              <a:gd name="connsiteX1" fmla="*/ 876119 w 866775"/>
              <a:gd name="connsiteY1" fmla="*/ 380816 h 523875"/>
              <a:gd name="connsiteX2" fmla="*/ 748812 w 866775"/>
              <a:gd name="connsiteY2" fmla="*/ 236948 h 523875"/>
              <a:gd name="connsiteX3" fmla="*/ 677565 w 866775"/>
              <a:gd name="connsiteY3" fmla="*/ 120743 h 523875"/>
              <a:gd name="connsiteX4" fmla="*/ 541643 w 866775"/>
              <a:gd name="connsiteY4" fmla="*/ 92168 h 523875"/>
              <a:gd name="connsiteX5" fmla="*/ 325044 w 866775"/>
              <a:gd name="connsiteY5" fmla="*/ 5586 h 523875"/>
              <a:gd name="connsiteX6" fmla="*/ 171311 w 866775"/>
              <a:gd name="connsiteY6" fmla="*/ 177036 h 523875"/>
              <a:gd name="connsiteX7" fmla="*/ 34532 w 866775"/>
              <a:gd name="connsiteY7" fmla="*/ 247997 h 523875"/>
              <a:gd name="connsiteX8" fmla="*/ 16244 w 866775"/>
              <a:gd name="connsiteY8" fmla="*/ 430496 h 523875"/>
              <a:gd name="connsiteX9" fmla="*/ 166167 w 866775"/>
              <a:gd name="connsiteY9" fmla="*/ 532223 h 523875"/>
              <a:gd name="connsiteX10" fmla="*/ 168739 w 866775"/>
              <a:gd name="connsiteY10" fmla="*/ 473073 h 523875"/>
              <a:gd name="connsiteX11" fmla="*/ 69012 w 866775"/>
              <a:gd name="connsiteY11" fmla="*/ 405350 h 523875"/>
              <a:gd name="connsiteX12" fmla="*/ 81109 w 866775"/>
              <a:gd name="connsiteY12" fmla="*/ 283716 h 523875"/>
              <a:gd name="connsiteX13" fmla="*/ 193123 w 866775"/>
              <a:gd name="connsiteY13" fmla="*/ 237996 h 523875"/>
              <a:gd name="connsiteX14" fmla="*/ 226937 w 866775"/>
              <a:gd name="connsiteY14" fmla="*/ 243615 h 523875"/>
              <a:gd name="connsiteX15" fmla="*/ 226937 w 866775"/>
              <a:gd name="connsiteY15" fmla="*/ 206277 h 523875"/>
              <a:gd name="connsiteX16" fmla="*/ 338475 w 866775"/>
              <a:gd name="connsiteY16" fmla="*/ 63402 h 523875"/>
              <a:gd name="connsiteX17" fmla="*/ 501924 w 866775"/>
              <a:gd name="connsiteY17" fmla="*/ 139602 h 523875"/>
              <a:gd name="connsiteX18" fmla="*/ 513449 w 866775"/>
              <a:gd name="connsiteY18" fmla="*/ 162558 h 523875"/>
              <a:gd name="connsiteX19" fmla="*/ 537357 w 866775"/>
              <a:gd name="connsiteY19" fmla="*/ 154080 h 523875"/>
              <a:gd name="connsiteX20" fmla="*/ 643751 w 866775"/>
              <a:gd name="connsiteY20" fmla="*/ 168939 h 523875"/>
              <a:gd name="connsiteX21" fmla="*/ 692805 w 866775"/>
              <a:gd name="connsiteY21" fmla="*/ 265428 h 523875"/>
              <a:gd name="connsiteX22" fmla="*/ 692805 w 866775"/>
              <a:gd name="connsiteY22" fmla="*/ 295146 h 523875"/>
              <a:gd name="connsiteX23" fmla="*/ 731667 w 866775"/>
              <a:gd name="connsiteY23" fmla="*/ 295146 h 523875"/>
              <a:gd name="connsiteX24" fmla="*/ 817688 w 866775"/>
              <a:gd name="connsiteY24" fmla="*/ 387878 h 523875"/>
              <a:gd name="connsiteX25" fmla="*/ 730714 w 866775"/>
              <a:gd name="connsiteY25" fmla="*/ 47393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66775" h="523875">
                <a:moveTo>
                  <a:pt x="730714" y="533271"/>
                </a:moveTo>
                <a:cubicBezTo>
                  <a:pt x="812965" y="531324"/>
                  <a:pt x="878065" y="463068"/>
                  <a:pt x="876119" y="380816"/>
                </a:cubicBezTo>
                <a:cubicBezTo>
                  <a:pt x="874401" y="308249"/>
                  <a:pt x="820631" y="247483"/>
                  <a:pt x="748812" y="236948"/>
                </a:cubicBezTo>
                <a:cubicBezTo>
                  <a:pt x="741222" y="190368"/>
                  <a:pt x="715635" y="148635"/>
                  <a:pt x="677565" y="120743"/>
                </a:cubicBezTo>
                <a:cubicBezTo>
                  <a:pt x="638164" y="92820"/>
                  <a:pt x="588953" y="82474"/>
                  <a:pt x="541643" y="92168"/>
                </a:cubicBezTo>
                <a:cubicBezTo>
                  <a:pt x="495099" y="20307"/>
                  <a:pt x="408299" y="-14390"/>
                  <a:pt x="325044" y="5586"/>
                </a:cubicBezTo>
                <a:cubicBezTo>
                  <a:pt x="243901" y="26482"/>
                  <a:pt x="183269" y="94102"/>
                  <a:pt x="171311" y="177036"/>
                </a:cubicBezTo>
                <a:cubicBezTo>
                  <a:pt x="117255" y="178487"/>
                  <a:pt x="66847" y="204639"/>
                  <a:pt x="34532" y="247997"/>
                </a:cubicBezTo>
                <a:cubicBezTo>
                  <a:pt x="-3757" y="301184"/>
                  <a:pt x="-10730" y="370768"/>
                  <a:pt x="16244" y="430496"/>
                </a:cubicBezTo>
                <a:cubicBezTo>
                  <a:pt x="43740" y="489368"/>
                  <a:pt x="101301" y="528425"/>
                  <a:pt x="166167" y="532223"/>
                </a:cubicBezTo>
                <a:close/>
                <a:moveTo>
                  <a:pt x="168739" y="473073"/>
                </a:moveTo>
                <a:cubicBezTo>
                  <a:pt x="125640" y="470358"/>
                  <a:pt x="87430" y="444411"/>
                  <a:pt x="69012" y="405350"/>
                </a:cubicBezTo>
                <a:cubicBezTo>
                  <a:pt x="51141" y="365536"/>
                  <a:pt x="55747" y="319230"/>
                  <a:pt x="81109" y="283716"/>
                </a:cubicBezTo>
                <a:cubicBezTo>
                  <a:pt x="107040" y="248831"/>
                  <a:pt x="150188" y="231220"/>
                  <a:pt x="193123" y="237996"/>
                </a:cubicBezTo>
                <a:lnTo>
                  <a:pt x="226937" y="243615"/>
                </a:lnTo>
                <a:lnTo>
                  <a:pt x="226937" y="206277"/>
                </a:lnTo>
                <a:cubicBezTo>
                  <a:pt x="227267" y="138818"/>
                  <a:pt x="273112" y="80093"/>
                  <a:pt x="338475" y="63402"/>
                </a:cubicBezTo>
                <a:cubicBezTo>
                  <a:pt x="404060" y="47589"/>
                  <a:pt x="471869" y="79201"/>
                  <a:pt x="501924" y="139602"/>
                </a:cubicBezTo>
                <a:lnTo>
                  <a:pt x="513449" y="162558"/>
                </a:lnTo>
                <a:lnTo>
                  <a:pt x="537357" y="154080"/>
                </a:lnTo>
                <a:cubicBezTo>
                  <a:pt x="573128" y="141442"/>
                  <a:pt x="612811" y="146984"/>
                  <a:pt x="643751" y="168939"/>
                </a:cubicBezTo>
                <a:cubicBezTo>
                  <a:pt x="674513" y="191474"/>
                  <a:pt x="692725" y="227295"/>
                  <a:pt x="692805" y="265428"/>
                </a:cubicBezTo>
                <a:lnTo>
                  <a:pt x="692805" y="295146"/>
                </a:lnTo>
                <a:lnTo>
                  <a:pt x="731667" y="295146"/>
                </a:lnTo>
                <a:cubicBezTo>
                  <a:pt x="781028" y="296999"/>
                  <a:pt x="819542" y="338517"/>
                  <a:pt x="817688" y="387878"/>
                </a:cubicBezTo>
                <a:cubicBezTo>
                  <a:pt x="815919" y="435006"/>
                  <a:pt x="777859" y="472663"/>
                  <a:pt x="730714" y="473930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F3D46D4-43B4-4A73-9CC0-FC2AD5743C29}"/>
              </a:ext>
            </a:extLst>
          </p:cNvPr>
          <p:cNvSpPr txBox="1"/>
          <p:nvPr/>
        </p:nvSpPr>
        <p:spPr>
          <a:xfrm>
            <a:off x="4618460" y="5416414"/>
            <a:ext cx="1695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accent1"/>
                </a:solidFill>
              </a:rPr>
              <a:t>Neue MQTT-Message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FB88548-45E3-492C-B92C-346E522DA49C}"/>
              </a:ext>
            </a:extLst>
          </p:cNvPr>
          <p:cNvSpPr txBox="1"/>
          <p:nvPr/>
        </p:nvSpPr>
        <p:spPr>
          <a:xfrm>
            <a:off x="6496596" y="4658463"/>
            <a:ext cx="1582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Azure</a:t>
            </a:r>
          </a:p>
          <a:p>
            <a:r>
              <a:rPr lang="de-DE" dirty="0"/>
              <a:t>MQTT-Broker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1EE2083-A385-42D4-9168-EC98D0C58C50}"/>
              </a:ext>
            </a:extLst>
          </p:cNvPr>
          <p:cNvCxnSpPr/>
          <p:nvPr/>
        </p:nvCxnSpPr>
        <p:spPr bwMode="auto">
          <a:xfrm flipH="1">
            <a:off x="4655777" y="5693413"/>
            <a:ext cx="1612652" cy="0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10E963B1-B1CC-47B5-B02D-E12CD619CF06}"/>
              </a:ext>
            </a:extLst>
          </p:cNvPr>
          <p:cNvSpPr txBox="1"/>
          <p:nvPr/>
        </p:nvSpPr>
        <p:spPr>
          <a:xfrm>
            <a:off x="2263051" y="2694870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accent1"/>
                </a:solidFill>
              </a:rPr>
              <a:t>1. Request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58FB40B-6B03-4C6E-AEAB-3A35E7B08CD9}"/>
              </a:ext>
            </a:extLst>
          </p:cNvPr>
          <p:cNvSpPr txBox="1"/>
          <p:nvPr/>
        </p:nvSpPr>
        <p:spPr>
          <a:xfrm>
            <a:off x="2263051" y="3028668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accent1"/>
                </a:solidFill>
              </a:rPr>
              <a:t>2. Response</a:t>
            </a:r>
          </a:p>
        </p:txBody>
      </p:sp>
    </p:spTree>
    <p:extLst>
      <p:ext uri="{BB962C8B-B14F-4D97-AF65-F5344CB8AC3E}">
        <p14:creationId xmlns:p14="http://schemas.microsoft.com/office/powerpoint/2010/main" val="129389414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 err="1"/>
              <a:t>SignalR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Optimal für Dashboards, Echtzeit-Spiele</a:t>
            </a:r>
          </a:p>
          <a:p>
            <a:pPr lvl="1"/>
            <a:r>
              <a:rPr lang="de-DE" altLang="de-DE" kern="0" dirty="0"/>
              <a:t>Ermöglicht asynchrones Serverseitiges versenden von Nachrichten an Client in Echtzeit</a:t>
            </a:r>
          </a:p>
          <a:p>
            <a:pPr lvl="1"/>
            <a:r>
              <a:rPr lang="de-DE" altLang="de-DE" kern="0" dirty="0"/>
              <a:t>Einfache API, leicht zu implementieren</a:t>
            </a:r>
          </a:p>
          <a:p>
            <a:pPr lvl="2"/>
            <a:r>
              <a:rPr lang="de-DE" altLang="de-DE" kern="0" dirty="0"/>
              <a:t>Als C#-Klasse &amp; </a:t>
            </a:r>
            <a:r>
              <a:rPr lang="de-DE" altLang="de-DE" kern="0" dirty="0" err="1"/>
              <a:t>Javascript</a:t>
            </a:r>
            <a:r>
              <a:rPr lang="de-DE" altLang="de-DE" kern="0" dirty="0"/>
              <a:t> Einbindung</a:t>
            </a:r>
          </a:p>
          <a:p>
            <a:pPr lvl="1"/>
            <a:r>
              <a:rPr lang="de-DE" altLang="de-DE" kern="0" dirty="0"/>
              <a:t>Horizontal Hochskalierbar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0447AF6-C5E8-4847-8B91-87B9FCAC4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4088" y="4086126"/>
            <a:ext cx="4167988" cy="196603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E496B0E7-63D2-4AA3-92E8-72ABE861CD61}"/>
              </a:ext>
            </a:extLst>
          </p:cNvPr>
          <p:cNvSpPr/>
          <p:nvPr/>
        </p:nvSpPr>
        <p:spPr>
          <a:xfrm>
            <a:off x="22267" y="6319193"/>
            <a:ext cx="899537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/>
              <a:t>Bildquelle(</a:t>
            </a:r>
            <a:r>
              <a:rPr lang="de-DE" sz="900" dirty="0" err="1"/>
              <a:t>SignalR</a:t>
            </a:r>
            <a:r>
              <a:rPr lang="de-DE" sz="900" dirty="0"/>
              <a:t>-Logo): https://dotnet.microsoft.com/static/images/illustrations/swimlane-azure-signalr-logo.svg?v=ATzv682KgPlhAjLjmLD1uFwvk1t5VAYLnjXcIjDD99o</a:t>
            </a:r>
          </a:p>
        </p:txBody>
      </p:sp>
    </p:spTree>
    <p:extLst>
      <p:ext uri="{BB962C8B-B14F-4D97-AF65-F5344CB8AC3E}">
        <p14:creationId xmlns:p14="http://schemas.microsoft.com/office/powerpoint/2010/main" val="281072405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Quellen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sz="1400" kern="0" dirty="0"/>
              <a:t>ASP.NET, Java </a:t>
            </a:r>
            <a:r>
              <a:rPr lang="de-DE" altLang="de-DE" sz="1400" kern="0" dirty="0" err="1"/>
              <a:t>or</a:t>
            </a:r>
            <a:r>
              <a:rPr lang="de-DE" altLang="de-DE" sz="1400" kern="0" dirty="0"/>
              <a:t> PHP? </a:t>
            </a:r>
            <a:r>
              <a:rPr lang="de-DE" altLang="de-DE" sz="1400" kern="0" dirty="0">
                <a:hlinkClick r:id="rId3"/>
              </a:rPr>
              <a:t>https://www.quora.com/Which-is-better-ASP-NET-Java-or-PHP</a:t>
            </a:r>
            <a:endParaRPr lang="de-DE" altLang="de-DE" sz="1400" kern="0" dirty="0"/>
          </a:p>
          <a:p>
            <a:pPr lvl="1"/>
            <a:r>
              <a:rPr lang="de-DE" altLang="de-DE" sz="1400" kern="0" dirty="0"/>
              <a:t>MVC: </a:t>
            </a:r>
            <a:r>
              <a:rPr lang="de-DE" altLang="de-DE" sz="1400" kern="0" dirty="0">
                <a:hlinkClick r:id="rId4"/>
              </a:rPr>
              <a:t>https://www.youtube.com/watch?v=DUg2SWWK18I</a:t>
            </a:r>
            <a:endParaRPr lang="de-DE" altLang="de-DE" sz="1400" kern="0" dirty="0"/>
          </a:p>
          <a:p>
            <a:pPr lvl="1"/>
            <a:r>
              <a:rPr lang="de-DE" altLang="de-DE" sz="1400" kern="0" dirty="0"/>
              <a:t>Razor: </a:t>
            </a:r>
            <a:r>
              <a:rPr lang="de-DE" altLang="de-DE" sz="1400" kern="0" dirty="0">
                <a:hlinkClick r:id="rId5"/>
              </a:rPr>
              <a:t>https://docs.microsoft.com/de-de/aspnet/core/mvc/views/razor?view=aspnetcore-3.1</a:t>
            </a:r>
            <a:endParaRPr lang="de-DE" altLang="de-DE" sz="1400" kern="0" dirty="0"/>
          </a:p>
          <a:p>
            <a:pPr lvl="1"/>
            <a:r>
              <a:rPr lang="de-DE" altLang="de-DE" sz="1400" kern="0" dirty="0"/>
              <a:t>ASP.NET MVC: </a:t>
            </a:r>
            <a:r>
              <a:rPr lang="de-DE" altLang="de-DE" sz="1400" kern="0" dirty="0">
                <a:hlinkClick r:id="rId6"/>
              </a:rPr>
              <a:t>https://docs.microsoft.com/de-de/aspnet/mvc/overview/getting-started/introduction/</a:t>
            </a:r>
            <a:endParaRPr lang="de-DE" altLang="de-DE" sz="1400" kern="0" dirty="0"/>
          </a:p>
          <a:p>
            <a:pPr lvl="1"/>
            <a:r>
              <a:rPr lang="de-DE" altLang="de-DE" sz="1400" kern="0" dirty="0"/>
              <a:t>Controller: </a:t>
            </a:r>
            <a:r>
              <a:rPr lang="de-DE" altLang="de-DE" sz="1400" kern="0" dirty="0">
                <a:hlinkClick r:id="rId7"/>
              </a:rPr>
              <a:t>https://docs.microsoft.com/de-de/aspnet/mvc/overview/getting-started/introduction/adding-a-controller</a:t>
            </a:r>
            <a:endParaRPr lang="de-DE" altLang="de-DE" sz="1400" kern="0" dirty="0"/>
          </a:p>
          <a:p>
            <a:pPr lvl="1"/>
            <a:r>
              <a:rPr lang="de-DE" altLang="de-DE" sz="1400" kern="0" dirty="0"/>
              <a:t>Ansicht: </a:t>
            </a:r>
            <a:r>
              <a:rPr lang="de-DE" altLang="de-DE" sz="1400" kern="0" dirty="0">
                <a:hlinkClick r:id="rId8"/>
              </a:rPr>
              <a:t>https://docs.microsoft.com/de-de/aspnet/mvc/overview/getting-started/introduction/adding-a-view</a:t>
            </a:r>
            <a:endParaRPr lang="de-DE" altLang="de-DE" sz="1400" kern="0" dirty="0"/>
          </a:p>
          <a:p>
            <a:pPr lvl="1"/>
            <a:r>
              <a:rPr lang="de-DE" altLang="de-DE" sz="1400" kern="0" dirty="0"/>
              <a:t>Model: </a:t>
            </a:r>
            <a:r>
              <a:rPr lang="de-DE" altLang="de-DE" sz="1400" kern="0" dirty="0">
                <a:hlinkClick r:id="rId9"/>
              </a:rPr>
              <a:t>https://docs.microsoft.com/de-de/aspnet/mvc/overview/getting-started/introduction/adding-a-model</a:t>
            </a:r>
            <a:r>
              <a:rPr lang="de-DE" altLang="de-DE" sz="1400" kern="0" dirty="0"/>
              <a:t> &amp; </a:t>
            </a:r>
            <a:r>
              <a:rPr lang="de-DE" altLang="de-DE" sz="1400" kern="0" dirty="0">
                <a:hlinkClick r:id="rId10"/>
              </a:rPr>
              <a:t>https://www.tutorialsteacher.com/mvc/mvc-model</a:t>
            </a:r>
            <a:endParaRPr lang="de-DE" altLang="de-DE" sz="1400" kern="0" dirty="0"/>
          </a:p>
          <a:p>
            <a:pPr lvl="1"/>
            <a:endParaRPr lang="de-DE" altLang="de-DE" sz="1400" kern="0" dirty="0"/>
          </a:p>
          <a:p>
            <a:pPr lvl="1"/>
            <a:endParaRPr lang="de-DE" altLang="de-DE" sz="1400" kern="0" dirty="0"/>
          </a:p>
        </p:txBody>
      </p:sp>
    </p:spTree>
    <p:extLst>
      <p:ext uri="{BB962C8B-B14F-4D97-AF65-F5344CB8AC3E}">
        <p14:creationId xmlns:p14="http://schemas.microsoft.com/office/powerpoint/2010/main" val="179124257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971550" y="1404000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1pPr>
            <a:lvl2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2pPr>
            <a:lvl3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3pPr>
            <a:lvl4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4pPr>
            <a:lvl5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5pPr>
            <a:lvl6pPr marL="4572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6pPr>
            <a:lvl7pPr marL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7pPr>
            <a:lvl8pPr marL="13716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8pPr>
            <a:lvl9pPr marL="18288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>
                <a:solidFill>
                  <a:schemeClr val="tx2"/>
                </a:solidFill>
              </a:rPr>
              <a:t>Danke für Ihre Aufmerksamkeit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gray">
          <a:xfrm>
            <a:off x="971550" y="2160000"/>
            <a:ext cx="7704138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rgbClr val="A1D0E5"/>
                </a:solidFill>
                <a:latin typeface="Arial" charset="0"/>
              </a:defRPr>
            </a:lvl1pPr>
            <a:lvl2pPr marL="6715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2pPr>
            <a:lvl3pPr marL="13192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3pPr>
            <a:lvl4pPr marL="19669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4pPr>
            <a:lvl5pPr marL="26146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5pPr>
            <a:lvl6pPr marL="30718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35290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9862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44434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de-DE" altLang="de-DE" dirty="0">
                <a:solidFill>
                  <a:schemeClr val="tx1"/>
                </a:solidFill>
              </a:rPr>
              <a:t>Verteilte Systeme(VT)</a:t>
            </a:r>
          </a:p>
          <a:p>
            <a:pPr eaLnBrk="1" hangingPunct="1">
              <a:spcAft>
                <a:spcPct val="0"/>
              </a:spcAft>
            </a:pPr>
            <a:r>
              <a:rPr lang="de-DE" altLang="de-DE" dirty="0">
                <a:solidFill>
                  <a:schemeClr val="tx1"/>
                </a:solidFill>
              </a:rPr>
              <a:t>Jens Heuberger, Burak </a:t>
            </a:r>
            <a:r>
              <a:rPr lang="de-DE" altLang="de-DE" dirty="0" err="1">
                <a:solidFill>
                  <a:schemeClr val="tx1"/>
                </a:solidFill>
              </a:rPr>
              <a:t>Güz</a:t>
            </a:r>
            <a:r>
              <a:rPr lang="de-DE" altLang="de-DE" dirty="0">
                <a:solidFill>
                  <a:schemeClr val="tx1"/>
                </a:solidFill>
              </a:rPr>
              <a:t>, Alexis dos Santos</a:t>
            </a:r>
          </a:p>
          <a:p>
            <a:pPr eaLnBrk="1" hangingPunct="1">
              <a:spcAft>
                <a:spcPct val="0"/>
              </a:spcAft>
            </a:pPr>
            <a:r>
              <a:rPr lang="de-DE" altLang="de-DE" dirty="0">
                <a:solidFill>
                  <a:schemeClr val="tx1"/>
                </a:solidFill>
              </a:rPr>
              <a:t>Mannheim, 11.12.2019</a:t>
            </a:r>
          </a:p>
        </p:txBody>
      </p:sp>
    </p:spTree>
    <p:extLst>
      <p:ext uri="{BB962C8B-B14F-4D97-AF65-F5344CB8AC3E}">
        <p14:creationId xmlns:p14="http://schemas.microsoft.com/office/powerpoint/2010/main" val="398950360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Inhalt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/>
              <a:t>Der Feuchtigkeit Sensor</a:t>
            </a:r>
          </a:p>
          <a:p>
            <a:pPr marL="563563" lvl="1" indent="-381000">
              <a:buAutoNum type="arabicPeriod"/>
            </a:pPr>
            <a:r>
              <a:rPr lang="de-DE" altLang="de-DE" kern="0" dirty="0"/>
              <a:t>Raspberry Pi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Azure </a:t>
            </a:r>
            <a:r>
              <a:rPr lang="de-DE" altLang="de-DE" kern="0" dirty="0" err="1"/>
              <a:t>IoT</a:t>
            </a:r>
            <a:r>
              <a:rPr lang="de-DE" altLang="de-DE" kern="0" dirty="0"/>
              <a:t> Hub</a:t>
            </a:r>
          </a:p>
          <a:p>
            <a:pPr marL="563563" lvl="1" indent="-381000">
              <a:buFontTx/>
              <a:buAutoNum type="arabicPeriod" startAt="2"/>
            </a:pPr>
            <a:r>
              <a:rPr lang="de-DE" altLang="de-DE" kern="0" dirty="0"/>
              <a:t>Anlegen von Device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Dashboard </a:t>
            </a:r>
            <a:r>
              <a:rPr lang="de-DE" altLang="de-DE" kern="0" dirty="0" err="1"/>
              <a:t>WebApp</a:t>
            </a:r>
            <a:endParaRPr lang="de-DE" altLang="de-DE" kern="0" dirty="0"/>
          </a:p>
          <a:p>
            <a:pPr marL="563563" lvl="1" indent="-381000">
              <a:buFontTx/>
              <a:buAutoNum type="arabicPeriod" startAt="2"/>
            </a:pPr>
            <a:r>
              <a:rPr lang="de-DE" altLang="de-DE" kern="0" dirty="0"/>
              <a:t>ASP.NET</a:t>
            </a:r>
          </a:p>
          <a:p>
            <a:pPr marL="563563" lvl="1" indent="-381000">
              <a:buFontTx/>
              <a:buAutoNum type="arabicPeriod" startAt="2"/>
            </a:pPr>
            <a:r>
              <a:rPr lang="de-DE" altLang="de-DE" kern="0" dirty="0"/>
              <a:t>ASP.NET MVC</a:t>
            </a:r>
          </a:p>
          <a:p>
            <a:pPr marL="563563" lvl="1" indent="-381000">
              <a:buFontTx/>
              <a:buAutoNum type="arabicPeriod" startAt="2"/>
            </a:pPr>
            <a:r>
              <a:rPr lang="de-DE" altLang="de-DE" kern="0" dirty="0"/>
              <a:t>Anwendung</a:t>
            </a:r>
          </a:p>
          <a:p>
            <a:pPr marL="563563" lvl="1" indent="-381000">
              <a:buFontTx/>
              <a:buAutoNum type="arabicPeriod" startAt="2"/>
            </a:pPr>
            <a:r>
              <a:rPr lang="de-DE" altLang="de-DE" kern="0" dirty="0" err="1"/>
              <a:t>SignalR</a:t>
            </a:r>
            <a:endParaRPr lang="de-DE" altLang="de-DE" kern="0" dirty="0"/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383499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Aufgabe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Messung der Bodenfeuchte mit </a:t>
            </a:r>
            <a:r>
              <a:rPr lang="de-DE" altLang="de-DE" kern="0" dirty="0" err="1"/>
              <a:t>Azure</a:t>
            </a:r>
            <a:r>
              <a:rPr lang="de-DE" altLang="de-DE" kern="0" dirty="0"/>
              <a:t> </a:t>
            </a:r>
            <a:r>
              <a:rPr lang="de-DE" altLang="de-DE" kern="0" dirty="0" err="1"/>
              <a:t>IoT</a:t>
            </a:r>
            <a:endParaRPr lang="de-DE" altLang="de-DE" kern="0" dirty="0"/>
          </a:p>
          <a:p>
            <a:pPr marL="1588" lvl="1" indent="0">
              <a:buNone/>
            </a:pPr>
            <a:endParaRPr lang="de-DE" altLang="de-DE" kern="0" dirty="0"/>
          </a:p>
          <a:p>
            <a:pPr lvl="1"/>
            <a:r>
              <a:rPr lang="de-DE" altLang="de-DE" kern="0" dirty="0"/>
              <a:t>Messung der Bodenfeuchte mit dem </a:t>
            </a:r>
            <a:r>
              <a:rPr lang="de-DE" altLang="de-DE" kern="0" dirty="0" err="1"/>
              <a:t>Raspberry</a:t>
            </a:r>
            <a:r>
              <a:rPr lang="de-DE" altLang="de-DE" kern="0" dirty="0"/>
              <a:t> Pi</a:t>
            </a:r>
          </a:p>
          <a:p>
            <a:pPr lvl="1"/>
            <a:endParaRPr lang="de-DE" altLang="de-DE" kern="0" dirty="0"/>
          </a:p>
          <a:p>
            <a:pPr lvl="1"/>
            <a:r>
              <a:rPr lang="de-DE" altLang="de-DE" kern="0" dirty="0"/>
              <a:t>Anbindung an </a:t>
            </a:r>
            <a:r>
              <a:rPr lang="de-DE" altLang="de-DE" kern="0" dirty="0" err="1"/>
              <a:t>Azure</a:t>
            </a:r>
            <a:r>
              <a:rPr lang="de-DE" altLang="de-DE" kern="0" dirty="0"/>
              <a:t> Cloud</a:t>
            </a:r>
          </a:p>
          <a:p>
            <a:pPr lvl="1"/>
            <a:endParaRPr lang="de-DE" altLang="de-DE" kern="0" dirty="0"/>
          </a:p>
          <a:p>
            <a:pPr lvl="1"/>
            <a:r>
              <a:rPr lang="de-DE" altLang="de-DE" kern="0" dirty="0"/>
              <a:t>Anzeige der Daten in  Web-App</a:t>
            </a:r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67077139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Feuchtesensor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Analoger Ausgang</a:t>
            </a:r>
          </a:p>
          <a:p>
            <a:pPr marL="1588" lvl="1" indent="0">
              <a:buNone/>
            </a:pPr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</p:txBody>
      </p:sp>
      <p:graphicFrame>
        <p:nvGraphicFramePr>
          <p:cNvPr id="11" name="Diagramm 10"/>
          <p:cNvGraphicFramePr/>
          <p:nvPr>
            <p:extLst/>
          </p:nvPr>
        </p:nvGraphicFramePr>
        <p:xfrm>
          <a:off x="4272286" y="2952162"/>
          <a:ext cx="3767782" cy="29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3065112"/>
            <a:ext cx="2669282" cy="266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009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 err="1"/>
              <a:t>Raspberry</a:t>
            </a:r>
            <a:r>
              <a:rPr lang="de-DE" altLang="de-DE" dirty="0"/>
              <a:t> Pi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Externer AD-Wandler </a:t>
            </a:r>
            <a:r>
              <a:rPr lang="de-DE" dirty="0"/>
              <a:t>MCP3008, 8 Kanäle mit 10-bit</a:t>
            </a:r>
            <a:endParaRPr lang="de-DE" altLang="de-DE" kern="0" dirty="0"/>
          </a:p>
          <a:p>
            <a:pPr marL="1588" lvl="1" indent="0">
              <a:buNone/>
            </a:pPr>
            <a:endParaRPr lang="de-DE" altLang="de-DE" kern="0" dirty="0"/>
          </a:p>
          <a:p>
            <a:pPr lvl="1"/>
            <a:r>
              <a:rPr lang="de-DE" altLang="de-DE" kern="0" dirty="0"/>
              <a:t>SPI- und  </a:t>
            </a:r>
            <a:r>
              <a:rPr lang="de-DE" altLang="de-DE" kern="0" dirty="0" err="1"/>
              <a:t>Azure</a:t>
            </a:r>
            <a:r>
              <a:rPr lang="de-DE" altLang="de-DE" kern="0" dirty="0"/>
              <a:t> </a:t>
            </a:r>
            <a:r>
              <a:rPr lang="de-DE" altLang="de-DE" kern="0" dirty="0" err="1"/>
              <a:t>IoT</a:t>
            </a:r>
            <a:r>
              <a:rPr lang="de-DE" altLang="de-DE" kern="0" dirty="0"/>
              <a:t> Device-</a:t>
            </a:r>
            <a:r>
              <a:rPr lang="de-DE" altLang="de-DE" dirty="0"/>
              <a:t>Bibliothek installiert</a:t>
            </a:r>
          </a:p>
          <a:p>
            <a:pPr lvl="1"/>
            <a:endParaRPr lang="de-DE" altLang="de-DE" kern="0" dirty="0"/>
          </a:p>
          <a:p>
            <a:pPr lvl="1"/>
            <a:r>
              <a:rPr lang="de-DE" altLang="de-DE" kern="0" dirty="0"/>
              <a:t>Beispiel benötigen nur </a:t>
            </a:r>
          </a:p>
          <a:p>
            <a:pPr marL="184150" lvl="2" indent="0">
              <a:buNone/>
            </a:pPr>
            <a:r>
              <a:rPr lang="de-DE" altLang="de-DE" kern="0" dirty="0"/>
              <a:t>noch Connection-String</a:t>
            </a:r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151" y="3480945"/>
            <a:ext cx="3932246" cy="263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50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ESP32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Programmierung in Arduino IDE</a:t>
            </a:r>
            <a:endParaRPr lang="de-DE" altLang="de-DE" dirty="0"/>
          </a:p>
          <a:p>
            <a:pPr lvl="1"/>
            <a:r>
              <a:rPr lang="de-DE" altLang="de-DE" kern="0" dirty="0"/>
              <a:t>Interne Verschlüsselungshardware</a:t>
            </a:r>
          </a:p>
          <a:p>
            <a:pPr lvl="1"/>
            <a:r>
              <a:rPr lang="de-DE" altLang="de-DE" kern="0" dirty="0"/>
              <a:t>Interner AD-Wandler</a:t>
            </a:r>
            <a:r>
              <a:rPr lang="de-DE" dirty="0"/>
              <a:t>, mehrere Kanäle mit 12-bit</a:t>
            </a:r>
            <a:endParaRPr lang="de-DE" altLang="de-DE" kern="0" dirty="0"/>
          </a:p>
          <a:p>
            <a:pPr marL="1588" lvl="1" indent="0">
              <a:buNone/>
            </a:pPr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636" y="3429000"/>
            <a:ext cx="5148064" cy="289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613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344866" cy="736600"/>
          </a:xfrm>
        </p:spPr>
        <p:txBody>
          <a:bodyPr/>
          <a:lstStyle/>
          <a:p>
            <a:r>
              <a:rPr lang="de-DE" altLang="de-DE" dirty="0" err="1"/>
              <a:t>Azure</a:t>
            </a:r>
            <a:r>
              <a:rPr lang="de-DE" altLang="de-DE" dirty="0"/>
              <a:t> </a:t>
            </a:r>
            <a:r>
              <a:rPr lang="de-DE" altLang="de-DE" dirty="0" err="1"/>
              <a:t>Iot</a:t>
            </a:r>
            <a:r>
              <a:rPr lang="de-DE" altLang="de-DE" dirty="0"/>
              <a:t> Hub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060848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de-DE" altLang="de-DE" kern="0" dirty="0"/>
              <a:t>Publisher Subscriber Prinzip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altLang="de-DE" kern="0" dirty="0"/>
              <a:t>Jedes Gerät muss registriert werden </a:t>
            </a:r>
          </a:p>
          <a:p>
            <a:pPr marL="468313" lvl="1" indent="-285750">
              <a:buFont typeface="Arial" pitchFamily="34" charset="0"/>
              <a:buChar char="•"/>
            </a:pPr>
            <a:r>
              <a:rPr lang="de-DE" altLang="de-DE" kern="0" dirty="0" err="1"/>
              <a:t>ConnectionString</a:t>
            </a:r>
            <a:r>
              <a:rPr lang="de-DE" altLang="de-DE" kern="0" dirty="0"/>
              <a:t>:</a:t>
            </a:r>
          </a:p>
          <a:p>
            <a:pPr lvl="1" indent="0">
              <a:buNone/>
            </a:pPr>
            <a:r>
              <a:rPr lang="de-DE" altLang="de-DE" kern="0" dirty="0" err="1"/>
              <a:t>HostName</a:t>
            </a:r>
            <a:r>
              <a:rPr lang="de-DE" altLang="de-DE" kern="0" dirty="0"/>
              <a:t>=</a:t>
            </a:r>
            <a:r>
              <a:rPr lang="de-DE" altLang="de-DE" kern="0" dirty="0" err="1"/>
              <a:t>derFruchtigeHubber.azure-devices.net;DeviceId</a:t>
            </a:r>
            <a:r>
              <a:rPr lang="de-DE" altLang="de-DE" kern="0" dirty="0"/>
              <a:t>=</a:t>
            </a:r>
            <a:r>
              <a:rPr lang="de-DE" altLang="de-DE" kern="0" dirty="0" err="1"/>
              <a:t>derHubberPy;SharedAccessKey</a:t>
            </a:r>
            <a:r>
              <a:rPr lang="de-DE" altLang="de-DE" kern="0" dirty="0"/>
              <a:t>=bgwC9u5fzCoipjeKfznjyKw0WvZ77CYtbt1rzIeB33M=</a:t>
            </a:r>
          </a:p>
          <a:p>
            <a:pPr marL="285750" indent="-285750">
              <a:buFont typeface="Arial" pitchFamily="34" charset="0"/>
              <a:buChar char="•"/>
            </a:pPr>
            <a:endParaRPr lang="de-DE" altLang="de-DE" kern="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altLang="de-DE" kern="0" dirty="0"/>
              <a:t>Es ist möglich mit einer Back End Applikationen Nachrichten Intervalle von Geräten remote anzupassen</a:t>
            </a:r>
          </a:p>
          <a:p>
            <a:pPr marL="285750" indent="-285750">
              <a:buFont typeface="Arial" pitchFamily="34" charset="0"/>
              <a:buChar char="•"/>
            </a:pPr>
            <a:endParaRPr lang="de-DE" altLang="de-DE" kern="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altLang="de-DE" kern="0" dirty="0"/>
              <a:t>8.000 – 300.000.000 Nachrichten pro tag möglich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altLang="de-DE" kern="0" dirty="0"/>
              <a:t>Ca. alle 10 sec bei 8000 Nachrichten pro Tag </a:t>
            </a:r>
          </a:p>
          <a:p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55029271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 err="1"/>
              <a:t>Azure</a:t>
            </a:r>
            <a:r>
              <a:rPr lang="de-DE" altLang="de-DE" dirty="0"/>
              <a:t> </a:t>
            </a:r>
            <a:r>
              <a:rPr lang="de-DE" altLang="de-DE" dirty="0" err="1"/>
              <a:t>Iot</a:t>
            </a:r>
            <a:r>
              <a:rPr lang="de-DE" altLang="de-DE" dirty="0"/>
              <a:t> Hub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 err="1"/>
              <a:t>Iot</a:t>
            </a:r>
            <a:r>
              <a:rPr lang="de-DE" altLang="de-DE" kern="0" dirty="0"/>
              <a:t> Hub Übersicht</a:t>
            </a:r>
          </a:p>
          <a:p>
            <a:pPr marL="134938" lvl="1" indent="-133350">
              <a:spcBef>
                <a:spcPts val="600"/>
              </a:spcBef>
            </a:pPr>
            <a:r>
              <a:rPr lang="de-DE" altLang="de-DE" kern="0" dirty="0"/>
              <a:t>Anzahl der geschickten Nachrichten</a:t>
            </a:r>
          </a:p>
          <a:p>
            <a:pPr marL="134938" lvl="1" indent="-133350">
              <a:spcBef>
                <a:spcPts val="600"/>
              </a:spcBef>
            </a:pPr>
            <a:r>
              <a:rPr lang="de-DE" altLang="de-DE" kern="0" dirty="0"/>
              <a:t>Anzahl der registrierten Geräte.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invGray">
          <a:xfrm>
            <a:off x="971550" y="2160000"/>
            <a:ext cx="3744913" cy="36004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</p:txBody>
      </p:sp>
      <p:pic>
        <p:nvPicPr>
          <p:cNvPr id="2050" name="Picture 2" descr="C:\Users\Oxfort\Desktop\vt\iotNachrichtenAnzah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74262"/>
            <a:ext cx="38481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95121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 err="1"/>
              <a:t>Azure</a:t>
            </a:r>
            <a:r>
              <a:rPr lang="de-DE" altLang="de-DE" dirty="0"/>
              <a:t> </a:t>
            </a:r>
            <a:r>
              <a:rPr lang="de-DE" altLang="de-DE" dirty="0" err="1"/>
              <a:t>Iot</a:t>
            </a:r>
            <a:r>
              <a:rPr lang="de-DE" altLang="de-DE" dirty="0"/>
              <a:t> Hub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invGray">
          <a:xfrm>
            <a:off x="971550" y="2060848"/>
            <a:ext cx="7704138" cy="259228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VOLLBILD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</a:t>
            </a:r>
            <a:r>
              <a:rPr lang="de-DE" altLang="de-DE" sz="1300" dirty="0" err="1">
                <a:solidFill>
                  <a:srgbClr val="000000"/>
                </a:solidFill>
              </a:rPr>
              <a:t>vollformatige</a:t>
            </a:r>
            <a:r>
              <a:rPr lang="de-DE" altLang="de-DE" sz="1300" dirty="0">
                <a:solidFill>
                  <a:srgbClr val="000000"/>
                </a:solidFill>
              </a:rPr>
              <a:t> Bilder. 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</p:txBody>
      </p:sp>
      <p:pic>
        <p:nvPicPr>
          <p:cNvPr id="1026" name="Picture 2" descr="C:\Users\Oxfort\Desktop\vt\bild azureclo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373271" cy="287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889790" y="4938652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Übersicht </a:t>
            </a:r>
            <a:r>
              <a:rPr lang="de-DE"/>
              <a:t>gesendeter Nachrichten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703884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1055</Words>
  <Application>Microsoft Office PowerPoint</Application>
  <PresentationFormat>Bildschirmpräsentation (4:3)</PresentationFormat>
  <Paragraphs>221</Paragraphs>
  <Slides>16</Slides>
  <Notes>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8" baseType="lpstr">
      <vt:lpstr>Arial</vt:lpstr>
      <vt:lpstr>HSMA_021_WIN_081216</vt:lpstr>
      <vt:lpstr>Der fruchtige Hubber (IoT-Hub )</vt:lpstr>
      <vt:lpstr>Inhalt</vt:lpstr>
      <vt:lpstr>Aufgabe</vt:lpstr>
      <vt:lpstr>Feuchtesensor</vt:lpstr>
      <vt:lpstr>Raspberry Pi</vt:lpstr>
      <vt:lpstr>ESP32</vt:lpstr>
      <vt:lpstr>Azure Iot Hub</vt:lpstr>
      <vt:lpstr>Azure Iot Hub</vt:lpstr>
      <vt:lpstr>Azure Iot Hub</vt:lpstr>
      <vt:lpstr>PowerPoint-Präsentation</vt:lpstr>
      <vt:lpstr>MVC – Model View Controller</vt:lpstr>
      <vt:lpstr>Beispiel: ASP.NET MVC</vt:lpstr>
      <vt:lpstr>Problem</vt:lpstr>
      <vt:lpstr>SignalR</vt:lpstr>
      <vt:lpstr>Quellen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AcerPredator</cp:lastModifiedBy>
  <cp:revision>204</cp:revision>
  <cp:lastPrinted>2001-08-01T07:58:04Z</cp:lastPrinted>
  <dcterms:created xsi:type="dcterms:W3CDTF">2013-12-03T19:59:32Z</dcterms:created>
  <dcterms:modified xsi:type="dcterms:W3CDTF">2019-12-18T16:05:37Z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