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28" r:id="rId2"/>
    <p:sldId id="330" r:id="rId3"/>
    <p:sldId id="331" r:id="rId4"/>
    <p:sldId id="338" r:id="rId5"/>
    <p:sldId id="349" r:id="rId6"/>
    <p:sldId id="348" r:id="rId7"/>
    <p:sldId id="350" r:id="rId8"/>
    <p:sldId id="337" r:id="rId9"/>
    <p:sldId id="334" r:id="rId10"/>
    <p:sldId id="336" r:id="rId11"/>
    <p:sldId id="335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7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14" d="100"/>
          <a:sy n="114" d="100"/>
        </p:scale>
        <p:origin x="1524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21376502143703"/>
          <c:y val="4.5596466396995564E-2"/>
          <c:w val="0.75591422221349325"/>
          <c:h val="0.7837861712598425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100</c:v>
                </c:pt>
                <c:pt idx="1">
                  <c:v>90</c:v>
                </c:pt>
                <c:pt idx="2">
                  <c:v>0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3.3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CAE-4610-AAF1-B7587F77C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09416656"/>
        <c:axId val="-1009415568"/>
      </c:scatterChart>
      <c:valAx>
        <c:axId val="-100941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Feuchte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09415568"/>
        <c:crosses val="autoZero"/>
        <c:crossBetween val="midCat"/>
      </c:valAx>
      <c:valAx>
        <c:axId val="-100941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Sensorspannung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3.2712349069027875E-2"/>
              <c:y val="0.202267073585902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09416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1899791231734"/>
          <c:y val="0.13290292184895616"/>
          <c:w val="0.49478079331941544"/>
          <c:h val="0.61499610979951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 algn="r"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22</c:v>
                </c:pt>
                <c:pt idx="1">
                  <c:v>30.5</c:v>
                </c:pt>
                <c:pt idx="2">
                  <c:v>62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0-41D7-86B0-27034F1EE1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33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70-41D7-86B0-27034F1EE1A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50</c:v>
                </c:pt>
                <c:pt idx="1">
                  <c:v>59.5</c:v>
                </c:pt>
                <c:pt idx="2">
                  <c:v>51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70-41D7-86B0-27034F1EE1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353683472"/>
        <c:axId val="-1353673680"/>
      </c:barChart>
      <c:catAx>
        <c:axId val="-135368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014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53673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353673680"/>
        <c:scaling>
          <c:orientation val="minMax"/>
          <c:max val="150"/>
        </c:scaling>
        <c:delete val="0"/>
        <c:axPos val="l"/>
        <c:majorGridlines>
          <c:spPr>
            <a:ln w="2537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none"/>
        <c:minorTickMark val="none"/>
        <c:tickLblPos val="nextTo"/>
        <c:spPr>
          <a:ln w="7612">
            <a:noFill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53683472"/>
        <c:crosses val="autoZero"/>
        <c:crossBetween val="between"/>
        <c:majorUnit val="25"/>
        <c:minorUnit val="5"/>
      </c:valAx>
      <c:spPr>
        <a:noFill/>
        <a:ln w="20299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6931106471816284"/>
          <c:y val="0.54453781512605037"/>
          <c:w val="0.13883089770354906"/>
          <c:h val="0.17815126050420169"/>
        </c:manualLayout>
      </c:layout>
      <c:overlay val="0"/>
      <c:spPr>
        <a:noFill/>
        <a:ln w="20299">
          <a:noFill/>
        </a:ln>
      </c:spPr>
      <c:txPr>
        <a:bodyPr/>
        <a:lstStyle/>
        <a:p>
          <a:pPr>
            <a:defRPr sz="1323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32-4C3F-B9C8-4BDC14356DAA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32-4C3F-B9C8-4BDC14356DA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32-4C3F-B9C8-4BDC14356DA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32-4C3F-B9C8-4BDC14356D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353680208"/>
        <c:axId val="-1353675312"/>
      </c:barChart>
      <c:catAx>
        <c:axId val="-1353680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536753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353675312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53680208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37139807897544"/>
          <c:y val="0.15912054695198852"/>
          <c:w val="0.50586979722518677"/>
          <c:h val="0.5870980193924911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ln w="30483">
              <a:solidFill>
                <a:srgbClr val="808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2578A"/>
              </a:solidFill>
              <a:ln>
                <a:solidFill>
                  <a:srgbClr val="32578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60</c:v>
                </c:pt>
                <c:pt idx="1">
                  <c:v>62.5</c:v>
                </c:pt>
                <c:pt idx="2">
                  <c:v>68</c:v>
                </c:pt>
                <c:pt idx="3">
                  <c:v>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4D8-4782-BE7E-F8E73F98DFF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ln w="30483">
              <a:solidFill>
                <a:srgbClr val="96969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649FCA"/>
              </a:solidFill>
              <a:ln>
                <a:solidFill>
                  <a:srgbClr val="649FC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45</c:v>
                </c:pt>
                <c:pt idx="3">
                  <c:v>42.5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4D8-4782-BE7E-F8E73F98DFF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ln w="30483">
              <a:solidFill>
                <a:srgbClr val="C0C0C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C6E5EC"/>
              </a:solidFill>
              <a:ln>
                <a:solidFill>
                  <a:srgbClr val="C6E5EC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17.5</c:v>
                </c:pt>
                <c:pt idx="3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4D8-4782-BE7E-F8E73F98DF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353679664"/>
        <c:axId val="-1353682928"/>
      </c:lineChart>
      <c:catAx>
        <c:axId val="-1353679664"/>
        <c:scaling>
          <c:orientation val="minMax"/>
        </c:scaling>
        <c:delete val="0"/>
        <c:axPos val="b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016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536829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353682928"/>
        <c:scaling>
          <c:orientation val="minMax"/>
          <c:max val="150"/>
        </c:scaling>
        <c:delete val="0"/>
        <c:axPos val="l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7621">
            <a:noFill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53679664"/>
        <c:crosses val="autoZero"/>
        <c:crossBetween val="between"/>
        <c:majorUnit val="25"/>
        <c:minorUnit val="5"/>
      </c:valAx>
      <c:spPr>
        <a:noFill/>
        <a:ln w="2032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235859124866596"/>
          <c:y val="0.50588235294117645"/>
          <c:w val="0.15581643543223053"/>
          <c:h val="0.17815126050420169"/>
        </c:manualLayout>
      </c:layout>
      <c:overlay val="0"/>
      <c:spPr>
        <a:noFill/>
        <a:ln w="20322">
          <a:noFill/>
        </a:ln>
      </c:spPr>
      <c:txPr>
        <a:bodyPr/>
        <a:lstStyle/>
        <a:p>
          <a:pPr>
            <a:defRPr sz="1324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2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7AFD-4808-BB64-39DD449C3285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7AFD-4808-BB64-39DD449C3285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7AFD-4808-BB64-39DD449C3285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7AFD-4808-BB64-39DD449C3285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FD-4808-BB64-39DD449C3285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FD-4808-BB64-39DD449C3285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FD-4808-BB64-39DD449C3285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FD-4808-BB64-39DD449C328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7AFD-4808-BB64-39DD449C328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7AFD-4808-BB64-39DD449C3285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7AFD-4808-BB64-39DD449C3285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7AFD-4808-BB64-39DD449C3285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AFD-4808-BB64-39DD449C328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7AFD-4808-BB64-39DD449C32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7AFD-4808-BB64-39DD449C328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7AFD-4808-BB64-39DD449C3285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7AFD-4808-BB64-39DD449C3285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AFD-4808-BB64-39DD449C32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Der fruchtige </a:t>
            </a:r>
            <a:r>
              <a:rPr lang="de-DE" altLang="de-DE" dirty="0" err="1"/>
              <a:t>Hubber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Verteilte Systeme</a:t>
            </a:r>
          </a:p>
          <a:p>
            <a:r>
              <a:rPr lang="de-DE" altLang="de-DE" dirty="0"/>
              <a:t>Jens Heuberger, Burak </a:t>
            </a:r>
            <a:r>
              <a:rPr lang="de-DE" altLang="de-DE" dirty="0" err="1"/>
              <a:t>Güz</a:t>
            </a:r>
            <a:r>
              <a:rPr lang="de-DE" altLang="de-DE" dirty="0"/>
              <a:t>, Alexis dos Santos</a:t>
            </a:r>
          </a:p>
          <a:p>
            <a:r>
              <a:rPr lang="de-DE" altLang="de-DE" dirty="0"/>
              <a:t>Mannheim, 18.12.2019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N -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65466"/>
              </p:ext>
            </p:extLst>
          </p:nvPr>
        </p:nvGraphicFramePr>
        <p:xfrm>
          <a:off x="-396462" y="1637897"/>
          <a:ext cx="8948433" cy="538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Säulendiagramm</a:t>
            </a:r>
          </a:p>
        </p:txBody>
      </p:sp>
    </p:spTree>
    <p:extLst>
      <p:ext uri="{BB962C8B-B14F-4D97-AF65-F5344CB8AC3E}">
        <p14:creationId xmlns:p14="http://schemas.microsoft.com/office/powerpoint/2010/main" val="10705713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85420"/>
              </p:ext>
            </p:extLst>
          </p:nvPr>
        </p:nvGraphicFramePr>
        <p:xfrm>
          <a:off x="-83884" y="1711632"/>
          <a:ext cx="7094824" cy="48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Liniendiagramm</a:t>
            </a:r>
          </a:p>
        </p:txBody>
      </p:sp>
    </p:spTree>
    <p:extLst>
      <p:ext uri="{BB962C8B-B14F-4D97-AF65-F5344CB8AC3E}">
        <p14:creationId xmlns:p14="http://schemas.microsoft.com/office/powerpoint/2010/main" val="5890106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Verteilte Systeme(VT)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Jens Heuberger, Burak </a:t>
            </a:r>
            <a:r>
              <a:rPr lang="de-DE" altLang="de-DE" dirty="0" err="1">
                <a:solidFill>
                  <a:schemeClr val="tx1"/>
                </a:solidFill>
              </a:rPr>
              <a:t>Güz</a:t>
            </a:r>
            <a:r>
              <a:rPr lang="de-DE" altLang="de-DE" dirty="0">
                <a:solidFill>
                  <a:schemeClr val="tx1"/>
                </a:solidFill>
              </a:rPr>
              <a:t>, Alexis dos Santos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Mannheim, 11.12.2019</a:t>
            </a:r>
          </a:p>
        </p:txBody>
      </p:sp>
    </p:spTree>
    <p:extLst>
      <p:ext uri="{BB962C8B-B14F-4D97-AF65-F5344CB8AC3E}">
        <p14:creationId xmlns:p14="http://schemas.microsoft.com/office/powerpoint/2010/main" val="3989503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Der Feuchtigkeit Sensor</a:t>
            </a:r>
          </a:p>
          <a:p>
            <a:pPr marL="563563" lvl="1" indent="-381000">
              <a:buAutoNum type="arabicPeriod"/>
            </a:pPr>
            <a:r>
              <a:rPr lang="de-DE" altLang="de-DE" kern="0" dirty="0"/>
              <a:t>Raspberry Pi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Azure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Hub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Anlegen von Device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.NET MVC Webapp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MVC?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/>
              <a:t>.NET</a:t>
            </a:r>
          </a:p>
          <a:p>
            <a:pPr marL="563563" lvl="1" indent="-381000">
              <a:buFontTx/>
              <a:buAutoNum type="arabicPeriod" startAt="2"/>
            </a:pPr>
            <a:r>
              <a:rPr lang="de-DE" altLang="de-DE" kern="0" dirty="0" err="1"/>
              <a:t>Rsignal</a:t>
            </a:r>
            <a:endParaRPr lang="de-DE" altLang="de-DE" kern="0" dirty="0"/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Überschrift der Textfolie Arial </a:t>
            </a:r>
            <a:r>
              <a:rPr lang="de-DE" altLang="de-DE" dirty="0" err="1"/>
              <a:t>bold</a:t>
            </a:r>
            <a:r>
              <a:rPr lang="de-DE" altLang="de-DE" dirty="0"/>
              <a:t> 22 </a:t>
            </a:r>
            <a:r>
              <a:rPr lang="de-DE" altLang="de-DE" dirty="0" err="1"/>
              <a:t>pt</a:t>
            </a:r>
            <a:r>
              <a:rPr lang="de-DE" altLang="de-DE" dirty="0"/>
              <a:t>, </a:t>
            </a:r>
            <a:br>
              <a:rPr lang="de-DE" altLang="de-DE" dirty="0"/>
            </a:br>
            <a:r>
              <a:rPr lang="de-DE" altLang="de-DE" dirty="0"/>
              <a:t>maximal zwei Zeilen Folienüberschrift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Mit seiner Aufnahme in die Elite war Knechts Leben auf eine andre Ebene verpflanzt, es war der erste und entscheidende Schritt in seiner Entwicklung geschehen. 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smtClean="0"/>
              <a:t>Aufgabe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 smtClean="0"/>
              <a:t>Messung der Bodenfeuchte mit </a:t>
            </a:r>
            <a:r>
              <a:rPr lang="de-DE" altLang="de-DE" kern="0" dirty="0" err="1" smtClean="0"/>
              <a:t>Azure</a:t>
            </a:r>
            <a:r>
              <a:rPr lang="de-DE" altLang="de-DE" kern="0" dirty="0" smtClean="0"/>
              <a:t> </a:t>
            </a:r>
            <a:r>
              <a:rPr lang="de-DE" altLang="de-DE" kern="0" dirty="0" err="1" smtClean="0"/>
              <a:t>IoT</a:t>
            </a:r>
            <a:endParaRPr lang="de-DE" altLang="de-DE" kern="0" dirty="0" smtClean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r>
              <a:rPr lang="de-DE" altLang="de-DE" kern="0" dirty="0" smtClean="0"/>
              <a:t>Messung der Bodenfeuchte mit dem </a:t>
            </a:r>
            <a:r>
              <a:rPr lang="de-DE" altLang="de-DE" kern="0" dirty="0" err="1" smtClean="0"/>
              <a:t>Raspberry</a:t>
            </a:r>
            <a:r>
              <a:rPr lang="de-DE" altLang="de-DE" kern="0" dirty="0" smtClean="0"/>
              <a:t> Pi</a:t>
            </a:r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 smtClean="0"/>
              <a:t>Anbindung an </a:t>
            </a:r>
            <a:r>
              <a:rPr lang="de-DE" altLang="de-DE" kern="0" dirty="0" err="1" smtClean="0"/>
              <a:t>Azure</a:t>
            </a:r>
            <a:r>
              <a:rPr lang="de-DE" altLang="de-DE" kern="0" dirty="0" smtClean="0"/>
              <a:t> Cloud</a:t>
            </a:r>
            <a:endParaRPr lang="de-DE" altLang="de-DE" kern="0" dirty="0" smtClean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 smtClean="0"/>
              <a:t>Anzeige der Daten in  Web-App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smtClean="0"/>
              <a:t>Feuchtesensor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smtClean="0"/>
              <a:t>Analoger Ausgang</a:t>
            </a:r>
            <a:endParaRPr lang="de-DE" altLang="de-DE" kern="0" dirty="0" smtClean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13270523"/>
              </p:ext>
            </p:extLst>
          </p:nvPr>
        </p:nvGraphicFramePr>
        <p:xfrm>
          <a:off x="4272286" y="2952162"/>
          <a:ext cx="3767782" cy="29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3065112"/>
            <a:ext cx="2669282" cy="26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009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 smtClean="0"/>
              <a:t>Raspberry</a:t>
            </a:r>
            <a:r>
              <a:rPr lang="de-DE" altLang="de-DE" dirty="0" smtClean="0"/>
              <a:t> Pi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smtClean="0"/>
              <a:t>Externer AD-Wandler </a:t>
            </a:r>
            <a:r>
              <a:rPr lang="de-DE" dirty="0" smtClean="0"/>
              <a:t>MCP3008, 8 Kanäle mit 10-bit</a:t>
            </a:r>
            <a:endParaRPr lang="de-DE" altLang="de-DE" kern="0" dirty="0" smtClean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r>
              <a:rPr lang="de-DE" altLang="de-DE" kern="0" dirty="0"/>
              <a:t>SPI- und  </a:t>
            </a:r>
            <a:r>
              <a:rPr lang="de-DE" altLang="de-DE" kern="0" dirty="0" err="1"/>
              <a:t>Azure</a:t>
            </a:r>
            <a:r>
              <a:rPr lang="de-DE" altLang="de-DE" kern="0" dirty="0"/>
              <a:t> </a:t>
            </a:r>
            <a:r>
              <a:rPr lang="de-DE" altLang="de-DE" kern="0" dirty="0" err="1"/>
              <a:t>IoT</a:t>
            </a:r>
            <a:r>
              <a:rPr lang="de-DE" altLang="de-DE" kern="0" dirty="0"/>
              <a:t> Device-</a:t>
            </a:r>
            <a:r>
              <a:rPr lang="de-DE" altLang="de-DE" dirty="0"/>
              <a:t>Bibliothek installiert</a:t>
            </a:r>
          </a:p>
          <a:p>
            <a:pPr lvl="1"/>
            <a:endParaRPr lang="de-DE" altLang="de-DE" kern="0" dirty="0" smtClean="0"/>
          </a:p>
          <a:p>
            <a:pPr lvl="1"/>
            <a:r>
              <a:rPr lang="de-DE" altLang="de-DE" kern="0" dirty="0" smtClean="0"/>
              <a:t>Beispiel benötigen nur </a:t>
            </a:r>
            <a:endParaRPr lang="de-DE" altLang="de-DE" kern="0" dirty="0" smtClean="0"/>
          </a:p>
          <a:p>
            <a:pPr marL="184150" lvl="2" indent="0">
              <a:buNone/>
            </a:pPr>
            <a:r>
              <a:rPr lang="de-DE" altLang="de-DE" kern="0" dirty="0" smtClean="0"/>
              <a:t>noch </a:t>
            </a:r>
            <a:r>
              <a:rPr lang="de-DE" altLang="de-DE" kern="0" dirty="0" smtClean="0"/>
              <a:t>Connection-String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51" y="3480945"/>
            <a:ext cx="3932246" cy="26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smtClean="0"/>
              <a:t>ESP32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smtClean="0"/>
              <a:t>Programmierung über </a:t>
            </a:r>
            <a:r>
              <a:rPr lang="de-DE" altLang="de-DE" kern="0" dirty="0" err="1" smtClean="0"/>
              <a:t>Arduino</a:t>
            </a:r>
            <a:r>
              <a:rPr lang="de-DE" altLang="de-DE" kern="0" dirty="0" smtClean="0"/>
              <a:t> IDE</a:t>
            </a:r>
            <a:endParaRPr lang="de-DE" altLang="de-DE" dirty="0" smtClean="0"/>
          </a:p>
          <a:p>
            <a:pPr lvl="1"/>
            <a:r>
              <a:rPr lang="de-DE" altLang="de-DE" kern="0" dirty="0" smtClean="0"/>
              <a:t>Interne Verschlüsselungshardware</a:t>
            </a:r>
            <a:endParaRPr lang="de-DE" altLang="de-DE" kern="0" dirty="0"/>
          </a:p>
          <a:p>
            <a:pPr lvl="1"/>
            <a:r>
              <a:rPr lang="de-DE" altLang="de-DE" kern="0" dirty="0" smtClean="0"/>
              <a:t>Interner </a:t>
            </a:r>
            <a:r>
              <a:rPr lang="de-DE" altLang="de-DE" kern="0" dirty="0" smtClean="0"/>
              <a:t>AD-Wandler</a:t>
            </a:r>
            <a:r>
              <a:rPr lang="de-DE" dirty="0" smtClean="0"/>
              <a:t>, mehrere </a:t>
            </a:r>
            <a:r>
              <a:rPr lang="de-DE" dirty="0" smtClean="0"/>
              <a:t>Kanäle mit 12-bit</a:t>
            </a:r>
            <a:endParaRPr lang="de-DE" altLang="de-DE" kern="0" dirty="0" smtClean="0"/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36" y="3429000"/>
            <a:ext cx="5148064" cy="28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61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Vollbild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41764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</a:t>
            </a:r>
            <a:r>
              <a:rPr lang="de-DE" altLang="de-DE" sz="1300" dirty="0" err="1">
                <a:solidFill>
                  <a:srgbClr val="000000"/>
                </a:solidFill>
              </a:rPr>
              <a:t>vollformatige</a:t>
            </a:r>
            <a:r>
              <a:rPr lang="de-DE" altLang="de-DE" sz="1300" dirty="0">
                <a:solidFill>
                  <a:srgbClr val="000000"/>
                </a:solidFill>
              </a:rPr>
              <a:t>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697</Words>
  <Application>Microsoft Office PowerPoint</Application>
  <PresentationFormat>Bildschirmpräsentation (4:3)</PresentationFormat>
  <Paragraphs>194</Paragraphs>
  <Slides>19</Slides>
  <Notes>0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ＭＳ Ｐゴシック</vt:lpstr>
      <vt:lpstr>Arial</vt:lpstr>
      <vt:lpstr>HSMA_021_WIN_081216</vt:lpstr>
      <vt:lpstr>Der fruchtige Hubber</vt:lpstr>
      <vt:lpstr>Inhalt</vt:lpstr>
      <vt:lpstr>Überschrift der Textfolie Arial bold 22 pt,  maximal zwei Zeilen Folienüberschrift</vt:lpstr>
      <vt:lpstr>Aufgabe</vt:lpstr>
      <vt:lpstr>Feuchtesensor</vt:lpstr>
      <vt:lpstr>Raspberry Pi</vt:lpstr>
      <vt:lpstr>ESP32</vt:lpstr>
      <vt:lpstr>Überschrift Bildfolie – Vollbild</vt:lpstr>
      <vt:lpstr>Überschrift Bildfolie – zwei Bilder mit Text</vt:lpstr>
      <vt:lpstr>Überschrift Bildfolie – Text-Bild-Kombination</vt:lpstr>
      <vt:lpstr>Überschrift Säulendiagramm</vt:lpstr>
      <vt:lpstr>Überschrift Balkendiagramm</vt:lpstr>
      <vt:lpstr>Überschrift Liniendiagramm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Heuberger, Jens</cp:lastModifiedBy>
  <cp:revision>29</cp:revision>
  <cp:lastPrinted>2001-08-01T07:58:04Z</cp:lastPrinted>
  <dcterms:created xsi:type="dcterms:W3CDTF">2013-12-03T19:59:32Z</dcterms:created>
  <dcterms:modified xsi:type="dcterms:W3CDTF">2019-12-18T09:55:50Z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