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28" r:id="rId2"/>
    <p:sldId id="330" r:id="rId3"/>
    <p:sldId id="331" r:id="rId4"/>
    <p:sldId id="338" r:id="rId5"/>
    <p:sldId id="337" r:id="rId6"/>
    <p:sldId id="334" r:id="rId7"/>
    <p:sldId id="336" r:id="rId8"/>
    <p:sldId id="335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7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1899791231734"/>
          <c:y val="0.13290292184895616"/>
          <c:w val="0.49478079331941544"/>
          <c:h val="0.61499610979951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 algn="r"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22</c:v>
                </c:pt>
                <c:pt idx="1">
                  <c:v>30.5</c:v>
                </c:pt>
                <c:pt idx="2">
                  <c:v>62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0-41D7-86B0-27034F1EE1A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33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70-41D7-86B0-27034F1EE1A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50</c:v>
                </c:pt>
                <c:pt idx="1">
                  <c:v>59.5</c:v>
                </c:pt>
                <c:pt idx="2">
                  <c:v>51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70-41D7-86B0-27034F1EE1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092672"/>
        <c:axId val="158114944"/>
      </c:barChart>
      <c:catAx>
        <c:axId val="15809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014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1149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114944"/>
        <c:scaling>
          <c:orientation val="minMax"/>
          <c:max val="150"/>
        </c:scaling>
        <c:delete val="0"/>
        <c:axPos val="l"/>
        <c:majorGridlines>
          <c:spPr>
            <a:ln w="2537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none"/>
        <c:minorTickMark val="none"/>
        <c:tickLblPos val="nextTo"/>
        <c:spPr>
          <a:ln w="7612">
            <a:noFill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092672"/>
        <c:crosses val="autoZero"/>
        <c:crossBetween val="between"/>
        <c:majorUnit val="25"/>
        <c:minorUnit val="5"/>
      </c:valAx>
      <c:spPr>
        <a:noFill/>
        <a:ln w="20299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6931106471816284"/>
          <c:y val="0.54453781512605037"/>
          <c:w val="0.13883089770354906"/>
          <c:h val="0.17815126050420169"/>
        </c:manualLayout>
      </c:layout>
      <c:overlay val="0"/>
      <c:spPr>
        <a:noFill/>
        <a:ln w="20299">
          <a:noFill/>
        </a:ln>
      </c:spPr>
      <c:txPr>
        <a:bodyPr/>
        <a:lstStyle/>
        <a:p>
          <a:pPr>
            <a:defRPr sz="1323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5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71"/>
          <c:y val="0.17983193277310924"/>
          <c:w val="0.44676409185803756"/>
          <c:h val="0.568067226890756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82E-2"/>
                  <c:y val="-6.36340324967696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32-4C3F-B9C8-4BDC14356DAA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2-4C3F-B9C8-4BDC14356DA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32-4C3F-B9C8-4BDC14356DA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32-4C3F-B9C8-4BDC14356D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218496"/>
        <c:axId val="158220288"/>
      </c:barChart>
      <c:catAx>
        <c:axId val="15821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20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220288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1849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24"/>
          <c:y val="0.52268907563025213"/>
          <c:w val="0.13883089770354906"/>
          <c:h val="0.1781512605042016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37139807897544"/>
          <c:y val="0.15912054695198852"/>
          <c:w val="0.50586979722518677"/>
          <c:h val="0.5870980193924911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ln w="30483">
              <a:solidFill>
                <a:srgbClr val="80808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2578A"/>
              </a:solidFill>
              <a:ln>
                <a:solidFill>
                  <a:srgbClr val="32578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60</c:v>
                </c:pt>
                <c:pt idx="1">
                  <c:v>62.5</c:v>
                </c:pt>
                <c:pt idx="2">
                  <c:v>68</c:v>
                </c:pt>
                <c:pt idx="3">
                  <c:v>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4D8-4782-BE7E-F8E73F98DFF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ln w="30483">
              <a:solidFill>
                <a:srgbClr val="96969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649FCA"/>
              </a:solidFill>
              <a:ln>
                <a:solidFill>
                  <a:srgbClr val="649FC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45</c:v>
                </c:pt>
                <c:pt idx="3">
                  <c:v>42.5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4D8-4782-BE7E-F8E73F98DFF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ln w="30483">
              <a:solidFill>
                <a:srgbClr val="C0C0C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C6E5EC"/>
              </a:solidFill>
              <a:ln>
                <a:solidFill>
                  <a:srgbClr val="C6E5EC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17.5</c:v>
                </c:pt>
                <c:pt idx="3">
                  <c:v>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4D8-4782-BE7E-F8E73F98DF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475520"/>
        <c:axId val="154678016"/>
      </c:lineChart>
      <c:catAx>
        <c:axId val="154475520"/>
        <c:scaling>
          <c:orientation val="minMax"/>
        </c:scaling>
        <c:delete val="0"/>
        <c:axPos val="b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016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46780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4678016"/>
        <c:scaling>
          <c:orientation val="minMax"/>
          <c:max val="150"/>
        </c:scaling>
        <c:delete val="0"/>
        <c:axPos val="l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7621">
            <a:noFill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4475520"/>
        <c:crosses val="autoZero"/>
        <c:crossBetween val="between"/>
        <c:majorUnit val="25"/>
        <c:minorUnit val="5"/>
      </c:valAx>
      <c:spPr>
        <a:noFill/>
        <a:ln w="2032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235859124866596"/>
          <c:y val="0.50588235294117645"/>
          <c:w val="0.15581643543223053"/>
          <c:h val="0.17815126050420169"/>
        </c:manualLayout>
      </c:layout>
      <c:overlay val="0"/>
      <c:spPr>
        <a:noFill/>
        <a:ln w="20322">
          <a:noFill/>
        </a:ln>
      </c:spPr>
      <c:txPr>
        <a:bodyPr/>
        <a:lstStyle/>
        <a:p>
          <a:pPr>
            <a:defRPr sz="1324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2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14"/>
          <c:y val="0.18452380952380953"/>
          <c:w val="0.40455120101137798"/>
          <c:h val="0.6349206349206348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7AFD-4808-BB64-39DD449C3285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7AFD-4808-BB64-39DD449C3285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7AFD-4808-BB64-39DD449C3285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7AFD-4808-BB64-39DD449C3285}"/>
              </c:ext>
            </c:extLst>
          </c:dPt>
          <c:dLbls>
            <c:dLbl>
              <c:idx val="0"/>
              <c:layout>
                <c:manualLayout>
                  <c:x val="-6.2696473561043541E-3"/>
                  <c:y val="-2.06593096155812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FD-4808-BB64-39DD449C3285}"/>
                </c:ext>
              </c:extLst>
            </c:dLbl>
            <c:dLbl>
              <c:idx val="1"/>
              <c:layout>
                <c:manualLayout>
                  <c:x val="1.0140550203187123E-2"/>
                  <c:y val="1.79259291393549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FD-4808-BB64-39DD449C3285}"/>
                </c:ext>
              </c:extLst>
            </c:dLbl>
            <c:dLbl>
              <c:idx val="3"/>
              <c:layout>
                <c:manualLayout>
                  <c:x val="-1.2848344884759687E-2"/>
                  <c:y val="-1.08952868259430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FD-4808-BB64-39DD449C3285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FD-4808-BB64-39DD449C328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7AFD-4808-BB64-39DD449C328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7AFD-4808-BB64-39DD449C3285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7AFD-4808-BB64-39DD449C3285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7AFD-4808-BB64-39DD449C3285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AFD-4808-BB64-39DD449C328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7AFD-4808-BB64-39DD449C32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7AFD-4808-BB64-39DD449C328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7AFD-4808-BB64-39DD449C3285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7AFD-4808-BB64-39DD449C3285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AFD-4808-BB64-39DD449C32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62"/>
          <c:y val="0.30952380952380953"/>
          <c:w val="0.19342604298356511"/>
          <c:h val="0.27976190476190477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Der fruchtige </a:t>
            </a:r>
            <a:r>
              <a:rPr lang="de-DE" altLang="de-DE" dirty="0" err="1"/>
              <a:t>Hubber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Verteilte Systeme</a:t>
            </a:r>
          </a:p>
          <a:p>
            <a:r>
              <a:rPr lang="de-DE" altLang="de-DE" dirty="0"/>
              <a:t>Jens Heuberger, Burak </a:t>
            </a:r>
            <a:r>
              <a:rPr lang="de-DE" altLang="de-DE" dirty="0" err="1"/>
              <a:t>Güz</a:t>
            </a:r>
            <a:r>
              <a:rPr lang="de-DE" altLang="de-DE" dirty="0"/>
              <a:t>, Alexis dos Santos</a:t>
            </a:r>
          </a:p>
          <a:p>
            <a:r>
              <a:rPr lang="de-DE" altLang="de-DE" dirty="0"/>
              <a:t>Mannheim, 18.12.2019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N -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185420"/>
              </p:ext>
            </p:extLst>
          </p:nvPr>
        </p:nvGraphicFramePr>
        <p:xfrm>
          <a:off x="-83884" y="1711632"/>
          <a:ext cx="7094824" cy="489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Liniendiagramm</a:t>
            </a:r>
          </a:p>
        </p:txBody>
      </p:sp>
    </p:spTree>
    <p:extLst>
      <p:ext uri="{BB962C8B-B14F-4D97-AF65-F5344CB8AC3E}">
        <p14:creationId xmlns:p14="http://schemas.microsoft.com/office/powerpoint/2010/main" val="5890106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Verteilte Systeme(VT)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Jens Heuberger, Burak </a:t>
            </a:r>
            <a:r>
              <a:rPr lang="de-DE" altLang="de-DE" dirty="0" err="1">
                <a:solidFill>
                  <a:schemeClr val="tx1"/>
                </a:solidFill>
              </a:rPr>
              <a:t>Güz</a:t>
            </a:r>
            <a:r>
              <a:rPr lang="de-DE" altLang="de-DE" dirty="0">
                <a:solidFill>
                  <a:schemeClr val="tx1"/>
                </a:solidFill>
              </a:rPr>
              <a:t>, Alexis dos Santos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Mannheim, 11.12.2019</a:t>
            </a:r>
          </a:p>
        </p:txBody>
      </p:sp>
    </p:spTree>
    <p:extLst>
      <p:ext uri="{BB962C8B-B14F-4D97-AF65-F5344CB8AC3E}">
        <p14:creationId xmlns:p14="http://schemas.microsoft.com/office/powerpoint/2010/main" val="3989503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Der Feuchtigkeit Sensor</a:t>
            </a:r>
          </a:p>
          <a:p>
            <a:pPr marL="563563" lvl="1" indent="-381000">
              <a:buAutoNum type="arabicPeriod"/>
            </a:pPr>
            <a:r>
              <a:rPr lang="de-DE" altLang="de-DE" kern="0" dirty="0"/>
              <a:t>Raspberry Pi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Azure </a:t>
            </a:r>
            <a:r>
              <a:rPr lang="de-DE" altLang="de-DE" kern="0" dirty="0" err="1"/>
              <a:t>IoT</a:t>
            </a:r>
            <a:r>
              <a:rPr lang="de-DE" altLang="de-DE" kern="0" dirty="0"/>
              <a:t> Hub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Anlegen von Device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.NET MVC Webapp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MVC?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.NET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 err="1"/>
              <a:t>Rsignal</a:t>
            </a:r>
            <a:endParaRPr lang="de-DE" altLang="de-DE" kern="0" dirty="0"/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Überschrift der Textfolie Arial </a:t>
            </a:r>
            <a:r>
              <a:rPr lang="de-DE" altLang="de-DE" dirty="0" err="1"/>
              <a:t>bold</a:t>
            </a:r>
            <a:r>
              <a:rPr lang="de-DE" altLang="de-DE" dirty="0"/>
              <a:t> 22 </a:t>
            </a:r>
            <a:r>
              <a:rPr lang="de-DE" altLang="de-DE" dirty="0" err="1"/>
              <a:t>pt</a:t>
            </a:r>
            <a:r>
              <a:rPr lang="de-DE" altLang="de-DE" dirty="0"/>
              <a:t>, </a:t>
            </a:r>
            <a:br>
              <a:rPr lang="de-DE" altLang="de-DE" dirty="0"/>
            </a:br>
            <a:r>
              <a:rPr lang="de-DE" altLang="de-DE" dirty="0"/>
              <a:t>maximal zwei Zeilen Folienüberschrift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63683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Mit seiner Aufnahme in die Elite war Knechts Leben auf eine andre Ebene verpflanzt, es war der erste und entscheidende Schritt in seiner Entwicklung geschehen. 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Textfolie mit Gliederung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/>
              <a:t>Mit seiner Aufnahme in die Elite war Knechts Leben auf eine andre Ebene verpflanzt, es war der erste und entscheidende Schritt in seiner Entwicklung geschehen. </a:t>
            </a:r>
          </a:p>
          <a:p>
            <a:pPr lvl="1"/>
            <a:r>
              <a:rPr lang="de-DE" altLang="de-DE" kern="0"/>
              <a:t>Es geht durchaus nicht allen Eliteschülern so </a:t>
            </a:r>
          </a:p>
          <a:p>
            <a:pPr lvl="2"/>
            <a:r>
              <a:rPr lang="de-DE" altLang="de-DE" kern="0"/>
              <a:t>Die amtliche Aufnahme in die Elite mit dem innern Erlebnis der Berufung zusammenfällt.</a:t>
            </a:r>
          </a:p>
          <a:p>
            <a:pPr lvl="2"/>
            <a:r>
              <a:rPr lang="de-DE" altLang="de-DE" kern="0"/>
              <a:t>Das ist Gnade, oder wenn man es banal ausdrücken will: es ist ein Glücksfall.</a:t>
            </a:r>
          </a:p>
          <a:p>
            <a:pPr lvl="1"/>
            <a:r>
              <a:rPr lang="de-DE" altLang="de-DE" kern="0"/>
              <a:t>Mit seiner Aufnahme in die Elite war Knechts Leben auf eine andre Ebene verpflanzt, es war der erste und entscheidende Schritt in seiner Entwicklung geschehen. </a:t>
            </a:r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Vollbild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invGray">
          <a:xfrm>
            <a:off x="971550" y="2060848"/>
            <a:ext cx="7704138" cy="41764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VOLLBILD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</a:t>
            </a:r>
            <a:r>
              <a:rPr lang="de-DE" altLang="de-DE" sz="1300" dirty="0" err="1">
                <a:solidFill>
                  <a:srgbClr val="000000"/>
                </a:solidFill>
              </a:rPr>
              <a:t>vollformatige</a:t>
            </a:r>
            <a:r>
              <a:rPr lang="de-DE" altLang="de-DE" sz="1300" dirty="0">
                <a:solidFill>
                  <a:srgbClr val="000000"/>
                </a:solidFill>
              </a:rPr>
              <a:t> Bilder. 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265466"/>
              </p:ext>
            </p:extLst>
          </p:nvPr>
        </p:nvGraphicFramePr>
        <p:xfrm>
          <a:off x="-396462" y="1637897"/>
          <a:ext cx="8948433" cy="538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Säulendiagramm</a:t>
            </a:r>
          </a:p>
        </p:txBody>
      </p:sp>
    </p:spTree>
    <p:extLst>
      <p:ext uri="{BB962C8B-B14F-4D97-AF65-F5344CB8AC3E}">
        <p14:creationId xmlns:p14="http://schemas.microsoft.com/office/powerpoint/2010/main" val="10705713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714</Words>
  <Application>Microsoft Office PowerPoint</Application>
  <PresentationFormat>Bildschirmpräsentation (4:3)</PresentationFormat>
  <Paragraphs>170</Paragraphs>
  <Slides>16</Slides>
  <Notes>0</Notes>
  <HiddenSlides>13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ＭＳ Ｐゴシック</vt:lpstr>
      <vt:lpstr>Arial</vt:lpstr>
      <vt:lpstr>HSMA_021_WIN_081216</vt:lpstr>
      <vt:lpstr>Der fruchtige Hubber</vt:lpstr>
      <vt:lpstr>Inhalt</vt:lpstr>
      <vt:lpstr>Überschrift der Textfolie Arial bold 22 pt,  maximal zwei Zeilen Folienüberschrift</vt:lpstr>
      <vt:lpstr>Überschrift Textfolie mit Gliederung</vt:lpstr>
      <vt:lpstr>Überschrift Bildfolie – Vollbild</vt:lpstr>
      <vt:lpstr>Überschrift Bildfolie – zwei Bilder mit Text</vt:lpstr>
      <vt:lpstr>Überschrift Bildfolie – Text-Bild-Kombination</vt:lpstr>
      <vt:lpstr>Überschrift Säulendiagramm</vt:lpstr>
      <vt:lpstr>Überschrift Balkendiagramm</vt:lpstr>
      <vt:lpstr>Überschrift Liniendiagramm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Student 1631401</cp:lastModifiedBy>
  <cp:revision>19</cp:revision>
  <cp:lastPrinted>2001-08-01T07:58:04Z</cp:lastPrinted>
  <dcterms:created xsi:type="dcterms:W3CDTF">2013-12-03T19:59:32Z</dcterms:created>
  <dcterms:modified xsi:type="dcterms:W3CDTF">2019-12-11T16:02:41Z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