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fr-FR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fr-FR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fr-FR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fr-FR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2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B4C6577-F49E-421A-AD0D-1FC2C0453E68}" type="slidenum">
              <a:rPr lang="fr-FR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5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4FC128B-E8B8-4049-AFD5-B2B807CD460E}" type="slidenum">
              <a:rPr lang="fr-FR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7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AA0B6B7-EDBA-4F17-889C-5B86348B69DE}" type="slidenum">
              <a:rPr lang="fr-FR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9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4DC8B74-5945-4289-89DF-208A7F61A311}" type="slidenum">
              <a:rPr lang="fr-FR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1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F6EC91D-305A-43DF-AF37-DA12052FC547}" type="slidenum">
              <a:rPr lang="fr-FR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3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64D30CF-70BA-4FB1-A218-2F6A1D1C5AD7}" type="slidenum">
              <a:rPr lang="fr-FR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5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3CE3A7E-ED8F-4399-9572-0F0BAAFB0871}" type="slidenum">
              <a:rPr lang="fr-FR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7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B75C629-1D85-40E2-8246-E77E956C0622}" type="slidenum">
              <a:rPr lang="fr-FR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9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4429434-9DE1-4FB6-9312-9FECEF0FAC74}" type="slidenum">
              <a:rPr lang="fr-FR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1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1CC7174-63A9-45C8-A594-81087AF91350}" type="slidenum">
              <a:rPr lang="fr-FR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3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6EFA77B-9F1B-4359-BD2A-EDDD2B1A81E8}" type="slidenum">
              <a:rPr lang="fr-FR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8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9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6334200"/>
            <a:ext cx="12191040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>
            <a:off x="3240" y="6400800"/>
            <a:ext cx="12187800" cy="456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87800" cy="6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Line 6"/>
          <p:cNvSpPr/>
          <p:nvPr/>
        </p:nvSpPr>
        <p:spPr>
          <a:xfrm>
            <a:off x="1207440" y="4343400"/>
            <a:ext cx="987552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lang="fr-FR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r-FR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0" y="6334200"/>
            <a:ext cx="12191040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fr-FR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2"/>
          <p:cNvSpPr/>
          <p:nvPr/>
        </p:nvSpPr>
        <p:spPr>
          <a:xfrm>
            <a:off x="0" y="6334200"/>
            <a:ext cx="12191040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</p:sp>
      <p:sp>
        <p:nvSpPr>
          <p:cNvPr id="8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fr-FR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097280" y="758880"/>
            <a:ext cx="10057320" cy="356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lang="fr-FR" sz="8000" strike="noStrike">
                <a:solidFill>
                  <a:srgbClr val="262626"/>
                </a:solidFill>
                <a:latin typeface="Calibri Light"/>
                <a:ea typeface="DejaVu Sans"/>
              </a:rPr>
              <a:t>Shellcoding</a:t>
            </a:r>
            <a:endParaRPr/>
          </a:p>
        </p:txBody>
      </p:sp>
      <p:sp>
        <p:nvSpPr>
          <p:cNvPr id="126" name="CustomShape 2"/>
          <p:cNvSpPr/>
          <p:nvPr/>
        </p:nvSpPr>
        <p:spPr>
          <a:xfrm>
            <a:off x="1100160" y="4455720"/>
            <a:ext cx="100573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400" strike="noStrike">
                <a:solidFill>
                  <a:srgbClr val="775f55"/>
                </a:solidFill>
                <a:latin typeface="Calibri Light"/>
                <a:ea typeface="DejaVu Sans"/>
              </a:rPr>
              <a:t>Initiation au shellcoding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7" name="CustomShape 3"/>
          <p:cNvSpPr/>
          <p:nvPr/>
        </p:nvSpPr>
        <p:spPr>
          <a:xfrm>
            <a:off x="0" y="0"/>
            <a:ext cx="100573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400" strike="noStrike">
                <a:solidFill>
                  <a:srgbClr val="775f55"/>
                </a:solidFill>
                <a:latin typeface="Calibri Light"/>
                <a:ea typeface="DejaVu Sans"/>
              </a:rPr>
              <a:t>HitchHack – Remi MOLLARD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3686040" y="6459840"/>
            <a:ext cx="4821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900" strike="noStrike">
                <a:solidFill>
                  <a:srgbClr val="ffffff"/>
                </a:solidFill>
                <a:latin typeface="Calibri"/>
                <a:ea typeface="DejaVu Sans"/>
              </a:rPr>
              <a:t>SHELLCODING // MOLLARD Rémi</a:t>
            </a:r>
            <a:endParaRPr/>
          </a:p>
        </p:txBody>
      </p:sp>
      <p:sp>
        <p:nvSpPr>
          <p:cNvPr id="173" name="CustomShape 2"/>
          <p:cNvSpPr/>
          <p:nvPr/>
        </p:nvSpPr>
        <p:spPr>
          <a:xfrm>
            <a:off x="9900360" y="6459840"/>
            <a:ext cx="1311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85B7077-5212-41C0-ACA5-67CF1F4D756C}" type="slidenum">
              <a:rPr lang="fr-FR" sz="1050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/>
          </a:p>
        </p:txBody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432000" y="216000"/>
            <a:ext cx="6623280" cy="6017760"/>
          </a:xfrm>
          <a:prstGeom prst="rect">
            <a:avLst/>
          </a:prstGeom>
          <a:ln>
            <a:noFill/>
          </a:ln>
        </p:spPr>
      </p:pic>
      <p:sp>
        <p:nvSpPr>
          <p:cNvPr id="175" name="CustomShape 3"/>
          <p:cNvSpPr/>
          <p:nvPr/>
        </p:nvSpPr>
        <p:spPr>
          <a:xfrm>
            <a:off x="6948000" y="1253880"/>
            <a:ext cx="4643280" cy="100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fr-FR" sz="3200" strike="noStrike" u="sng">
                <a:solidFill>
                  <a:srgbClr val="000000"/>
                </a:solidFill>
                <a:latin typeface="Arial"/>
                <a:ea typeface="DejaVu Sans"/>
              </a:rPr>
              <a:t>Une sollution ! (Kdo !)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fr-FR" sz="4800" strike="noStrike">
                <a:solidFill>
                  <a:srgbClr val="404040"/>
                </a:solidFill>
                <a:latin typeface="Calibri Light"/>
                <a:ea typeface="DejaVu Sans"/>
              </a:rPr>
              <a:t>And after ?? ! (Rootme)</a:t>
            </a:r>
            <a:endParaRPr/>
          </a:p>
        </p:txBody>
      </p:sp>
      <p:sp>
        <p:nvSpPr>
          <p:cNvPr id="177" name="CustomShape 2"/>
          <p:cNvSpPr/>
          <p:nvPr/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fr-FR" sz="2000" strike="noStrike">
                <a:solidFill>
                  <a:srgbClr val="000000"/>
                </a:solidFill>
                <a:latin typeface="Calibri"/>
                <a:ea typeface="DejaVu Sans"/>
              </a:rPr>
              <a:t>Tips and tricks for RootMe challenge (Programmation/Shellcode)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fr-FR" sz="2000" strike="noStrike">
                <a:solidFill>
                  <a:srgbClr val="000000"/>
                </a:solidFill>
                <a:latin typeface="Calibri"/>
                <a:ea typeface="DejaVu Sans"/>
              </a:rPr>
              <a:t>Dans le dernier challenge de programmation de ROOTME il faut ecrire un  shellcode qui répond au exigences suivantes 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fr-FR" sz="2000" strike="noStrike">
                <a:solidFill>
                  <a:srgbClr val="000000"/>
                </a:solidFill>
                <a:latin typeface="Calibri"/>
                <a:ea typeface="DejaVu Sans"/>
              </a:rPr>
              <a:t>- 64 bits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fr-FR" sz="2000" strike="noStrike">
                <a:solidFill>
                  <a:srgbClr val="000000"/>
                </a:solidFill>
                <a:latin typeface="Calibri"/>
                <a:ea typeface="DejaVu Sans"/>
              </a:rPr>
              <a:t>- Lecture du fichier passwd/.passwd_XXX, avec XXX aléatoire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fr-FR" sz="2000" strike="noStrike">
                <a:solidFill>
                  <a:srgbClr val="000000"/>
                </a:solidFill>
                <a:latin typeface="Calibri"/>
                <a:ea typeface="DejaVu Sans"/>
              </a:rPr>
              <a:t>Une idée sur la méthode 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8" name="CustomShape 3"/>
          <p:cNvSpPr/>
          <p:nvPr/>
        </p:nvSpPr>
        <p:spPr>
          <a:xfrm>
            <a:off x="3686040" y="6459840"/>
            <a:ext cx="4821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900" strike="noStrike">
                <a:solidFill>
                  <a:srgbClr val="ffffff"/>
                </a:solidFill>
                <a:latin typeface="Calibri"/>
                <a:ea typeface="DejaVu Sans"/>
              </a:rPr>
              <a:t>SHELLCODING // MOLLARD Rémi</a:t>
            </a:r>
            <a:endParaRPr/>
          </a:p>
        </p:txBody>
      </p:sp>
      <p:sp>
        <p:nvSpPr>
          <p:cNvPr id="179" name="CustomShape 4"/>
          <p:cNvSpPr/>
          <p:nvPr/>
        </p:nvSpPr>
        <p:spPr>
          <a:xfrm>
            <a:off x="9900360" y="6459840"/>
            <a:ext cx="1311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82E42D7-CDD1-4549-B644-031C24118065}" type="slidenum">
              <a:rPr lang="fr-FR" sz="1050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/>
          </a:p>
        </p:txBody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1348200" y="3240000"/>
            <a:ext cx="9883440" cy="895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fr-FR" sz="4800" strike="noStrike">
                <a:solidFill>
                  <a:srgbClr val="404040"/>
                </a:solidFill>
                <a:latin typeface="Calibri Light"/>
                <a:ea typeface="DejaVu Sans"/>
              </a:rPr>
              <a:t>And after ?? ! (Rootme)</a:t>
            </a:r>
            <a:endParaRPr/>
          </a:p>
        </p:txBody>
      </p:sp>
      <p:sp>
        <p:nvSpPr>
          <p:cNvPr id="182" name="CustomShape 2"/>
          <p:cNvSpPr/>
          <p:nvPr/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fr-FR" sz="2000" strike="noStrike">
                <a:solidFill>
                  <a:srgbClr val="000000"/>
                </a:solidFill>
                <a:latin typeface="Calibri"/>
                <a:ea typeface="DejaVu Sans"/>
              </a:rPr>
              <a:t>Même méthode qu'avant ! 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fr-FR" sz="2000" strike="noStrike">
                <a:solidFill>
                  <a:srgbClr val="000000"/>
                </a:solidFill>
                <a:latin typeface="Calibri"/>
                <a:ea typeface="DejaVu Sans"/>
              </a:rPr>
              <a:t>1 °) Lister le répertoire passwd/ pour obtenir le nom du fichier .passwd_XXX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fr-FR" sz="2000" strike="noStrike">
                <a:solidFill>
                  <a:srgbClr val="000000"/>
                </a:solidFill>
                <a:latin typeface="Calibri"/>
                <a:ea typeface="DejaVu Sans"/>
              </a:rPr>
              <a:t>2 °) Ouvrir le fichier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fr-FR" sz="2000" strike="noStrike">
                <a:solidFill>
                  <a:srgbClr val="000000"/>
                </a:solidFill>
                <a:latin typeface="Calibri"/>
                <a:ea typeface="DejaVu Sans"/>
              </a:rPr>
              <a:t>3 °) Lire le fichier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fr-FR" sz="2000" strike="noStrike">
                <a:solidFill>
                  <a:srgbClr val="000000"/>
                </a:solidFill>
                <a:latin typeface="Calibri"/>
                <a:ea typeface="DejaVu Sans"/>
              </a:rPr>
              <a:t>4° ) Ecrire le résultat sur la console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fr-FR" sz="2000" strike="noStrike">
                <a:solidFill>
                  <a:srgbClr val="000000"/>
                </a:solidFill>
                <a:latin typeface="Calibri"/>
                <a:ea typeface="DejaVu Sans"/>
              </a:rPr>
              <a:t>– </a:t>
            </a:r>
            <a:r>
              <a:rPr lang="fr-FR" sz="2000" strike="noStrike">
                <a:solidFill>
                  <a:srgbClr val="000000"/>
                </a:solidFill>
                <a:latin typeface="Calibri"/>
                <a:ea typeface="DejaVu Sans"/>
              </a:rPr>
              <a:t>sys_getdents 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fr-FR" sz="2000" strike="noStrike">
                <a:solidFill>
                  <a:srgbClr val="000000"/>
                </a:solidFill>
                <a:latin typeface="Calibri"/>
                <a:ea typeface="DejaVu Sans"/>
              </a:rPr>
              <a:t>– </a:t>
            </a:r>
            <a:r>
              <a:rPr lang="fr-FR" sz="2000" strike="noStrike">
                <a:solidFill>
                  <a:srgbClr val="000000"/>
                </a:solidFill>
                <a:latin typeface="Calibri"/>
                <a:ea typeface="DejaVu Sans"/>
              </a:rPr>
              <a:t>sys_open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fr-FR" sz="2000" strike="noStrike">
                <a:solidFill>
                  <a:srgbClr val="000000"/>
                </a:solidFill>
                <a:latin typeface="Calibri"/>
                <a:ea typeface="DejaVu Sans"/>
              </a:rPr>
              <a:t>– </a:t>
            </a:r>
            <a:r>
              <a:rPr lang="fr-FR" sz="2000" strike="noStrike">
                <a:solidFill>
                  <a:srgbClr val="000000"/>
                </a:solidFill>
                <a:latin typeface="Calibri"/>
                <a:ea typeface="DejaVu Sans"/>
              </a:rPr>
              <a:t>sys_read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fr-FR" sz="2000" strike="noStrike">
                <a:solidFill>
                  <a:srgbClr val="000000"/>
                </a:solidFill>
                <a:latin typeface="Calibri"/>
                <a:ea typeface="DejaVu Sans"/>
              </a:rPr>
              <a:t>– </a:t>
            </a:r>
            <a:r>
              <a:rPr lang="fr-FR" sz="2000" strike="noStrike">
                <a:solidFill>
                  <a:srgbClr val="000000"/>
                </a:solidFill>
                <a:latin typeface="Calibri"/>
                <a:ea typeface="DejaVu Sans"/>
              </a:rPr>
              <a:t>sys_write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83" name="CustomShape 3"/>
          <p:cNvSpPr/>
          <p:nvPr/>
        </p:nvSpPr>
        <p:spPr>
          <a:xfrm>
            <a:off x="3686040" y="6459840"/>
            <a:ext cx="4821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900" strike="noStrike">
                <a:solidFill>
                  <a:srgbClr val="ffffff"/>
                </a:solidFill>
                <a:latin typeface="Calibri"/>
                <a:ea typeface="DejaVu Sans"/>
              </a:rPr>
              <a:t>SHELLCODING // MOLLARD Rémi</a:t>
            </a:r>
            <a:endParaRPr/>
          </a:p>
        </p:txBody>
      </p:sp>
      <p:sp>
        <p:nvSpPr>
          <p:cNvPr id="184" name="CustomShape 4"/>
          <p:cNvSpPr/>
          <p:nvPr/>
        </p:nvSpPr>
        <p:spPr>
          <a:xfrm>
            <a:off x="9900360" y="6459840"/>
            <a:ext cx="1311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91DF65AC-B5D0-42F8-859D-A960D6E13CF5}" type="slidenum">
              <a:rPr lang="fr-FR" sz="1050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/>
          </a:p>
        </p:txBody>
      </p:sp>
      <p:sp>
        <p:nvSpPr>
          <p:cNvPr id="185" name="CustomShape 5"/>
          <p:cNvSpPr/>
          <p:nvPr/>
        </p:nvSpPr>
        <p:spPr>
          <a:xfrm>
            <a:off x="5364000" y="3924000"/>
            <a:ext cx="635940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fr-FR" sz="3600" strike="noStrike">
                <a:solidFill>
                  <a:srgbClr val="000000"/>
                </a:solidFill>
                <a:latin typeface="Arial"/>
                <a:ea typeface="DejaVu Sans"/>
              </a:rPr>
              <a:t>A VOUS DE JOUER !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fr-FR" sz="4800" strike="noStrike">
                <a:solidFill>
                  <a:srgbClr val="404040"/>
                </a:solidFill>
                <a:latin typeface="Calibri Light"/>
                <a:ea typeface="DejaVu Sans"/>
              </a:rPr>
              <a:t>Questions et liens !</a:t>
            </a:r>
            <a:endParaRPr/>
          </a:p>
        </p:txBody>
      </p:sp>
      <p:sp>
        <p:nvSpPr>
          <p:cNvPr id="187" name="CustomShape 2"/>
          <p:cNvSpPr/>
          <p:nvPr/>
        </p:nvSpPr>
        <p:spPr>
          <a:xfrm>
            <a:off x="1097280" y="1485720"/>
            <a:ext cx="100573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Linux sys_call table :</a:t>
            </a:r>
            <a:endParaRPr/>
          </a:p>
          <a:p>
            <a:pPr>
              <a:lnSpc>
                <a:spcPct val="90000"/>
              </a:lnSpc>
            </a:pP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→ </a:t>
            </a: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x64 : https://filippo.io/linux-syscall-table/</a:t>
            </a:r>
            <a:endParaRPr/>
          </a:p>
          <a:p>
            <a:pPr>
              <a:lnSpc>
                <a:spcPct val="90000"/>
              </a:lnSpc>
            </a:pP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→ </a:t>
            </a: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x32 : http://docs.cs.up.ac.za/programming/asm/derick_tut/syscalls.html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Des bons ! :</a:t>
            </a:r>
            <a:endParaRPr/>
          </a:p>
          <a:p>
            <a:pPr>
              <a:lnSpc>
                <a:spcPct val="90000"/>
              </a:lnSpc>
            </a:pP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→ </a:t>
            </a: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https://github.com/t00sh/assembly/blob/master/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La base ! :</a:t>
            </a:r>
            <a:endParaRPr/>
          </a:p>
          <a:p>
            <a:pPr>
              <a:lnSpc>
                <a:spcPct val="90000"/>
              </a:lnSpc>
            </a:pP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→ </a:t>
            </a: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http://shell-storm.org/shellcode/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Why syscall :</a:t>
            </a:r>
            <a:endParaRPr/>
          </a:p>
          <a:p>
            <a:pPr>
              <a:lnSpc>
                <a:spcPct val="90000"/>
              </a:lnSpc>
            </a:pP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→ </a:t>
            </a: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http://www.x86-64.org/documentation/abi.pdf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Learn more ! :</a:t>
            </a:r>
            <a:endParaRPr/>
          </a:p>
          <a:p>
            <a:pPr>
              <a:lnSpc>
                <a:spcPct val="90000"/>
              </a:lnSpc>
            </a:pP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→ </a:t>
            </a: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https://nets.ec/Alphanumeric_shellcode</a:t>
            </a:r>
            <a:endParaRPr/>
          </a:p>
          <a:p>
            <a:pPr>
              <a:lnSpc>
                <a:spcPct val="90000"/>
              </a:lnSpc>
            </a:pP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→ </a:t>
            </a: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Cheat sheet x64 coding : http://cs.brown.edu/courses/cs033/docs/guides/x64.pdf</a:t>
            </a:r>
            <a:endParaRPr/>
          </a:p>
          <a:p>
            <a:pPr>
              <a:lnSpc>
                <a:spcPct val="90000"/>
              </a:lnSpc>
            </a:pP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→ </a:t>
            </a: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http://www.re-xe.fr/shellcode-x86-et-x86_64/</a:t>
            </a:r>
            <a:endParaRPr/>
          </a:p>
          <a:p>
            <a:pPr>
              <a:lnSpc>
                <a:spcPct val="90000"/>
              </a:lnSpc>
            </a:pP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→ </a:t>
            </a: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Assembleur 16 bits !!! &lt;3 &lt;3 http://minso.free.fr/cavinfo/programmation/asm.html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188" name="CustomShape 3"/>
          <p:cNvSpPr/>
          <p:nvPr/>
        </p:nvSpPr>
        <p:spPr>
          <a:xfrm>
            <a:off x="3686040" y="6459840"/>
            <a:ext cx="4821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900" strike="noStrike">
                <a:solidFill>
                  <a:srgbClr val="ffffff"/>
                </a:solidFill>
                <a:latin typeface="Calibri"/>
                <a:ea typeface="DejaVu Sans"/>
              </a:rPr>
              <a:t>SHELLCODING // MOLLARD Rémi</a:t>
            </a:r>
            <a:endParaRPr/>
          </a:p>
        </p:txBody>
      </p:sp>
      <p:sp>
        <p:nvSpPr>
          <p:cNvPr id="189" name="CustomShape 4"/>
          <p:cNvSpPr/>
          <p:nvPr/>
        </p:nvSpPr>
        <p:spPr>
          <a:xfrm>
            <a:off x="9900360" y="6459840"/>
            <a:ext cx="1311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F6079E1-3B18-4B9F-8EF0-1A12756B6CDA}" type="slidenum">
              <a:rPr lang="fr-FR" sz="1050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fr-FR" sz="4800" strike="noStrike">
                <a:solidFill>
                  <a:srgbClr val="404040"/>
                </a:solidFill>
                <a:latin typeface="Calibri Light"/>
                <a:ea typeface="DejaVu Sans"/>
              </a:rPr>
              <a:t>Plan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Calibri"/>
              <a:buChar char=" "/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Shellcoding</a:t>
            </a: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Qu'est-ce ?</a:t>
            </a: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Pourquoi ?</a:t>
            </a: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Comment ?</a:t>
            </a:r>
            <a:endParaRPr/>
          </a:p>
          <a:p>
            <a:pPr>
              <a:lnSpc>
                <a:spcPct val="90000"/>
              </a:lnSpc>
              <a:buFont typeface="Calibri"/>
              <a:buChar char=" "/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You play !</a:t>
            </a: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Hello world </a:t>
            </a: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fr-FR" strike="noStrike">
                <a:solidFill>
                  <a:srgbClr val="404040"/>
                </a:solidFill>
                <a:latin typeface="Calibri"/>
                <a:ea typeface="DejaVu Sans"/>
              </a:rPr>
              <a:t>Shellcode </a:t>
            </a:r>
            <a:endParaRPr/>
          </a:p>
          <a:p>
            <a:pPr>
              <a:lnSpc>
                <a:spcPct val="90000"/>
              </a:lnSpc>
              <a:buFont typeface="Calibri"/>
              <a:buChar char=" "/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And after ...</a:t>
            </a:r>
            <a:endParaRPr/>
          </a:p>
        </p:txBody>
      </p:sp>
      <p:sp>
        <p:nvSpPr>
          <p:cNvPr id="130" name="CustomShape 3"/>
          <p:cNvSpPr/>
          <p:nvPr/>
        </p:nvSpPr>
        <p:spPr>
          <a:xfrm>
            <a:off x="3686040" y="6459840"/>
            <a:ext cx="4821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900" strike="noStrike">
                <a:solidFill>
                  <a:srgbClr val="ffffff"/>
                </a:solidFill>
                <a:latin typeface="Calibri"/>
                <a:ea typeface="DejaVu Sans"/>
              </a:rPr>
              <a:t>SHELLCODING // MOLLARD Rémi</a:t>
            </a:r>
            <a:endParaRPr/>
          </a:p>
        </p:txBody>
      </p:sp>
      <p:sp>
        <p:nvSpPr>
          <p:cNvPr id="131" name="CustomShape 4"/>
          <p:cNvSpPr/>
          <p:nvPr/>
        </p:nvSpPr>
        <p:spPr>
          <a:xfrm>
            <a:off x="9900360" y="6459840"/>
            <a:ext cx="1311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2BA17DA-7595-4CDE-B407-BCE587EE6B3E}" type="slidenum">
              <a:rPr lang="fr-FR" sz="1050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fr-FR" sz="4800" strike="noStrike">
                <a:solidFill>
                  <a:srgbClr val="404040"/>
                </a:solidFill>
                <a:latin typeface="Calibri Light"/>
                <a:ea typeface="DejaVu Sans"/>
              </a:rPr>
              <a:t>Qu'est ce ?</a:t>
            </a:r>
            <a:endParaRPr/>
          </a:p>
        </p:txBody>
      </p:sp>
      <p:sp>
        <p:nvSpPr>
          <p:cNvPr id="133" name="CustomShape 2"/>
          <p:cNvSpPr/>
          <p:nvPr/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 – 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Bout de programme utilisé pour exploiter une vulnérabilitée dans un programme</a:t>
            </a:r>
            <a:endParaRPr/>
          </a:p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      → 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Un programme dans un programme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 – 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Il existe des shellcodes pour beaucoup de processeurs :</a:t>
            </a:r>
            <a:endParaRPr/>
          </a:p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      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- Linux x86, Linux x86_x64, cisco, arm , mips , windows, …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 – 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Bien souvent ecrit directement en assembleur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 – 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Dés qu'un programme retourne un shell aprés execution , c'est un shellcode. </a:t>
            </a:r>
            <a:endParaRPr/>
          </a:p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/>
          </a:p>
        </p:txBody>
      </p:sp>
      <p:sp>
        <p:nvSpPr>
          <p:cNvPr id="134" name="CustomShape 3"/>
          <p:cNvSpPr/>
          <p:nvPr/>
        </p:nvSpPr>
        <p:spPr>
          <a:xfrm>
            <a:off x="3686040" y="6459840"/>
            <a:ext cx="4821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900" strike="noStrike">
                <a:solidFill>
                  <a:srgbClr val="ffffff"/>
                </a:solidFill>
                <a:latin typeface="Calibri"/>
                <a:ea typeface="DejaVu Sans"/>
              </a:rPr>
              <a:t>SHELLCODING // MOLLARD Rémi</a:t>
            </a:r>
            <a:endParaRPr/>
          </a:p>
        </p:txBody>
      </p:sp>
      <p:sp>
        <p:nvSpPr>
          <p:cNvPr id="135" name="CustomShape 4"/>
          <p:cNvSpPr/>
          <p:nvPr/>
        </p:nvSpPr>
        <p:spPr>
          <a:xfrm>
            <a:off x="9900360" y="6459840"/>
            <a:ext cx="1311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6969F23-F834-4D62-9287-C1815B533650}" type="slidenum">
              <a:rPr lang="fr-FR" sz="1050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fr-FR" sz="4800" strike="noStrike">
                <a:solidFill>
                  <a:srgbClr val="404040"/>
                </a:solidFill>
                <a:latin typeface="Calibri Light"/>
                <a:ea typeface="DejaVu Sans"/>
              </a:rPr>
              <a:t>Pourquoi ?</a:t>
            </a:r>
            <a:endParaRPr/>
          </a:p>
        </p:txBody>
      </p:sp>
      <p:sp>
        <p:nvSpPr>
          <p:cNvPr id="137" name="CustomShape 2"/>
          <p:cNvSpPr/>
          <p:nvPr/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 – 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Utilisé pour retourner un shell ( Elevation de privilége )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 – 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Si un programme vulnérable est executé avec les droits root alors le shell retournée par notre        shellcode héritera des droits root. ( &lt;3 )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 – 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Dans certains CTF les shellcodes doivent répondre à des attentes bien précises :</a:t>
            </a:r>
            <a:endParaRPr/>
          </a:p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        → 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Opcode interdit</a:t>
            </a:r>
            <a:endParaRPr/>
          </a:p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        → 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Appel de fonction impossible</a:t>
            </a:r>
            <a:endParaRPr/>
          </a:p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        → 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Taille du shellcode limitée</a:t>
            </a:r>
            <a:endParaRPr/>
          </a:p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/>
          </a:p>
        </p:txBody>
      </p:sp>
      <p:sp>
        <p:nvSpPr>
          <p:cNvPr id="138" name="CustomShape 3"/>
          <p:cNvSpPr/>
          <p:nvPr/>
        </p:nvSpPr>
        <p:spPr>
          <a:xfrm>
            <a:off x="3686040" y="6459840"/>
            <a:ext cx="4821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900" strike="noStrike">
                <a:solidFill>
                  <a:srgbClr val="ffffff"/>
                </a:solidFill>
                <a:latin typeface="Calibri"/>
                <a:ea typeface="DejaVu Sans"/>
              </a:rPr>
              <a:t>SHELLCODING // MOLLARD Rémi</a:t>
            </a:r>
            <a:endParaRPr/>
          </a:p>
        </p:txBody>
      </p:sp>
      <p:sp>
        <p:nvSpPr>
          <p:cNvPr id="139" name="CustomShape 4"/>
          <p:cNvSpPr/>
          <p:nvPr/>
        </p:nvSpPr>
        <p:spPr>
          <a:xfrm>
            <a:off x="9900360" y="6459840"/>
            <a:ext cx="1311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75AF021-FACC-4122-9979-E5A9685863BB}" type="slidenum">
              <a:rPr lang="fr-FR" sz="1050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fr-FR" sz="4800" strike="noStrike">
                <a:solidFill>
                  <a:srgbClr val="404040"/>
                </a:solidFill>
                <a:latin typeface="Calibri Light"/>
                <a:ea typeface="DejaVu Sans"/>
              </a:rPr>
              <a:t>Comment ?</a:t>
            </a:r>
            <a:endParaRPr/>
          </a:p>
        </p:txBody>
      </p:sp>
      <p:sp>
        <p:nvSpPr>
          <p:cNvPr id="141" name="CustomShape 2"/>
          <p:cNvSpPr/>
          <p:nvPr/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 – 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Un cerveau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 – 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Des bases en assembleur et en C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 – 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Votre editeur de texte préféré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 – 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gcc (Compilateur C) , ld (linker) , nasm (Compilateur ASM)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 – 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Tools d'analyse ( Objdump, readelf, …)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 – 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Let's GO ?</a:t>
            </a:r>
            <a:endParaRPr/>
          </a:p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/>
          </a:p>
        </p:txBody>
      </p:sp>
      <p:sp>
        <p:nvSpPr>
          <p:cNvPr id="142" name="CustomShape 3"/>
          <p:cNvSpPr/>
          <p:nvPr/>
        </p:nvSpPr>
        <p:spPr>
          <a:xfrm>
            <a:off x="3686040" y="6459840"/>
            <a:ext cx="4821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900" strike="noStrike">
                <a:solidFill>
                  <a:srgbClr val="ffffff"/>
                </a:solidFill>
                <a:latin typeface="Calibri"/>
                <a:ea typeface="DejaVu Sans"/>
              </a:rPr>
              <a:t>SHELLCODING // MOLLARD Rémi</a:t>
            </a:r>
            <a:endParaRPr/>
          </a:p>
        </p:txBody>
      </p:sp>
      <p:sp>
        <p:nvSpPr>
          <p:cNvPr id="143" name="CustomShape 4"/>
          <p:cNvSpPr/>
          <p:nvPr/>
        </p:nvSpPr>
        <p:spPr>
          <a:xfrm>
            <a:off x="9900360" y="6459840"/>
            <a:ext cx="1311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9BB4CDE-5604-4147-8523-EF36DFAB3895}" type="slidenum">
              <a:rPr lang="fr-FR" sz="1050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fr-FR" sz="4800" strike="noStrike">
                <a:solidFill>
                  <a:srgbClr val="404040"/>
                </a:solidFill>
                <a:latin typeface="Calibri Light"/>
                <a:ea typeface="DejaVu Sans"/>
              </a:rPr>
              <a:t>Récupération des tools</a:t>
            </a:r>
            <a:endParaRPr/>
          </a:p>
        </p:txBody>
      </p:sp>
      <p:sp>
        <p:nvSpPr>
          <p:cNvPr id="145" name="CustomShape 2"/>
          <p:cNvSpPr/>
          <p:nvPr/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 – 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Creer un tool qui récupére le code hexadécimal de votre code ASM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      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Utiliser la commande suivante :</a:t>
            </a:r>
            <a:endParaRPr/>
          </a:p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          → 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for i in $(objdump -d $PROG_NAME | grep "^ " | cut -f2); do echo -n '\x'$i;done;echo 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 – 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Compilation + Link :</a:t>
            </a:r>
            <a:endParaRPr/>
          </a:p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         → 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32 bits : </a:t>
            </a:r>
            <a:endParaRPr/>
          </a:p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              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nasm -f elf32 -g $PROG_NAME ; ld $PROG_NAME.o -o $PROG_NAME -m elf_i386</a:t>
            </a:r>
            <a:endParaRPr/>
          </a:p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         → 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64 bits :</a:t>
            </a:r>
            <a:endParaRPr/>
          </a:p>
          <a:p>
            <a:pPr>
              <a:lnSpc>
                <a:spcPct val="90000"/>
              </a:lnSpc>
            </a:pP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              </a:t>
            </a:r>
            <a:r>
              <a:rPr lang="fr-FR" sz="2000" strike="noStrike">
                <a:solidFill>
                  <a:srgbClr val="404040"/>
                </a:solidFill>
                <a:latin typeface="Calibri"/>
                <a:ea typeface="DejaVu Sans"/>
              </a:rPr>
              <a:t>nasm -f elf64 -g $PROG_NAME ; ld $PROG_NAME.o -o $PROG_NAME -m elf_x86_x64</a:t>
            </a:r>
            <a:endParaRPr/>
          </a:p>
        </p:txBody>
      </p:sp>
      <p:sp>
        <p:nvSpPr>
          <p:cNvPr id="146" name="CustomShape 3"/>
          <p:cNvSpPr/>
          <p:nvPr/>
        </p:nvSpPr>
        <p:spPr>
          <a:xfrm>
            <a:off x="3686040" y="6459840"/>
            <a:ext cx="4821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900" strike="noStrike">
                <a:solidFill>
                  <a:srgbClr val="ffffff"/>
                </a:solidFill>
                <a:latin typeface="Calibri"/>
                <a:ea typeface="DejaVu Sans"/>
              </a:rPr>
              <a:t>SHELLCODING // MOLLARD Rémi</a:t>
            </a:r>
            <a:endParaRPr/>
          </a:p>
        </p:txBody>
      </p:sp>
      <p:sp>
        <p:nvSpPr>
          <p:cNvPr id="147" name="CustomShape 4"/>
          <p:cNvSpPr/>
          <p:nvPr/>
        </p:nvSpPr>
        <p:spPr>
          <a:xfrm>
            <a:off x="9900360" y="6459840"/>
            <a:ext cx="1311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7E80FD1-BD23-40EE-9B74-743D74A615A7}" type="slidenum">
              <a:rPr lang="fr-FR" sz="1050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fr-FR" sz="4800" strike="noStrike">
                <a:solidFill>
                  <a:srgbClr val="404040"/>
                </a:solidFill>
                <a:latin typeface="Calibri Light"/>
                <a:ea typeface="DejaVu Sans"/>
              </a:rPr>
              <a:t>Fighting with Hello World !</a:t>
            </a:r>
            <a:endParaRPr/>
          </a:p>
        </p:txBody>
      </p:sp>
      <p:sp>
        <p:nvSpPr>
          <p:cNvPr id="149" name="CustomShape 2"/>
          <p:cNvSpPr/>
          <p:nvPr/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fr-FR" sz="2000" strike="noStrike">
                <a:solidFill>
                  <a:srgbClr val="000000"/>
                </a:solidFill>
                <a:latin typeface="Calibri"/>
                <a:ea typeface="DejaVu Sans"/>
              </a:rPr>
              <a:t>Objectif : Ecrire un Hello world  – shellcode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fr-FR" sz="2000" strike="noStrike">
                <a:solidFill>
                  <a:srgbClr val="000000"/>
                </a:solidFill>
                <a:latin typeface="Calibri"/>
                <a:ea typeface="DejaVu Sans"/>
              </a:rPr>
              <a:t>- Extension de fichier en .asm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fr-FR" sz="2000" strike="noStrike">
                <a:solidFill>
                  <a:srgbClr val="000000"/>
                </a:solidFill>
                <a:latin typeface="Calibri"/>
                <a:ea typeface="DejaVu Sans"/>
              </a:rPr>
              <a:t>- Directive « global _start » et « _start : » 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fr-FR" sz="2000" strike="noStrike">
                <a:solidFill>
                  <a:srgbClr val="000000"/>
                </a:solidFill>
                <a:latin typeface="Calibri"/>
                <a:ea typeface="DejaVu Sans"/>
              </a:rPr>
              <a:t>Exemple (sys_execv(/bin/bash)) 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0" name="CustomShape 3"/>
          <p:cNvSpPr/>
          <p:nvPr/>
        </p:nvSpPr>
        <p:spPr>
          <a:xfrm>
            <a:off x="3686040" y="6459840"/>
            <a:ext cx="4821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900" strike="noStrike">
                <a:solidFill>
                  <a:srgbClr val="ffffff"/>
                </a:solidFill>
                <a:latin typeface="Calibri"/>
                <a:ea typeface="DejaVu Sans"/>
              </a:rPr>
              <a:t>SHELLCODING // MOLLARD Rémi</a:t>
            </a:r>
            <a:endParaRPr/>
          </a:p>
        </p:txBody>
      </p:sp>
      <p:sp>
        <p:nvSpPr>
          <p:cNvPr id="151" name="CustomShape 4"/>
          <p:cNvSpPr/>
          <p:nvPr/>
        </p:nvSpPr>
        <p:spPr>
          <a:xfrm>
            <a:off x="9900360" y="6459840"/>
            <a:ext cx="1311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E053D6F-85B8-4626-99E0-44C3FA30D702}" type="slidenum">
              <a:rPr lang="fr-FR" sz="1050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/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1514520" y="3692520"/>
            <a:ext cx="2084760" cy="2570760"/>
          </a:xfrm>
          <a:prstGeom prst="rect">
            <a:avLst/>
          </a:prstGeom>
          <a:ln>
            <a:noFill/>
          </a:ln>
        </p:spPr>
      </p:pic>
      <p:sp>
        <p:nvSpPr>
          <p:cNvPr id="153" name="Line 5"/>
          <p:cNvSpPr/>
          <p:nvPr/>
        </p:nvSpPr>
        <p:spPr>
          <a:xfrm>
            <a:off x="3456000" y="6048000"/>
            <a:ext cx="2232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54" name="CustomShape 6"/>
          <p:cNvSpPr/>
          <p:nvPr/>
        </p:nvSpPr>
        <p:spPr>
          <a:xfrm>
            <a:off x="5688000" y="5904000"/>
            <a:ext cx="5543280" cy="28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fr-FR" sz="1400" strike="noStrike">
                <a:solidFill>
                  <a:srgbClr val="000000"/>
                </a:solidFill>
                <a:latin typeface="Arial"/>
                <a:ea typeface="DejaVu Sans"/>
              </a:rPr>
              <a:t>Convention d'appel Linux (Syscall)</a:t>
            </a:r>
            <a:endParaRPr/>
          </a:p>
        </p:txBody>
      </p:sp>
      <p:sp>
        <p:nvSpPr>
          <p:cNvPr id="155" name="Line 7"/>
          <p:cNvSpPr/>
          <p:nvPr/>
        </p:nvSpPr>
        <p:spPr>
          <a:xfrm>
            <a:off x="3456000" y="5904000"/>
            <a:ext cx="2232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56" name="CustomShape 8"/>
          <p:cNvSpPr/>
          <p:nvPr/>
        </p:nvSpPr>
        <p:spPr>
          <a:xfrm>
            <a:off x="5688000" y="5724000"/>
            <a:ext cx="5543280" cy="28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fr-FR" sz="1400" strike="noStrike">
                <a:solidFill>
                  <a:srgbClr val="000000"/>
                </a:solidFill>
                <a:latin typeface="Arial"/>
                <a:ea typeface="DejaVu Sans"/>
              </a:rPr>
              <a:t>0x0b → Syscall (sys_execv)</a:t>
            </a:r>
            <a:endParaRPr/>
          </a:p>
        </p:txBody>
      </p:sp>
      <p:sp>
        <p:nvSpPr>
          <p:cNvPr id="157" name="CustomShape 9"/>
          <p:cNvSpPr/>
          <p:nvPr/>
        </p:nvSpPr>
        <p:spPr>
          <a:xfrm>
            <a:off x="3456000" y="4464000"/>
            <a:ext cx="503280" cy="1295280"/>
          </a:xfrm>
          <a:prstGeom prst="rightBrace">
            <a:avLst>
              <a:gd name="adj1" fmla="val 1800"/>
              <a:gd name="adj2" fmla="val 10800"/>
            </a:avLst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10"/>
          <p:cNvSpPr/>
          <p:nvPr/>
        </p:nvSpPr>
        <p:spPr>
          <a:xfrm>
            <a:off x="3996000" y="4932000"/>
            <a:ext cx="5543280" cy="28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fr-FR" sz="1400" strike="noStrike">
                <a:solidFill>
                  <a:srgbClr val="000000"/>
                </a:solidFill>
                <a:latin typeface="Arial"/>
                <a:ea typeface="DejaVu Sans"/>
              </a:rPr>
              <a:t>Préparation d'e l'argument (/bin/bash) sur la pile</a:t>
            </a:r>
            <a:endParaRPr/>
          </a:p>
        </p:txBody>
      </p:sp>
      <p:sp>
        <p:nvSpPr>
          <p:cNvPr id="159" name="CustomShape 11"/>
          <p:cNvSpPr/>
          <p:nvPr/>
        </p:nvSpPr>
        <p:spPr>
          <a:xfrm>
            <a:off x="3456000" y="3744000"/>
            <a:ext cx="647280" cy="719280"/>
          </a:xfrm>
          <a:prstGeom prst="rightBrace">
            <a:avLst>
              <a:gd name="adj1" fmla="val 1800"/>
              <a:gd name="adj2" fmla="val 10800"/>
            </a:avLst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12"/>
          <p:cNvSpPr/>
          <p:nvPr/>
        </p:nvSpPr>
        <p:spPr>
          <a:xfrm>
            <a:off x="4176000" y="3960000"/>
            <a:ext cx="5543280" cy="28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fr-FR" sz="1400" strike="noStrike">
                <a:solidFill>
                  <a:srgbClr val="000000"/>
                </a:solidFill>
                <a:latin typeface="Arial"/>
                <a:ea typeface="DejaVu Sans"/>
              </a:rPr>
              <a:t>Directive pour la compilation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fr-FR" sz="4800" strike="noStrike">
                <a:solidFill>
                  <a:srgbClr val="404040"/>
                </a:solidFill>
                <a:latin typeface="Calibri Light"/>
                <a:ea typeface="DejaVu Sans"/>
              </a:rPr>
              <a:t>Fighting with Hello World !</a:t>
            </a:r>
            <a:endParaRPr/>
          </a:p>
        </p:txBody>
      </p:sp>
      <p:sp>
        <p:nvSpPr>
          <p:cNvPr id="162" name="CustomShape 2"/>
          <p:cNvSpPr/>
          <p:nvPr/>
        </p:nvSpPr>
        <p:spPr>
          <a:xfrm>
            <a:off x="1102320" y="1872000"/>
            <a:ext cx="100573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fr-FR" sz="2000" strike="noStrike">
                <a:solidFill>
                  <a:srgbClr val="000000"/>
                </a:solidFill>
                <a:latin typeface="Calibri"/>
                <a:ea typeface="DejaVu Sans"/>
              </a:rPr>
              <a:t>Objectif : Ecrire un Hello world  – shellcode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fr-FR" sz="1400" strike="noStrike">
                <a:solidFill>
                  <a:srgbClr val="000000"/>
                </a:solidFill>
                <a:latin typeface="Calibri"/>
                <a:ea typeface="DejaVu Sans"/>
              </a:rPr>
              <a:t>Methode : syscall_write sur la console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3" name="CustomShape 3"/>
          <p:cNvSpPr/>
          <p:nvPr/>
        </p:nvSpPr>
        <p:spPr>
          <a:xfrm>
            <a:off x="3686040" y="6459840"/>
            <a:ext cx="4821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900" strike="noStrike">
                <a:solidFill>
                  <a:srgbClr val="ffffff"/>
                </a:solidFill>
                <a:latin typeface="Calibri"/>
                <a:ea typeface="DejaVu Sans"/>
              </a:rPr>
              <a:t>SHELLCODING // MOLLARD Rémi</a:t>
            </a:r>
            <a:endParaRPr/>
          </a:p>
        </p:txBody>
      </p:sp>
      <p:sp>
        <p:nvSpPr>
          <p:cNvPr id="164" name="CustomShape 4"/>
          <p:cNvSpPr/>
          <p:nvPr/>
        </p:nvSpPr>
        <p:spPr>
          <a:xfrm>
            <a:off x="9900360" y="6459840"/>
            <a:ext cx="1311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22C7244-A4C6-48C1-A3AF-31438008FC83}" type="slidenum">
              <a:rPr lang="fr-FR" sz="1050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/>
          </a:p>
        </p:txBody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1411200" y="2801880"/>
            <a:ext cx="7876080" cy="3066120"/>
          </a:xfrm>
          <a:prstGeom prst="rect">
            <a:avLst/>
          </a:prstGeom>
          <a:ln>
            <a:noFill/>
          </a:ln>
        </p:spPr>
      </p:pic>
      <p:pic>
        <p:nvPicPr>
          <p:cNvPr id="166" name="" descr=""/>
          <p:cNvPicPr/>
          <p:nvPr/>
        </p:nvPicPr>
        <p:blipFill>
          <a:blip r:embed="rId2"/>
          <a:stretch/>
        </p:blipFill>
        <p:spPr>
          <a:xfrm>
            <a:off x="4752000" y="2268000"/>
            <a:ext cx="7307280" cy="111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fr-FR" sz="4800" strike="noStrike">
                <a:solidFill>
                  <a:srgbClr val="404040"/>
                </a:solidFill>
                <a:latin typeface="Calibri Light"/>
                <a:ea typeface="DejaVu Sans"/>
              </a:rPr>
              <a:t>Fighting with your shellcode !</a:t>
            </a:r>
            <a:endParaRPr/>
          </a:p>
        </p:txBody>
      </p:sp>
      <p:sp>
        <p:nvSpPr>
          <p:cNvPr id="168" name="CustomShape 2"/>
          <p:cNvSpPr/>
          <p:nvPr/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fr-FR" sz="2000" strike="noStrike">
                <a:solidFill>
                  <a:srgbClr val="000000"/>
                </a:solidFill>
                <a:latin typeface="Calibri"/>
                <a:ea typeface="DejaVu Sans"/>
              </a:rPr>
              <a:t>Objectif : Ecrire un shellcode spécial CTF sans NULL byte (0x00) et sans Shell !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fr-FR" sz="2000" strike="noStrike">
                <a:solidFill>
                  <a:srgbClr val="000000"/>
                </a:solidFill>
                <a:latin typeface="Calibri"/>
                <a:ea typeface="DejaVu Sans"/>
              </a:rPr>
              <a:t>Methode 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fr-FR" sz="2000" strike="noStrike">
                <a:solidFill>
                  <a:srgbClr val="000000"/>
                </a:solidFill>
                <a:latin typeface="Calibri"/>
                <a:ea typeface="DejaVu Sans"/>
              </a:rPr>
              <a:t>       </a:t>
            </a:r>
            <a:r>
              <a:rPr lang="fr-FR" sz="2000" strike="noStrike">
                <a:solidFill>
                  <a:srgbClr val="000000"/>
                </a:solidFill>
                <a:latin typeface="Calibri"/>
                <a:ea typeface="DejaVu Sans"/>
              </a:rPr>
              <a:t>- Sys_read (Le nom du fichier à ouvrir « flag.txt »)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fr-FR" sz="2000" strike="noStrike">
                <a:solidFill>
                  <a:srgbClr val="000000"/>
                </a:solidFill>
                <a:latin typeface="Calibri"/>
                <a:ea typeface="DejaVu Sans"/>
              </a:rPr>
              <a:t>       </a:t>
            </a:r>
            <a:r>
              <a:rPr lang="fr-FR" sz="2000" strike="noStrike">
                <a:solidFill>
                  <a:srgbClr val="000000"/>
                </a:solidFill>
                <a:latin typeface="Calibri"/>
                <a:ea typeface="DejaVu Sans"/>
              </a:rPr>
              <a:t>- Sys_open (Ouverture du fichier « flag.txt »)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fr-FR" sz="2000" strike="noStrike">
                <a:solidFill>
                  <a:srgbClr val="000000"/>
                </a:solidFill>
                <a:latin typeface="Calibri"/>
                <a:ea typeface="DejaVu Sans"/>
              </a:rPr>
              <a:t>       </a:t>
            </a:r>
            <a:r>
              <a:rPr lang="fr-FR" sz="2000" strike="noStrike">
                <a:solidFill>
                  <a:srgbClr val="000000"/>
                </a:solidFill>
                <a:latin typeface="Calibri"/>
                <a:ea typeface="DejaVu Sans"/>
              </a:rPr>
              <a:t>- Sys_read (Lecture de fichier « flag.txt »)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fr-FR" sz="2000" strike="noStrike">
                <a:solidFill>
                  <a:srgbClr val="000000"/>
                </a:solidFill>
                <a:latin typeface="Calibri"/>
                <a:ea typeface="DejaVu Sans"/>
              </a:rPr>
              <a:t>       </a:t>
            </a:r>
            <a:r>
              <a:rPr lang="fr-FR" sz="2000" strike="noStrike">
                <a:solidFill>
                  <a:srgbClr val="000000"/>
                </a:solidFill>
                <a:latin typeface="Calibri"/>
                <a:ea typeface="DejaVu Sans"/>
              </a:rPr>
              <a:t>- Sys_write (Ecriture du resultat sur la console)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9" name="CustomShape 3"/>
          <p:cNvSpPr/>
          <p:nvPr/>
        </p:nvSpPr>
        <p:spPr>
          <a:xfrm>
            <a:off x="3686040" y="6459840"/>
            <a:ext cx="4821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900" strike="noStrike">
                <a:solidFill>
                  <a:srgbClr val="ffffff"/>
                </a:solidFill>
                <a:latin typeface="Calibri"/>
                <a:ea typeface="DejaVu Sans"/>
              </a:rPr>
              <a:t>SHELLCODING // MOLLARD Rémi</a:t>
            </a:r>
            <a:endParaRPr/>
          </a:p>
        </p:txBody>
      </p:sp>
      <p:sp>
        <p:nvSpPr>
          <p:cNvPr id="170" name="CustomShape 4"/>
          <p:cNvSpPr/>
          <p:nvPr/>
        </p:nvSpPr>
        <p:spPr>
          <a:xfrm>
            <a:off x="9900360" y="6459840"/>
            <a:ext cx="1311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78726D8-197A-4267-BC0D-C64213A19CC3}" type="slidenum">
              <a:rPr lang="fr-FR" sz="1050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/>
          </a:p>
        </p:txBody>
      </p:sp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144000" y="4176000"/>
            <a:ext cx="11895480" cy="1665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