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9" r:id="rId2"/>
  </p:sldMasterIdLst>
  <p:sldIdLst>
    <p:sldId id="256" r:id="rId3"/>
    <p:sldId id="260" r:id="rId4"/>
    <p:sldId id="281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2" autoAdjust="0"/>
  </p:normalViewPr>
  <p:slideViewPr>
    <p:cSldViewPr>
      <p:cViewPr>
        <p:scale>
          <a:sx n="100" d="100"/>
          <a:sy n="100" d="100"/>
        </p:scale>
        <p:origin x="37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Rectangle 31"/>
          <p:cNvSpPr>
            <a:spLocks noChangeArrowheads="1"/>
          </p:cNvSpPr>
          <p:nvPr/>
        </p:nvSpPr>
        <p:spPr bwMode="gray">
          <a:xfrm>
            <a:off x="241300" y="4216400"/>
            <a:ext cx="57023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gray">
          <a:xfrm>
            <a:off x="5102225" y="1676400"/>
            <a:ext cx="838200" cy="9144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gray">
          <a:xfrm>
            <a:off x="6788150" y="1676400"/>
            <a:ext cx="83185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gray">
          <a:xfrm flipV="1">
            <a:off x="6705600" y="6553200"/>
            <a:ext cx="24384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0" y="2590800"/>
            <a:ext cx="6794500" cy="1371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gray">
          <a:xfrm flipH="1" flipV="1">
            <a:off x="0" y="3886200"/>
            <a:ext cx="64008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gray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gray">
          <a:xfrm>
            <a:off x="5946775" y="2590800"/>
            <a:ext cx="841375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Oval 39"/>
          <p:cNvSpPr>
            <a:spLocks noChangeArrowheads="1"/>
          </p:cNvSpPr>
          <p:nvPr/>
        </p:nvSpPr>
        <p:spPr bwMode="gray">
          <a:xfrm flipH="1">
            <a:off x="5946775" y="3505200"/>
            <a:ext cx="8382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2" name="Group 40"/>
          <p:cNvGrpSpPr>
            <a:grpSpLocks/>
          </p:cNvGrpSpPr>
          <p:nvPr/>
        </p:nvGrpSpPr>
        <p:grpSpPr bwMode="auto">
          <a:xfrm>
            <a:off x="228600" y="1447800"/>
            <a:ext cx="8915400" cy="3581400"/>
            <a:chOff x="144" y="912"/>
            <a:chExt cx="5616" cy="2256"/>
          </a:xfrm>
        </p:grpSpPr>
        <p:sp>
          <p:nvSpPr>
            <p:cNvPr id="13353" name="Line 41"/>
            <p:cNvSpPr>
              <a:spLocks noChangeShapeType="1"/>
            </p:cNvSpPr>
            <p:nvPr/>
          </p:nvSpPr>
          <p:spPr bwMode="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708275"/>
            <a:ext cx="5407025" cy="1512888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479925"/>
            <a:ext cx="6048375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6659563" y="6524625"/>
            <a:ext cx="2484437" cy="333375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59113" y="6524625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76C232F0-724D-4A2E-9549-A6BE575CE91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4B62F-DD89-4DAC-8367-3CAE82408F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55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3388" y="404813"/>
            <a:ext cx="2108200" cy="5919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173788" cy="59197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1456-31F2-4CAF-9524-823D182F8FC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0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7559675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443663" y="6553200"/>
            <a:ext cx="2392362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556172CE-3C18-47D6-AA0D-F73BD4C98E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19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endParaRPr lang="en-US" altLang="ko-K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C232F0-724D-4A2E-9549-A6BE575CE9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A3B72F-E4A4-4340-9555-51CED8E9E29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4392EA-2393-4462-B08B-BB56AA06271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85ABDF-2138-4C41-8067-2E423E87B66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82028E7-C82F-4EBE-A535-41487F63E17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4DF0-5854-4685-BC7A-8918015E9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3FDD9-A360-4D29-B2A9-E152F7CA4100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B72F-E4A4-4340-9555-51CED8E9E29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9769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F79684D-0396-4000-BE56-417A190A5E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A5D7E7BC-14FC-4C0C-B4F3-D7CE6AC9127A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B62F-DD89-4DAC-8367-3CAE82408F7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1456-31F2-4CAF-9524-823D182F8FC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92EA-2393-4462-B08B-BB56AA06271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1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5ABDF-2138-4C41-8067-2E423E87B6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36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28E7-C82F-4EBE-A535-41487F63E17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43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4DF0-5854-4685-BC7A-8918015E95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308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3FDD9-A360-4D29-B2A9-E152F7CA410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97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9684D-0396-4000-BE56-417A190A5E5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07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7E7BC-14FC-4C0C-B4F3-D7CE6AC912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79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" name="Rectangle 51"/>
          <p:cNvSpPr>
            <a:spLocks noChangeArrowheads="1"/>
          </p:cNvSpPr>
          <p:nvPr/>
        </p:nvSpPr>
        <p:spPr bwMode="gray">
          <a:xfrm flipH="1">
            <a:off x="891540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2352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gray">
          <a:xfrm flipH="1">
            <a:off x="903288" y="1060450"/>
            <a:ext cx="8012112" cy="1968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gray">
          <a:xfrm flipH="1">
            <a:off x="904875" y="87313"/>
            <a:ext cx="355600" cy="3508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2" name="Rectangle 54"/>
          <p:cNvSpPr>
            <a:spLocks noChangeArrowheads="1"/>
          </p:cNvSpPr>
          <p:nvPr/>
        </p:nvSpPr>
        <p:spPr bwMode="gray">
          <a:xfrm flipH="1">
            <a:off x="190500" y="87313"/>
            <a:ext cx="354013" cy="3508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gray">
          <a:xfrm flipH="1">
            <a:off x="541338" y="441325"/>
            <a:ext cx="8374062" cy="520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4" name="Rectangle 56"/>
          <p:cNvSpPr>
            <a:spLocks noChangeArrowheads="1"/>
          </p:cNvSpPr>
          <p:nvPr/>
        </p:nvSpPr>
        <p:spPr bwMode="gray">
          <a:xfrm flipV="1">
            <a:off x="708025" y="803275"/>
            <a:ext cx="8207375" cy="306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5" name="Rectangle 57"/>
          <p:cNvSpPr>
            <a:spLocks noChangeArrowheads="1"/>
          </p:cNvSpPr>
          <p:nvPr/>
        </p:nvSpPr>
        <p:spPr bwMode="gray">
          <a:xfrm flipH="1">
            <a:off x="549275" y="438150"/>
            <a:ext cx="357188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gray">
          <a:xfrm flipH="1">
            <a:off x="125413" y="787400"/>
            <a:ext cx="88074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gray">
          <a:xfrm flipH="1">
            <a:off x="125413" y="1109663"/>
            <a:ext cx="87820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gray">
          <a:xfrm>
            <a:off x="546100" y="787400"/>
            <a:ext cx="355600" cy="32226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49" name="Group 61"/>
          <p:cNvGrpSpPr>
            <a:grpSpLocks/>
          </p:cNvGrpSpPr>
          <p:nvPr/>
        </p:nvGrpSpPr>
        <p:grpSpPr bwMode="auto">
          <a:xfrm>
            <a:off x="190500" y="0"/>
            <a:ext cx="1071563" cy="1219200"/>
            <a:chOff x="120" y="0"/>
            <a:chExt cx="675" cy="864"/>
          </a:xfrm>
        </p:grpSpPr>
        <p:sp>
          <p:nvSpPr>
            <p:cNvPr id="12350" name="Line 62"/>
            <p:cNvSpPr>
              <a:spLocks noChangeShapeType="1"/>
            </p:cNvSpPr>
            <p:nvPr/>
          </p:nvSpPr>
          <p:spPr bwMode="gray">
            <a:xfrm flipH="1">
              <a:off x="120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gray">
            <a:xfrm flipH="1">
              <a:off x="569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gray">
            <a:xfrm flipH="1">
              <a:off x="342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gray">
            <a:xfrm flipH="1">
              <a:off x="795" y="0"/>
              <a:ext cx="0" cy="864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54" name="Line 66"/>
          <p:cNvSpPr>
            <a:spLocks noChangeShapeType="1"/>
          </p:cNvSpPr>
          <p:nvPr/>
        </p:nvSpPr>
        <p:spPr bwMode="gray">
          <a:xfrm flipH="1">
            <a:off x="123825" y="438150"/>
            <a:ext cx="88074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5" name="Line 67"/>
          <p:cNvSpPr>
            <a:spLocks noChangeShapeType="1"/>
          </p:cNvSpPr>
          <p:nvPr/>
        </p:nvSpPr>
        <p:spPr bwMode="gray">
          <a:xfrm>
            <a:off x="123825" y="85725"/>
            <a:ext cx="12192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gray">
          <a:xfrm flipV="1">
            <a:off x="6477000" y="6553200"/>
            <a:ext cx="24384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331913" y="404813"/>
            <a:ext cx="75596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3663" y="6553200"/>
            <a:ext cx="2392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Verdana" pitchFamily="34" charset="0"/>
                <a:ea typeface="굴림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defRPr>
            </a:lvl1pPr>
          </a:lstStyle>
          <a:p>
            <a:fld id="{0F35667F-3BA3-4070-8647-8BE1A84AFEB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" grpId="0" animBg="1"/>
    </p:bld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www.themegallery.com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F35667F-3BA3-4070-8647-8BE1A84AFEB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aobao.org/trac/taobao-pamirs-schedule/wiki/ZhWikiStar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aobao.org/project/view/327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Powerful</a:t>
            </a:r>
            <a:br>
              <a:rPr lang="en-US" altLang="ko-KR" sz="4400" dirty="0" smtClean="0">
                <a:ea typeface="굴림" pitchFamily="50" charset="-127"/>
              </a:rPr>
            </a:br>
            <a:r>
              <a:rPr lang="en-US" altLang="ko-KR" sz="4400" dirty="0" smtClean="0">
                <a:ea typeface="굴림" pitchFamily="50" charset="-127"/>
              </a:rPr>
              <a:t>Schedule</a:t>
            </a:r>
            <a:endParaRPr lang="ko-KR" altLang="en-US" sz="4400" dirty="0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0312" y="5042080"/>
            <a:ext cx="6048375" cy="533400"/>
          </a:xfrm>
        </p:spPr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Schedule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任务调度介绍</a:t>
            </a:r>
            <a:endParaRPr lang="ko-KR" altLang="en-US" b="1" dirty="0">
              <a:latin typeface="微软雅黑" pitchFamily="34" charset="-122"/>
              <a:ea typeface="굴림" pitchFamily="50" charset="-127"/>
            </a:endParaRPr>
          </a:p>
        </p:txBody>
      </p:sp>
      <p:pic>
        <p:nvPicPr>
          <p:cNvPr id="33796" name="Picture 4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524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0"/>
          <a:stretch>
            <a:fillRect/>
          </a:stretch>
        </p:blipFill>
        <p:spPr bwMode="auto">
          <a:xfrm>
            <a:off x="5105400" y="1676400"/>
            <a:ext cx="838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228600" y="4343400"/>
            <a:ext cx="2127250" cy="1489075"/>
            <a:chOff x="144" y="2736"/>
            <a:chExt cx="1340" cy="938"/>
          </a:xfrm>
        </p:grpSpPr>
        <p:pic>
          <p:nvPicPr>
            <p:cNvPr id="33799" name="Picture 7" descr="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" y="3210"/>
              <a:ext cx="440" cy="4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00" name="Picture 8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500"/>
            <a:stretch>
              <a:fillRect/>
            </a:stretch>
          </p:blipFill>
          <p:spPr bwMode="auto">
            <a:xfrm>
              <a:off x="144" y="2736"/>
              <a:ext cx="432" cy="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01" name="Picture 9" descr="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" y="2736"/>
              <a:ext cx="450" cy="4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802" name="Picture 10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76400"/>
            <a:ext cx="83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取数据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根据队列参数构造查询条件）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en-US" altLang="zh-CN" sz="3200" dirty="0" smtClean="0"/>
              <a:t>    </a:t>
            </a:r>
            <a:r>
              <a:rPr lang="en-US" altLang="zh-CN" dirty="0" smtClean="0">
                <a:latin typeface="Arial Narrow" pitchFamily="34" charset="0"/>
              </a:rPr>
              <a:t>e.g.   mod(</a:t>
            </a:r>
            <a:r>
              <a:rPr lang="en-US" altLang="zh-CN" dirty="0" err="1" smtClean="0">
                <a:latin typeface="Arial Narrow" pitchFamily="34" charset="0"/>
              </a:rPr>
              <a:t>id,queueNum</a:t>
            </a:r>
            <a:r>
              <a:rPr lang="en-US" altLang="zh-CN" dirty="0" smtClean="0">
                <a:latin typeface="Arial Narrow" pitchFamily="34" charset="0"/>
              </a:rPr>
              <a:t>) </a:t>
            </a:r>
            <a:r>
              <a:rPr lang="en-US" altLang="zh-CN" dirty="0">
                <a:latin typeface="Arial Narrow" pitchFamily="34" charset="0"/>
              </a:rPr>
              <a:t>in </a:t>
            </a:r>
            <a:r>
              <a:rPr lang="en-US" altLang="zh-CN" dirty="0" smtClean="0">
                <a:latin typeface="Arial Narrow" pitchFamily="34" charset="0"/>
              </a:rPr>
              <a:t>condition</a:t>
            </a:r>
          </a:p>
          <a:p>
            <a:pPr marL="0" indent="0">
              <a:buNone/>
            </a:pPr>
            <a:r>
              <a:rPr lang="en-US" altLang="zh-CN" dirty="0" smtClean="0">
                <a:latin typeface="Arial Narrow" pitchFamily="34" charset="0"/>
              </a:rPr>
              <a:t>         	A1:  mod(id,5) in (0,1,2,3,4)</a:t>
            </a:r>
          </a:p>
          <a:p>
            <a:pPr marL="0" indent="0">
              <a:buNone/>
            </a:pPr>
            <a:r>
              <a:rPr lang="en-US" altLang="zh-CN" dirty="0" smtClean="0">
                <a:latin typeface="Arial Narrow" pitchFamily="34" charset="0"/>
              </a:rPr>
              <a:t>	A2:  mod(id,5) in (0,2,4)</a:t>
            </a:r>
          </a:p>
          <a:p>
            <a:pPr marL="0" indent="0">
              <a:buNone/>
            </a:pPr>
            <a:r>
              <a:rPr lang="en-US" altLang="zh-CN" dirty="0">
                <a:latin typeface="Arial Narrow" pitchFamily="34" charset="0"/>
              </a:rPr>
              <a:t>	</a:t>
            </a:r>
            <a:r>
              <a:rPr lang="en-US" altLang="zh-CN" dirty="0" smtClean="0">
                <a:latin typeface="Arial Narrow" pitchFamily="34" charset="0"/>
              </a:rPr>
              <a:t>……</a:t>
            </a:r>
          </a:p>
          <a:p>
            <a:pPr marL="0" indent="0">
              <a:buNone/>
            </a:pPr>
            <a:r>
              <a:rPr lang="en-US" altLang="zh-CN" dirty="0" smtClean="0">
                <a:latin typeface="Arial Narrow" pitchFamily="34" charset="0"/>
              </a:rPr>
              <a:t>      e.g.    ……</a:t>
            </a: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执行任务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数据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   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endParaRPr lang="en-US" altLang="ko-KR" sz="3200" dirty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en-US" altLang="ko-KR" sz="3200" dirty="0" smtClean="0">
                <a:latin typeface="华文行楷" pitchFamily="2" charset="-122"/>
                <a:ea typeface="华文行楷" pitchFamily="2" charset="-122"/>
              </a:rPr>
              <a:t>		</a:t>
            </a:r>
            <a:r>
              <a:rPr lang="en-US" altLang="ko-KR" sz="3200" dirty="0" smtClean="0">
                <a:latin typeface="Algerian" pitchFamily="82" charset="0"/>
                <a:ea typeface="华文琥珀" pitchFamily="2" charset="-122"/>
              </a:rPr>
              <a:t>SLEEP      &amp;&amp; 	NOT  </a:t>
            </a:r>
            <a:r>
              <a:rPr lang="en-US" altLang="ko-KR" sz="3200" dirty="0">
                <a:latin typeface="Algerian" pitchFamily="82" charset="0"/>
                <a:ea typeface="华文琥珀" pitchFamily="2" charset="-122"/>
              </a:rPr>
              <a:t>SLEEP</a:t>
            </a:r>
            <a:r>
              <a:rPr lang="en-US" altLang="ko-KR" sz="3200" dirty="0">
                <a:latin typeface="华文琥珀" pitchFamily="2" charset="-122"/>
                <a:ea typeface="华文琥珀" pitchFamily="2" charset="-122"/>
              </a:rPr>
              <a:t> </a:t>
            </a:r>
            <a:endParaRPr lang="ko-KR" altLang="en-US" sz="3200" dirty="0">
              <a:latin typeface="华文琥珀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华文行楷" pitchFamily="2" charset="-122"/>
                <a:ea typeface="华文行楷" pitchFamily="2" charset="-122"/>
              </a:rPr>
              <a:t>SLEEP 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执行模式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ko-KR" altLang="en-US" sz="32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5" name="图片 4" descr="C:\Documents and Settings\jishao\桌面\sleep mod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060848"/>
            <a:ext cx="4608512" cy="412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88049" y="2780928"/>
            <a:ext cx="26288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sleep</a:t>
            </a: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模式：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1400" dirty="0" smtClean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某一个线程任务处理完毕，从任务池中取不到任务的时候，检查其它线程是否处于活动状态。如果是，则自己休眠； 如果其它线程都已经因为没有任务进入休眠，当前线程是最后一个活动线程的时候，就调用业务接口，获取需要处理的任务，放入任务池中， 同时唤醒其它休眠线程开始工作。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华文行楷" pitchFamily="2" charset="-122"/>
                <a:ea typeface="华文行楷" pitchFamily="2" charset="-122"/>
              </a:rPr>
              <a:t>NOT   SLEEP 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执行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模式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zh-CN" sz="3200" dirty="0">
              <a:latin typeface="华文行楷" pitchFamily="2" charset="-122"/>
              <a:ea typeface="华文行楷" pitchFamily="2" charset="-122"/>
            </a:endParaRPr>
          </a:p>
          <a:p>
            <a:endParaRPr lang="ko-KR" altLang="en-US" sz="3200" dirty="0">
              <a:latin typeface="新宋体" pitchFamily="49" charset="-122"/>
              <a:ea typeface="굴림" pitchFamily="50" charset="-127"/>
            </a:endParaRPr>
          </a:p>
        </p:txBody>
      </p:sp>
      <p:pic>
        <p:nvPicPr>
          <p:cNvPr id="5" name="图片 4" descr="C:\Documents and Settings\jishao\桌面\designer\not sleep mod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1"/>
            <a:ext cx="4896544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92080" y="2852936"/>
            <a:ext cx="25248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Not sleep</a:t>
            </a: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模式：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1400" dirty="0">
                <a:latin typeface="华文楷体" pitchFamily="2" charset="-122"/>
                <a:ea typeface="华文楷体" pitchFamily="2" charset="-122"/>
              </a:rPr>
              <a:t>当一个线程任务处理完毕，从任务池中取不到任务的时候，立即调用业务接口获取需要处理的任务，放入任务池中。</a:t>
            </a: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两种模式的区别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ko-KR" sz="3200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Sleep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模式在实现逻辑上相对简单清晰，但存在一个大任务处理时间长，导致其它线程不工作的情况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/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NotSleep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模式下，减少了线程休眠的时间，避免大任务阻塞的情况，但为了避免数据被重复处理，增加了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CPU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在数据比较上的开销。 同时要求业务接口实现对象的比较接口。 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2000" dirty="0" smtClean="0"/>
          </a:p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如果对任务处理不允许停顿的情况下建议用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</a:rPr>
              <a:t>NotSleep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模式，其它情况建议用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sleep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模式。</a:t>
            </a:r>
            <a:endParaRPr lang="ko-KR" altLang="en-US" sz="2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任务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的弹性配置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ko-KR" altLang="en-US" sz="3200" dirty="0"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7962"/>
              </p:ext>
            </p:extLst>
          </p:nvPr>
        </p:nvGraphicFramePr>
        <p:xfrm>
          <a:off x="611560" y="2204864"/>
          <a:ext cx="7704856" cy="339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285"/>
                <a:gridCol w="4424571"/>
              </a:tblGrid>
              <a:tr h="348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column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comment</a:t>
                      </a:r>
                      <a:endParaRPr lang="zh-CN" altLang="en-US" dirty="0"/>
                    </a:p>
                  </a:txBody>
                  <a:tcPr/>
                </a:tc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HEARTBEAT_RATE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心跳频率</a:t>
                      </a:r>
                      <a:endParaRPr lang="zh-CN" altLang="en-US" sz="1400" dirty="0"/>
                    </a:p>
                  </a:txBody>
                  <a:tcPr/>
                </a:tc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JUDGE_DEAD_INTERVAL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判断服务器死亡的心跳间隔</a:t>
                      </a:r>
                      <a:endParaRPr lang="zh-CN" altLang="en-US" sz="1400" dirty="0"/>
                    </a:p>
                  </a:txBody>
                  <a:tcPr/>
                </a:tc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THREAD_NUMBER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每一个调度服务器的线程数量</a:t>
                      </a:r>
                      <a:endParaRPr lang="zh-CN" altLang="en-US" sz="1400" dirty="0"/>
                    </a:p>
                  </a:txBody>
                  <a:tcPr/>
                </a:tc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FETCH_NUMBER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每次查询获取的数据量 </a:t>
                      </a:r>
                      <a:endParaRPr lang="zh-CN" altLang="en-US" sz="1400" dirty="0"/>
                    </a:p>
                  </a:txBody>
                  <a:tcPr/>
                </a:tc>
              </a:tr>
              <a:tr h="3744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SLEEP_TIME_NODATA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当没有取到数据时候，休眠的时间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缺省是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，不休眠</a:t>
                      </a:r>
                      <a:endParaRPr lang="zh-CN" altLang="en-US" sz="1400" dirty="0"/>
                    </a:p>
                  </a:txBody>
                  <a:tcPr/>
                </a:tc>
              </a:tr>
              <a:tr h="327457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PROCESSOR_TYPE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处理器类型：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NOTSLEEP,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缺省是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zh-CN" altLang="en-US" sz="1400" dirty="0"/>
                    </a:p>
                  </a:txBody>
                  <a:tcPr/>
                </a:tc>
              </a:tr>
              <a:tr h="35250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PERMIT_RUN_START_TIME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允许执行时段的开始时间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34801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PERMIT_RUN_END_TIME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允许执行时段的结束时间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34801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SLEEP_TIME_INTERVAL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休眠时间，每一批数据处理完成后，缺省是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，不休眠 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25752"/>
          </a:xfrm>
        </p:spPr>
        <p:txBody>
          <a:bodyPr/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任务触发的实时和定时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功能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实时执行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  <a:p>
            <a:pPr marL="0" indent="0">
              <a:buNone/>
            </a:pP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	PERMIT_RUN_START_TIME 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1400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PERMIT_RUN_END_TIME</a:t>
            </a:r>
            <a:r>
              <a:rPr lang="en-US" altLang="zh-CN" sz="1400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400" kern="1200" dirty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400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   	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不设置任何值，调度启动时即实时执行任务调度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/>
          </a:p>
          <a:p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定时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执行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  <a:p>
            <a:pPr marL="457200" lvl="1" indent="0">
              <a:buNone/>
            </a:pPr>
            <a:r>
              <a:rPr lang="en-US" altLang="ko-KR" dirty="0">
                <a:latin typeface="华文隶书" pitchFamily="2" charset="-122"/>
                <a:ea typeface="华文隶书" pitchFamily="2" charset="-122"/>
              </a:rPr>
              <a:t>	</a:t>
            </a:r>
            <a:r>
              <a:rPr lang="zh-CN" altLang="en-US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克隆表达式设置开始时间、结束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时间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ko-KR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扩展表达式对月份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L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的支持 如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2L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在月份字段表示当月倒数第二天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endParaRPr lang="en-US" altLang="ko-KR" sz="1400" kern="1200" dirty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为账务订购通知表实现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个定时任务：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ko-KR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每月第一天凌晨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点执行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8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分钟结束？   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	0 </a:t>
            </a:r>
            <a:r>
              <a:rPr lang="en-US" altLang="zh-CN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0 0 1 * 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?  </a:t>
            </a:r>
            <a:r>
              <a:rPr lang="en-US" altLang="zh-CN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0 8 0 1 * ?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ko-KR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每月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号至当月倒数第二天每天凌晨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点执行，取不到数据后暂停调度？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ko-KR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		0 0 1 5-2L * </a:t>
            </a:r>
            <a:r>
              <a:rPr lang="en-US" altLang="ko-KR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ko-KR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lang="zh-CN" altLang="en-US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每月最后一天实时处理调度任务？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	0 </a:t>
            </a:r>
            <a:r>
              <a:rPr lang="en-US" altLang="zh-CN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0 0 L * 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?</a:t>
            </a:r>
            <a:r>
              <a:rPr lang="en-US" altLang="zh-CN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59 59 23 L * ?</a:t>
            </a: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굴림" pitchFamily="50" charset="-127"/>
              </a:rPr>
              <a:t>Schedule</a:t>
            </a:r>
            <a:r>
              <a:rPr lang="zh-CN" altLang="en-US" dirty="0" smtClean="0">
                <a:ea typeface="굴림" pitchFamily="50" charset="-127"/>
              </a:rPr>
              <a:t>性能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25752"/>
          </a:xfrm>
        </p:spPr>
        <p:txBody>
          <a:bodyPr/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任务调度的效率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	</a:t>
            </a:r>
            <a:endParaRPr lang="en-US" altLang="zh-CN" sz="1400" b="1" kern="1200" dirty="0" smtClean="0">
              <a:solidFill>
                <a:schemeClr val="dk1"/>
              </a:solidFill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方正姚体" pitchFamily="2" charset="-122"/>
                <a:ea typeface="方正姚体" pitchFamily="2" charset="-122"/>
              </a:rPr>
              <a:t>以账务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方正姚体" pitchFamily="2" charset="-122"/>
                <a:ea typeface="方正姚体" pitchFamily="2" charset="-122"/>
              </a:rPr>
              <a:t>billing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方正姚体" pitchFamily="2" charset="-122"/>
                <a:ea typeface="方正姚体" pitchFamily="2" charset="-122"/>
              </a:rPr>
              <a:t>应用的任务调度举例：</a:t>
            </a:r>
            <a:endParaRPr lang="en-US" altLang="zh-CN" sz="1400" b="1" kern="1200" dirty="0" smtClean="0">
              <a:solidFill>
                <a:schemeClr val="dk1"/>
              </a:solidFill>
              <a:latin typeface="方正姚体" pitchFamily="2" charset="-122"/>
              <a:ea typeface="方正姚体" pitchFamily="2" charset="-122"/>
            </a:endParaRPr>
          </a:p>
          <a:p>
            <a:pPr marL="0" indent="0">
              <a:buNone/>
            </a:pPr>
            <a:endParaRPr lang="en-US" altLang="zh-CN" sz="1400" b="1" kern="1200" dirty="0" smtClean="0">
              <a:solidFill>
                <a:schemeClr val="dk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1400" b="1" kern="1200" dirty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获取订购通知表数据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(1000/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次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) 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平均耗时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30ms</a:t>
            </a:r>
            <a:endParaRPr lang="en-US" altLang="zh-CN" sz="1400" b="1" kern="1200" dirty="0" smtClean="0">
              <a:solidFill>
                <a:schemeClr val="dk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1400" b="1" kern="1200" dirty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处理订购通知表的方法（其中包括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次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HSF</a:t>
            </a:r>
            <a:r>
              <a:rPr lang="zh-CN" altLang="en-US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调用）平均耗时</a:t>
            </a:r>
            <a:r>
              <a:rPr lang="en-US" altLang="zh-CN" sz="1400" b="1" kern="12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50ms~80ms</a:t>
            </a:r>
          </a:p>
          <a:p>
            <a:pPr marL="0" indent="0">
              <a:buNone/>
            </a:pPr>
            <a:endParaRPr lang="en-US" altLang="zh-CN" sz="1400" kern="1200" dirty="0" smtClean="0">
              <a:solidFill>
                <a:schemeClr val="dk1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0" indent="0">
              <a:buNone/>
            </a:pPr>
            <a:endParaRPr lang="en-US" altLang="zh-CN" sz="1400" kern="1200" dirty="0">
              <a:solidFill>
                <a:schemeClr val="dk1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lang="zh-CN" altLang="en-US" sz="2000" kern="1200" dirty="0" smtClean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一台</a:t>
            </a:r>
            <a:r>
              <a:rPr lang="zh-CN" altLang="en-US" sz="2000" kern="1200" dirty="0" smtClean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实时处理</a:t>
            </a:r>
            <a:r>
              <a:rPr lang="en-US" altLang="zh-CN" sz="2000" kern="1200" dirty="0" smtClean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Schedule</a:t>
            </a:r>
            <a:r>
              <a:rPr lang="zh-CN" altLang="en-US" sz="2000" kern="1200" dirty="0" smtClean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调度的</a:t>
            </a:r>
            <a:r>
              <a:rPr lang="zh-CN" altLang="en-US" sz="2000" kern="1200" dirty="0" smtClean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服务器处理效率为：</a:t>
            </a:r>
            <a:endParaRPr lang="en-US" altLang="zh-CN" sz="2000" kern="1200" dirty="0" smtClean="0">
              <a:solidFill>
                <a:schemeClr val="dk1"/>
              </a:solidFill>
              <a:latin typeface="隶书" pitchFamily="49" charset="-122"/>
              <a:ea typeface="隶书" pitchFamily="49" charset="-122"/>
            </a:endParaRPr>
          </a:p>
          <a:p>
            <a:pPr marL="0" indent="0">
              <a:buNone/>
            </a:pPr>
            <a:r>
              <a:rPr lang="en-US" altLang="zh-CN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		</a:t>
            </a:r>
            <a:r>
              <a:rPr lang="en-US" altLang="zh-CN" sz="2000" kern="1200" dirty="0" smtClean="0">
                <a:solidFill>
                  <a:srgbClr val="FF0000"/>
                </a:solidFill>
                <a:latin typeface="Bodoni MT Black" pitchFamily="18" charset="0"/>
                <a:ea typeface="楷体" pitchFamily="49" charset="-122"/>
              </a:rPr>
              <a:t>30w+/h</a:t>
            </a:r>
          </a:p>
          <a:p>
            <a:pPr marL="0" indent="0">
              <a:buNone/>
            </a:pPr>
            <a:endParaRPr lang="en-US" altLang="zh-CN" sz="2000" kern="1200" dirty="0" smtClean="0">
              <a:solidFill>
                <a:srgbClr val="FF0000"/>
              </a:solidFill>
              <a:latin typeface="Bodoni MT Black" pitchFamily="18" charset="0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2000" kern="1200" dirty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现</a:t>
            </a:r>
            <a:r>
              <a:rPr lang="en-US" altLang="zh-CN" sz="2000" kern="1200" dirty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000" kern="1200" dirty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台线上</a:t>
            </a:r>
            <a:r>
              <a:rPr lang="en-US" altLang="zh-CN" sz="2000" kern="1200" dirty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billing</a:t>
            </a:r>
            <a:r>
              <a:rPr lang="zh-CN" altLang="en-US" sz="2000" kern="1200" dirty="0">
                <a:solidFill>
                  <a:schemeClr val="dk1"/>
                </a:solidFill>
                <a:latin typeface="隶书" pitchFamily="49" charset="-122"/>
                <a:ea typeface="隶书" pitchFamily="49" charset="-122"/>
              </a:rPr>
              <a:t>机器，实时处理数据的效率为：</a:t>
            </a:r>
            <a:endParaRPr lang="en-US" altLang="zh-CN" sz="2000" kern="1200" dirty="0">
              <a:solidFill>
                <a:schemeClr val="dk1"/>
              </a:solidFill>
              <a:latin typeface="隶书" pitchFamily="49" charset="-122"/>
              <a:ea typeface="隶书" pitchFamily="49" charset="-122"/>
            </a:endParaRPr>
          </a:p>
          <a:p>
            <a:pPr marL="0" indent="0">
              <a:buNone/>
            </a:pPr>
            <a:r>
              <a:rPr lang="en-US" altLang="zh-CN" sz="1400" kern="1200" dirty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</a:t>
            </a:r>
            <a:r>
              <a:rPr lang="en-US" altLang="zh-CN" sz="1400" kern="1200" dirty="0" smtClean="0">
                <a:solidFill>
                  <a:schemeClr val="dk1"/>
                </a:solidFill>
                <a:latin typeface="楷体" pitchFamily="49" charset="-122"/>
                <a:ea typeface="楷体" pitchFamily="49" charset="-122"/>
                <a:cs typeface="+mn-cs"/>
              </a:rPr>
              <a:t>		</a:t>
            </a:r>
            <a:r>
              <a:rPr lang="en-US" altLang="zh-CN" sz="2000" kern="1200" dirty="0">
                <a:solidFill>
                  <a:srgbClr val="FF0000"/>
                </a:solidFill>
                <a:latin typeface="Bodoni MT Black" pitchFamily="18" charset="0"/>
                <a:ea typeface="楷体" pitchFamily="49" charset="-122"/>
              </a:rPr>
              <a:t>180w+/h</a:t>
            </a:r>
          </a:p>
        </p:txBody>
      </p:sp>
    </p:spTree>
    <p:extLst>
      <p:ext uri="{BB962C8B-B14F-4D97-AF65-F5344CB8AC3E}">
        <p14:creationId xmlns:p14="http://schemas.microsoft.com/office/powerpoint/2010/main" val="19516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玩转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搭建</a:t>
            </a:r>
            <a:r>
              <a:rPr lang="en-US" altLang="zh-CN" sz="3200" dirty="0" smtClean="0">
                <a:latin typeface="华文行楷" pitchFamily="2" charset="-122"/>
                <a:ea typeface="华文行楷" pitchFamily="2" charset="-122"/>
              </a:rPr>
              <a:t>Schedule</a:t>
            </a:r>
          </a:p>
          <a:p>
            <a:endParaRPr lang="en-US" altLang="ko-KR" sz="3200" dirty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Broadway" pitchFamily="82" charset="0"/>
                <a:ea typeface="华文行楷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Broadway" pitchFamily="82" charset="0"/>
                <a:ea typeface="华文行楷" pitchFamily="2" charset="-122"/>
              </a:rPr>
              <a:t>	@SEE   </a:t>
            </a:r>
          </a:p>
          <a:p>
            <a:pPr marL="1257300" lvl="3" indent="0">
              <a:buNone/>
            </a:pPr>
            <a:r>
              <a:rPr lang="en-US" altLang="zh-CN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altLang="zh-CN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altLang="zh-CN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code.taobao.org/trac/taobao-pamirs-schedule/wiki/ZhWikiStart</a:t>
            </a:r>
            <a:endParaRPr lang="ko-KR" altLang="en-US" sz="1800" dirty="0">
              <a:solidFill>
                <a:srgbClr val="00B05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监控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r>
              <a:rPr lang="zh-CN" altLang="en-US" dirty="0" smtClean="0">
                <a:ea typeface="굴림" pitchFamily="50" charset="-127"/>
              </a:rPr>
              <a:t>状态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Schedule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提供</a:t>
            </a:r>
            <a:r>
              <a:rPr lang="en-US" altLang="zh-CN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web </a:t>
            </a:r>
            <a:r>
              <a:rPr lang="en-US" altLang="zh-CN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监控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endParaRPr lang="ko-KR" altLang="en-US" sz="32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050" name="Picture 2" descr="C:\Users\pin\Desktop\schedule files\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4943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认识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华文行楷" pitchFamily="2" charset="-122"/>
                <a:ea typeface="华文行楷" pitchFamily="2" charset="-122"/>
              </a:rPr>
              <a:t>Schedule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设计目的：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ko-KR" sz="2000" dirty="0" smtClean="0"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让</a:t>
            </a:r>
            <a:r>
              <a:rPr lang="zh-CN" altLang="en-US" sz="3200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一种批量任务或者不断变化的任务，能够被动态的分配到多个主机的</a:t>
            </a:r>
            <a:r>
              <a:rPr lang="en-US" altLang="zh-CN" sz="3200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JVM</a:t>
            </a:r>
            <a:r>
              <a:rPr lang="zh-CN" altLang="en-US" sz="3200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中，不同的线程组中并行执行。所有的任务能够被不重复，不遗漏的快速处理</a:t>
            </a:r>
            <a:r>
              <a:rPr lang="zh-CN" altLang="en-US" sz="3200" dirty="0" smtClean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。任务处理即可实时处理亦可定时处理。</a:t>
            </a:r>
            <a:endParaRPr lang="ko-KR" altLang="en-US" sz="3200" dirty="0">
              <a:latin typeface="新宋体" pitchFamily="49" charset="-122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0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>
                <a:ea typeface="굴림" pitchFamily="50" charset="-127"/>
              </a:rPr>
              <a:t>Schedule</a:t>
            </a:r>
            <a:r>
              <a:rPr lang="zh-CN" altLang="en-US" dirty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latin typeface="Broadway" pitchFamily="82" charset="0"/>
                <a:ea typeface="Tahoma" pitchFamily="34" charset="0"/>
                <a:cs typeface="Tahoma" pitchFamily="34" charset="0"/>
              </a:rPr>
              <a:t>Web monitor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实时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监控</a:t>
            </a:r>
            <a:endParaRPr lang="en-US" altLang="ko-KR" sz="3200" dirty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演示监控程序</a:t>
            </a:r>
            <a:endParaRPr lang="ko-KR" altLang="en-US" dirty="0">
              <a:latin typeface="幼圆" pitchFamily="49" charset="-122"/>
              <a:ea typeface="华文行楷" pitchFamily="2" charset="-122"/>
            </a:endParaRPr>
          </a:p>
        </p:txBody>
      </p:sp>
      <p:pic>
        <p:nvPicPr>
          <p:cNvPr id="1026" name="Picture 2" descr="C:\Users\pin\Desktop\schedule files\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23" y="2708920"/>
            <a:ext cx="6912768" cy="36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003232" cy="4953000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 smtClean="0">
              <a:latin typeface="Broadway" pitchFamily="82" charset="0"/>
              <a:ea typeface="华文行楷" pitchFamily="2" charset="-122"/>
            </a:endParaRPr>
          </a:p>
          <a:p>
            <a:pPr marL="0" indent="0" algn="ctr">
              <a:buNone/>
            </a:pPr>
            <a:endParaRPr lang="en-US" altLang="zh-CN" sz="3200" dirty="0" smtClean="0">
              <a:latin typeface="Broadway" pitchFamily="82" charset="0"/>
              <a:ea typeface="华文行楷" pitchFamily="2" charset="-122"/>
            </a:endParaRPr>
          </a:p>
          <a:p>
            <a:pPr marL="0" indent="0" algn="ctr">
              <a:buNone/>
            </a:pPr>
            <a:r>
              <a:rPr lang="en-US" altLang="zh-CN" sz="3200" dirty="0" smtClean="0">
                <a:latin typeface="Broadway" pitchFamily="82" charset="0"/>
                <a:ea typeface="华文行楷" pitchFamily="2" charset="-122"/>
              </a:rPr>
              <a:t>@</a:t>
            </a:r>
            <a:r>
              <a:rPr lang="en-US" altLang="zh-CN" sz="3200" dirty="0">
                <a:latin typeface="Broadway" pitchFamily="82" charset="0"/>
                <a:ea typeface="华文行楷" pitchFamily="2" charset="-122"/>
              </a:rPr>
              <a:t>SEE </a:t>
            </a:r>
            <a:r>
              <a:rPr lang="en-US" altLang="zh-CN" sz="3200" dirty="0" smtClean="0">
                <a:latin typeface="Broadway" pitchFamily="82" charset="0"/>
                <a:ea typeface="华文行楷" pitchFamily="2" charset="-122"/>
              </a:rPr>
              <a:t>  </a:t>
            </a:r>
            <a:r>
              <a:rPr lang="en-US" altLang="zh-CN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altLang="zh-CN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://code.taobao.org/project/view/327</a:t>
            </a:r>
            <a:r>
              <a:rPr lang="en-US" altLang="zh-CN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altLang="zh-CN" sz="1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ko-KR" sz="4800" dirty="0" smtClean="0">
                <a:solidFill>
                  <a:srgbClr val="FF0000"/>
                </a:solidFill>
                <a:latin typeface="Broadway" pitchFamily="82" charset="0"/>
                <a:cs typeface="Times New Roman" pitchFamily="18" charset="0"/>
              </a:rPr>
              <a:t>THANKS</a:t>
            </a:r>
          </a:p>
          <a:p>
            <a:pPr marL="0" indent="0" algn="ctr">
              <a:buNone/>
            </a:pPr>
            <a:endParaRPr lang="en-US" altLang="ko-KR" sz="4800" dirty="0">
              <a:solidFill>
                <a:srgbClr val="FF0000"/>
              </a:solidFill>
              <a:latin typeface="Broadway" pitchFamily="82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altLang="zh-CN" sz="1800" dirty="0" smtClean="0">
                <a:solidFill>
                  <a:srgbClr val="00B0F0"/>
                </a:solidFill>
                <a:latin typeface="Broadway" pitchFamily="82" charset="0"/>
                <a:cs typeface="Times New Roman" pitchFamily="18" charset="0"/>
              </a:rPr>
              <a:t>By </a:t>
            </a:r>
            <a:r>
              <a:rPr lang="zh-CN" altLang="en-US" sz="1800" dirty="0" smtClean="0">
                <a:solidFill>
                  <a:srgbClr val="00B0F0"/>
                </a:solidFill>
                <a:latin typeface="Broadway" pitchFamily="82" charset="0"/>
                <a:cs typeface="Times New Roman" pitchFamily="18" charset="0"/>
              </a:rPr>
              <a:t>忌少  </a:t>
            </a:r>
            <a:endParaRPr lang="en-US" altLang="zh-CN" sz="1800" dirty="0" smtClean="0">
              <a:solidFill>
                <a:srgbClr val="00B0F0"/>
              </a:solidFill>
              <a:latin typeface="Broadway" pitchFamily="82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rgbClr val="00B0F0"/>
                </a:solidFill>
                <a:latin typeface="Broadway" pitchFamily="82" charset="0"/>
                <a:cs typeface="Times New Roman" pitchFamily="18" charset="0"/>
              </a:rPr>
              <a:t>2011</a:t>
            </a:r>
            <a:r>
              <a:rPr lang="en-US" altLang="zh-CN" sz="1800" dirty="0" smtClean="0">
                <a:solidFill>
                  <a:srgbClr val="00B0F0"/>
                </a:solidFill>
                <a:latin typeface="Broadway" pitchFamily="82" charset="0"/>
                <a:cs typeface="Times New Roman" pitchFamily="18" charset="0"/>
              </a:rPr>
              <a:t>.01.18</a:t>
            </a:r>
            <a:endParaRPr lang="ko-KR" altLang="en-US" sz="1800" dirty="0">
              <a:solidFill>
                <a:srgbClr val="00B0F0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rinda" pitchFamily="34" charset="0"/>
                <a:ea typeface="굴림" pitchFamily="50" charset="-127"/>
                <a:cs typeface="Vrinda" pitchFamily="34" charset="0"/>
              </a:rPr>
              <a:t>Schedule</a:t>
            </a:r>
            <a:r>
              <a:rPr lang="zh-CN" altLang="en-US" dirty="0" smtClean="0">
                <a:latin typeface="Vrinda" pitchFamily="34" charset="0"/>
                <a:ea typeface="굴림" pitchFamily="50" charset="-127"/>
                <a:cs typeface="Vrinda" pitchFamily="34" charset="0"/>
              </a:rPr>
              <a:t>资料</a:t>
            </a:r>
            <a:endParaRPr lang="ko-KR" altLang="en-US" dirty="0">
              <a:latin typeface="Vrinda" pitchFamily="34" charset="0"/>
              <a:ea typeface="굴림" pitchFamily="50" charset="-127"/>
              <a:cs typeface="Vrind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认识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场景举例及开胃实例演示：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ko-KR" sz="2000" dirty="0" smtClean="0"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</a:rPr>
              <a:t>将所有可售火车票分配到各地售票处出售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atin typeface="新宋体" pitchFamily="49" charset="-122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新宋体" pitchFamily="49" charset="-122"/>
                <a:ea typeface="굴림" pitchFamily="50" charset="-127"/>
              </a:rPr>
              <a:t>	</a:t>
            </a:r>
            <a:r>
              <a:rPr lang="zh-CN" altLang="en-US" sz="1800" dirty="0"/>
              <a:t>将一</a:t>
            </a:r>
            <a:r>
              <a:rPr lang="zh-CN" altLang="en-US" sz="1800"/>
              <a:t>个</a:t>
            </a:r>
            <a:r>
              <a:rPr lang="zh-CN" altLang="en-US" sz="1800" smtClean="0"/>
              <a:t>目录里的所有</a:t>
            </a:r>
            <a:r>
              <a:rPr lang="zh-CN" altLang="en-US" sz="1800" dirty="0"/>
              <a:t>子目录下的所有文件读取出来入库，</a:t>
            </a:r>
            <a:r>
              <a:rPr lang="zh-CN" altLang="en-US" sz="1800" dirty="0" smtClean="0"/>
              <a:t>同时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把</a:t>
            </a:r>
            <a:r>
              <a:rPr lang="zh-CN" altLang="en-US" sz="1800" dirty="0"/>
              <a:t>文件移</a:t>
            </a:r>
            <a:r>
              <a:rPr lang="zh-CN" altLang="en-US" sz="1800" dirty="0" smtClean="0"/>
              <a:t>到对应</a:t>
            </a:r>
            <a:r>
              <a:rPr lang="zh-CN" altLang="en-US" sz="1800" dirty="0"/>
              <a:t>的备份目录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。。。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ko-KR" sz="1800" dirty="0">
              <a:latin typeface="新宋体" pitchFamily="49" charset="-122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新宋体" pitchFamily="49" charset="-122"/>
                <a:ea typeface="굴림" pitchFamily="50" charset="-127"/>
              </a:rPr>
              <a:t>	</a:t>
            </a:r>
            <a:r>
              <a:rPr lang="zh-CN" altLang="en-US" sz="1800" b="1" dirty="0" smtClean="0">
                <a:latin typeface="华文中宋" pitchFamily="2" charset="-122"/>
                <a:ea typeface="华文中宋" pitchFamily="2" charset="-122"/>
              </a:rPr>
              <a:t>演示任务实例任务：</a:t>
            </a:r>
            <a:endParaRPr lang="en-US" altLang="zh-CN" sz="1800" b="1" dirty="0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华文中宋" pitchFamily="2" charset="-122"/>
              <a:ea typeface="华文中宋" pitchFamily="2" charset="-122"/>
            </a:endParaRPr>
          </a:p>
          <a:p>
            <a:pPr marL="0" indent="0">
              <a:buNone/>
            </a:pPr>
            <a:r>
              <a:rPr lang="en-US" altLang="ko-KR" sz="1800" dirty="0">
                <a:latin typeface="新宋体" pitchFamily="49" charset="-122"/>
                <a:ea typeface="굴림" pitchFamily="50" charset="-127"/>
              </a:rPr>
              <a:t>	</a:t>
            </a:r>
            <a:r>
              <a:rPr lang="zh-CN" altLang="en-US" sz="1800" dirty="0"/>
              <a:t>将一张表中的所有状态为</a:t>
            </a:r>
            <a:r>
              <a:rPr lang="en-US" altLang="zh-CN" sz="1800" dirty="0"/>
              <a:t>STS=’N’</a:t>
            </a:r>
            <a:r>
              <a:rPr lang="zh-CN" altLang="en-US" sz="1800" dirty="0"/>
              <a:t>的所有数据提取出来发送</a:t>
            </a:r>
            <a:r>
              <a:rPr lang="zh-CN" altLang="en-US" sz="1800" dirty="0" smtClean="0"/>
              <a:t>给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其它</a:t>
            </a:r>
            <a:r>
              <a:rPr lang="zh-CN" altLang="en-US" sz="1800" dirty="0"/>
              <a:t>系统，同时将修改状态</a:t>
            </a:r>
            <a:r>
              <a:rPr lang="en-US" altLang="zh-CN" sz="1800" dirty="0"/>
              <a:t>STS=’Y’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40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认识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953000"/>
          </a:xfrm>
        </p:spPr>
        <p:txBody>
          <a:bodyPr/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ko-KR" sz="2400" dirty="0">
                <a:latin typeface="华文行楷" pitchFamily="2" charset="-122"/>
                <a:ea typeface="华文行楷" pitchFamily="2" charset="-122"/>
              </a:rPr>
              <a:t> </a:t>
            </a:r>
            <a:endParaRPr lang="en-US" altLang="ko-KR" sz="24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ko-KR" sz="2400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ko-KR" sz="2400" dirty="0" smtClean="0">
              <a:latin typeface="华文行楷" pitchFamily="2" charset="-122"/>
              <a:ea typeface="华文行楷" pitchFamily="2" charset="-122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华文行楷" pitchFamily="2" charset="-122"/>
                <a:ea typeface="华文行楷" pitchFamily="2" charset="-122"/>
              </a:rPr>
              <a:t>                                                                     </a:t>
            </a:r>
            <a:r>
              <a:rPr lang="en-US" altLang="ko-KR" sz="2000" b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chedule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的形象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Schedule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骨架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ko-KR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ko-KR" altLang="en-US" sz="2400" dirty="0">
              <a:latin typeface="华文行楷" pitchFamily="2" charset="-122"/>
              <a:ea typeface="华文行楷" pitchFamily="2" charset="-122"/>
            </a:endParaRPr>
          </a:p>
          <a:p>
            <a:endParaRPr lang="en-US" altLang="ko-KR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907704" y="1778345"/>
            <a:ext cx="1224136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批量任务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755576" y="1916832"/>
            <a:ext cx="1008112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多主机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3131840" y="2084560"/>
            <a:ext cx="1008112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多线程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1115616" y="2420016"/>
            <a:ext cx="1008112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不重复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2987824" y="2587744"/>
            <a:ext cx="792088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快速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518325" y="2900702"/>
            <a:ext cx="1457320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实时或定时</a:t>
            </a:r>
          </a:p>
        </p:txBody>
      </p:sp>
      <p:pic>
        <p:nvPicPr>
          <p:cNvPr id="12" name="Picture 2" descr="C:\Users\pin\Desktop\schedule files\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60541"/>
            <a:ext cx="3327150" cy="21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椭圆 12"/>
          <p:cNvSpPr/>
          <p:nvPr/>
        </p:nvSpPr>
        <p:spPr bwMode="auto">
          <a:xfrm>
            <a:off x="755576" y="4927525"/>
            <a:ext cx="1152128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任务类型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1763688" y="4521093"/>
            <a:ext cx="1512168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服务器信息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2159732" y="5284837"/>
            <a:ext cx="720080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队列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3296196" y="5019866"/>
            <a:ext cx="967432" cy="3354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normalizeH="0" baseline="0" dirty="0" smtClean="0">
                <a:latin typeface="Times New Roman" pitchFamily="18" charset="0"/>
              </a:rPr>
              <a:t>所属域</a:t>
            </a:r>
          </a:p>
        </p:txBody>
      </p:sp>
    </p:spTree>
    <p:extLst>
      <p:ext uri="{BB962C8B-B14F-4D97-AF65-F5344CB8AC3E}">
        <p14:creationId xmlns:p14="http://schemas.microsoft.com/office/powerpoint/2010/main" val="18755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latin typeface="华文行楷" pitchFamily="2" charset="-122"/>
                <a:ea typeface="华文行楷" pitchFamily="2" charset="-122"/>
              </a:rPr>
              <a:t>Schedule</a:t>
            </a:r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启动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流程图</a:t>
            </a:r>
            <a:endParaRPr lang="en-US" altLang="zh-CN" sz="3200" dirty="0" smtClean="0">
              <a:latin typeface="华文行楷" pitchFamily="2" charset="-122"/>
              <a:ea typeface="华文行楷" pitchFamily="2" charset="-122"/>
            </a:endParaRPr>
          </a:p>
          <a:p>
            <a:endParaRPr lang="ko-KR" altLang="en-US" sz="32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4877449" y="1616086"/>
            <a:ext cx="2720575" cy="17010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配置中心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r>
              <a:rPr lang="zh-CN" altLang="en-US" dirty="0" smtClean="0">
                <a:ea typeface="굴림" pitchFamily="50" charset="-127"/>
              </a:rPr>
              <a:t>整体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46082" name="Picture 2" descr="C:\Users\pin\Desktop\schedule files\over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223224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 bwMode="auto">
          <a:xfrm>
            <a:off x="5450424" y="2564904"/>
            <a:ext cx="1574624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normalizeH="0" baseline="0" dirty="0" smtClean="0">
                <a:latin typeface="Times New Roman" pitchFamily="18" charset="0"/>
              </a:rPr>
              <a:t>任务类型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6031278" y="1988840"/>
            <a:ext cx="1250588" cy="3912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normalizeH="0" baseline="0" dirty="0" smtClean="0">
                <a:latin typeface="Times New Roman" pitchFamily="18" charset="0"/>
              </a:rPr>
              <a:t>队列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5532868" y="4174178"/>
            <a:ext cx="1723416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normalizeH="0" baseline="0" dirty="0" smtClean="0">
                <a:latin typeface="Times New Roman" pitchFamily="18" charset="0"/>
              </a:rPr>
              <a:t>服务器信息</a:t>
            </a: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深入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r>
              <a:rPr lang="zh-CN" altLang="en-US" dirty="0" smtClean="0">
                <a:ea typeface="굴림" pitchFamily="50" charset="-127"/>
              </a:rPr>
              <a:t>整体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47106" name="Picture 2" descr="C:\Users\pin\Desktop\schedule files\star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104456" cy="42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 bwMode="auto">
          <a:xfrm>
            <a:off x="5796136" y="1916832"/>
            <a:ext cx="2420764" cy="1224136"/>
          </a:xfrm>
          <a:prstGeom prst="cloudCallou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st="50800" dir="5640000" algn="ctr" rotWithShape="0">
              <a:srgbClr val="000000">
                <a:alpha val="9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行楷" pitchFamily="2" charset="-122"/>
                <a:ea typeface="华文行楷" pitchFamily="2" charset="-122"/>
              </a:rPr>
              <a:t>开始调度前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行楷" pitchFamily="2" charset="-122"/>
                <a:ea typeface="华文行楷" pitchFamily="2" charset="-122"/>
              </a:rPr>
              <a:t>…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深入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r>
              <a:rPr lang="zh-CN" altLang="en-US" dirty="0" smtClean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取数据，执行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数据（串行）</a:t>
            </a:r>
            <a:endParaRPr lang="ko-KR" altLang="en-US" sz="32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6866" name="Picture 2" descr="C:\Users\pin\Desktop\schedule files\wa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 descr="C:\Users\pin\Desktop\schedule files\drink_go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8"/>
            <a:ext cx="2128739" cy="224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C:\Users\pin\Desktop\schedule files\drink_b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64368"/>
            <a:ext cx="2109614" cy="23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2102093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倒水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—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取数据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8304" y="232722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喝水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—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执行数据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7" y="429820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倒满水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  <a:sym typeface="Wingdings" pitchFamily="2" charset="2"/>
              </a:rPr>
              <a:t>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  <a:sym typeface="Wingdings" pitchFamily="2" charset="2"/>
              </a:rPr>
              <a:t>喝水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  <a:sym typeface="Wingdings" pitchFamily="2" charset="2"/>
              </a:rPr>
              <a:t>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  <a:sym typeface="Wingdings" pitchFamily="2" charset="2"/>
              </a:rPr>
              <a:t>喝完水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  <a:sym typeface="Wingdings" pitchFamily="2" charset="2"/>
              </a:rPr>
              <a:t>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  <a:sym typeface="Wingdings" pitchFamily="2" charset="2"/>
              </a:rPr>
              <a:t>倒水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4761183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取数据，执行数据并行处理会有内存溢出和取到重复数据的风险！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深入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r>
              <a:rPr lang="zh-CN" altLang="en-US" dirty="0" smtClean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如何多主机处理任务数据</a:t>
            </a:r>
            <a:endParaRPr lang="ko-KR" altLang="en-US" sz="32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7891" name="Picture 3" descr="C:\Users\pin\Desktop\schedule files\thin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77" y="3789040"/>
            <a:ext cx="1829023" cy="14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C:\Users\pin\Desktop\schedule files\ncu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071688"/>
            <a:ext cx="37338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形标注 3"/>
          <p:cNvSpPr/>
          <p:nvPr/>
        </p:nvSpPr>
        <p:spPr bwMode="auto">
          <a:xfrm>
            <a:off x="5364089" y="2082378"/>
            <a:ext cx="3240360" cy="1418629"/>
          </a:xfrm>
          <a:prstGeom prst="wedgeEllipseCallout">
            <a:avLst>
              <a:gd name="adj1" fmla="val -28765"/>
              <a:gd name="adj2" fmla="val 5729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如何让多个服务器</a:t>
            </a:r>
            <a:r>
              <a:rPr lang="zh-CN" altLang="en-US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不重复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也</a:t>
            </a:r>
            <a:r>
              <a:rPr lang="zh-CN" altLang="en-US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不遗漏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还要</a:t>
            </a:r>
            <a:r>
              <a:rPr lang="zh-CN" altLang="en-US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平均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的获取数据呢？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굴림" pitchFamily="50" charset="-127"/>
              </a:rPr>
              <a:t>深入</a:t>
            </a:r>
            <a:r>
              <a:rPr lang="en-US" altLang="zh-CN" dirty="0" smtClean="0">
                <a:ea typeface="굴림" pitchFamily="50" charset="-127"/>
              </a:rPr>
              <a:t>Schedule</a:t>
            </a:r>
            <a:r>
              <a:rPr lang="zh-CN" altLang="en-US" dirty="0" smtClean="0">
                <a:ea typeface="굴림" pitchFamily="50" charset="-127"/>
              </a:rPr>
              <a:t>内部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>
                <a:latin typeface="华文行楷" pitchFamily="2" charset="-122"/>
                <a:ea typeface="华文行楷" pitchFamily="2" charset="-122"/>
              </a:rPr>
              <a:t>认识</a:t>
            </a:r>
            <a:r>
              <a:rPr lang="zh-CN" altLang="en-US" sz="3200" dirty="0" smtClean="0">
                <a:latin typeface="华文行楷" pitchFamily="2" charset="-122"/>
                <a:ea typeface="华文行楷" pitchFamily="2" charset="-122"/>
              </a:rPr>
              <a:t>队列</a:t>
            </a:r>
            <a:endParaRPr lang="ko-KR" altLang="en-US" sz="3200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8915" name="Picture 3" descr="C:\Users\pin\Desktop\schedule files\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661035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44072" y="1443237"/>
            <a:ext cx="14977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隶书" pitchFamily="49" charset="-122"/>
                <a:ea typeface="隶书" pitchFamily="49" charset="-122"/>
              </a:rPr>
              <a:t>服务器依次启动：</a:t>
            </a:r>
            <a:endParaRPr lang="en-US" altLang="zh-CN" sz="12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1100" dirty="0" smtClean="0"/>
              <a:t>A-B-C-D-E</a:t>
            </a:r>
            <a:endParaRPr lang="zh-CN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050804" y="320103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59188" y="353802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59188" y="385595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059188" y="416373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9188" y="45091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352109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416373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59188" y="353802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59188" y="417110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18931" y="38559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220072" y="417110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20072" y="45091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59188" y="386757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7572" y="417534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9188" y="450911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18931" y="417534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20072" y="45091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050804" y="417534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7572" y="451003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220072" y="45178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7572" y="45178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344072" y="192364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Lucida Handwriting" pitchFamily="66" charset="0"/>
              </a:rPr>
              <a:t>A:0,1,2,3,4</a:t>
            </a:r>
            <a:endParaRPr lang="zh-CN" altLang="en-US" sz="1400" dirty="0">
              <a:latin typeface="Lucida Handwriting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44072" y="2162289"/>
            <a:ext cx="1309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Lucida Handwriting" pitchFamily="66" charset="0"/>
              </a:rPr>
              <a:t>-------------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A:0,2,4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B:1,3</a:t>
            </a:r>
            <a:endParaRPr lang="zh-CN" altLang="en-US" sz="1400" dirty="0">
              <a:latin typeface="Lucida Handwriting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43229" y="2901350"/>
            <a:ext cx="1223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Lucida Handwriting" pitchFamily="66" charset="0"/>
              </a:rPr>
              <a:t>------------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A:0,3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B:1,4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C:2</a:t>
            </a:r>
            <a:endParaRPr lang="zh-CN" altLang="en-US" sz="1400" dirty="0">
              <a:latin typeface="Lucida Handwriting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3229" y="3777625"/>
            <a:ext cx="12234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Lucida Handwriting" pitchFamily="66" charset="0"/>
              </a:rPr>
              <a:t>------------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A:0,4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B:1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C:2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D:3</a:t>
            </a:r>
            <a:endParaRPr lang="zh-CN" altLang="en-US" sz="1400" dirty="0">
              <a:latin typeface="Lucida Handwriting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43229" y="4827531"/>
            <a:ext cx="1223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Lucida Handwriting" pitchFamily="66" charset="0"/>
              </a:rPr>
              <a:t>------------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A:0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B:1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C:2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D:3</a:t>
            </a:r>
          </a:p>
          <a:p>
            <a:r>
              <a:rPr lang="en-US" altLang="zh-CN" sz="1400" dirty="0" smtClean="0">
                <a:latin typeface="Lucida Handwriting" pitchFamily="66" charset="0"/>
              </a:rPr>
              <a:t>E:4</a:t>
            </a:r>
            <a:endParaRPr lang="zh-CN" altLang="en-US" sz="1400" dirty="0"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6" grpId="0"/>
      <p:bldP spid="16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8" grpId="0"/>
      <p:bldP spid="28" grpId="1"/>
      <p:bldP spid="29" grpId="0"/>
      <p:bldP spid="29" grpId="1"/>
      <p:bldP spid="30" grpId="0"/>
      <p:bldP spid="4" grpId="0"/>
      <p:bldP spid="33" grpId="0"/>
      <p:bldP spid="34" grpId="0"/>
      <p:bldP spid="35" grpId="0"/>
      <p:bldP spid="36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sh8_Presentation">
  <a:themeElements>
    <a:clrScheme name="psh8_Presentation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psh8_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8_Presentation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8_Presentation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8_Presentation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8_Presentation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2160</TotalTime>
  <Words>600</Words>
  <Application>Microsoft Office PowerPoint</Application>
  <PresentationFormat>全屏显示(4:3)</PresentationFormat>
  <Paragraphs>199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psh8_Presentation</vt:lpstr>
      <vt:lpstr>BlackTie</vt:lpstr>
      <vt:lpstr>Powerful Schedule</vt:lpstr>
      <vt:lpstr>认识Schedule</vt:lpstr>
      <vt:lpstr>认识Schedule</vt:lpstr>
      <vt:lpstr>认识Schedule</vt:lpstr>
      <vt:lpstr>深入Schedule整体</vt:lpstr>
      <vt:lpstr>深入Schedule整体</vt:lpstr>
      <vt:lpstr>深入Schedule内部</vt:lpstr>
      <vt:lpstr>深入Schedule内部</vt:lpstr>
      <vt:lpstr>深入Schedule内部</vt:lpstr>
      <vt:lpstr>深入Schedule内部</vt:lpstr>
      <vt:lpstr>深入Schedule内部</vt:lpstr>
      <vt:lpstr>深入Schedule内部</vt:lpstr>
      <vt:lpstr>深入Schedule内部</vt:lpstr>
      <vt:lpstr>深入Schedule内部</vt:lpstr>
      <vt:lpstr>深入Schedule内部</vt:lpstr>
      <vt:lpstr>深入Schedule内部</vt:lpstr>
      <vt:lpstr>Schedule性能</vt:lpstr>
      <vt:lpstr>玩转Schedule</vt:lpstr>
      <vt:lpstr>监控Schedule状态</vt:lpstr>
      <vt:lpstr>深入Schedule内部</vt:lpstr>
      <vt:lpstr>Schedule资料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free</dc:creator>
  <cp:lastModifiedBy>pin</cp:lastModifiedBy>
  <cp:revision>91</cp:revision>
  <dcterms:created xsi:type="dcterms:W3CDTF">2003-11-10T09:49:15Z</dcterms:created>
  <dcterms:modified xsi:type="dcterms:W3CDTF">2011-01-19T10:11:32Z</dcterms:modified>
</cp:coreProperties>
</file>