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06" autoAdjust="0"/>
    <p:restoredTop sz="94660"/>
  </p:normalViewPr>
  <p:slideViewPr>
    <p:cSldViewPr>
      <p:cViewPr>
        <p:scale>
          <a:sx n="190" d="100"/>
          <a:sy n="190" d="100"/>
        </p:scale>
        <p:origin x="-348" y="-1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t>2021-08-24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t>2021-08-24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t>2021-08-24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t>2021-08-24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FB30EDBD-1C2D-4C1E-B459-B60219FAB484}" type="datetimeFigureOut">
              <a:rPr lang="ko-KR" altLang="en-US" smtClean="0"/>
              <a:t>2021-08-24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FB30EDBD-1C2D-4C1E-B459-B60219FAB484}" type="datetimeFigureOut">
              <a:rPr lang="ko-KR" altLang="en-US" smtClean="0"/>
              <a:t>2021-08-24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FB30EDBD-1C2D-4C1E-B459-B60219FAB484}" type="datetimeFigureOut">
              <a:rPr lang="ko-KR" altLang="en-US" smtClean="0"/>
              <a:t>2021-08-24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FB30EDBD-1C2D-4C1E-B459-B60219FAB484}" type="datetimeFigureOut">
              <a:rPr lang="ko-KR" altLang="en-US" smtClean="0"/>
              <a:t>2021-08-24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FB30EDBD-1C2D-4C1E-B459-B60219FAB484}" type="datetimeFigureOut">
              <a:rPr lang="ko-KR" altLang="en-US" smtClean="0"/>
              <a:t>2021-08-24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B30EDBD-1C2D-4C1E-B459-B60219FAB484}" type="datetimeFigureOut">
              <a:rPr lang="ko-KR" altLang="en-US" smtClean="0"/>
              <a:t>2021-08-24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B30EDBD-1C2D-4C1E-B459-B60219FAB484}" type="datetimeFigureOut">
              <a:rPr lang="ko-KR" altLang="en-US" smtClean="0"/>
              <a:t>2021-08-24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30EDBD-1C2D-4C1E-B459-B60219FAB484}" type="datetimeFigureOut">
              <a:rPr lang="ko-KR" altLang="en-US" smtClean="0"/>
              <a:t>2021-08-24</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DD84E-25D4-4983-8AA1-2863C96F08D9}" type="slidenum">
              <a:rPr lang="ko-KR" altLang="en-US" smtClean="0"/>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998155" y="2066012"/>
            <a:ext cx="136815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교수</a:t>
            </a:r>
            <a:endParaRPr lang="en-US" altLang="ko-KR" dirty="0" smtClean="0"/>
          </a:p>
        </p:txBody>
      </p:sp>
      <p:sp>
        <p:nvSpPr>
          <p:cNvPr id="5" name="직사각형 4"/>
          <p:cNvSpPr/>
          <p:nvPr/>
        </p:nvSpPr>
        <p:spPr>
          <a:xfrm>
            <a:off x="6084168" y="2140011"/>
            <a:ext cx="136815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과목</a:t>
            </a:r>
            <a:endParaRPr lang="en-US" altLang="ko-KR" dirty="0" smtClean="0"/>
          </a:p>
        </p:txBody>
      </p:sp>
      <p:sp>
        <p:nvSpPr>
          <p:cNvPr id="6" name="타원 5"/>
          <p:cNvSpPr/>
          <p:nvPr/>
        </p:nvSpPr>
        <p:spPr>
          <a:xfrm>
            <a:off x="206067" y="841876"/>
            <a:ext cx="108012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u="sng" dirty="0" smtClean="0"/>
              <a:t>교수번호</a:t>
            </a:r>
            <a:endParaRPr lang="ko-KR" altLang="en-US" sz="1000" u="sng" dirty="0"/>
          </a:p>
        </p:txBody>
      </p:sp>
      <p:sp>
        <p:nvSpPr>
          <p:cNvPr id="7" name="타원 6"/>
          <p:cNvSpPr/>
          <p:nvPr/>
        </p:nvSpPr>
        <p:spPr>
          <a:xfrm>
            <a:off x="1447561" y="871365"/>
            <a:ext cx="86409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이름</a:t>
            </a:r>
            <a:endParaRPr lang="ko-KR" altLang="en-US" sz="1000" dirty="0"/>
          </a:p>
        </p:txBody>
      </p:sp>
      <p:sp>
        <p:nvSpPr>
          <p:cNvPr id="8" name="타원 7"/>
          <p:cNvSpPr/>
          <p:nvPr/>
        </p:nvSpPr>
        <p:spPr>
          <a:xfrm>
            <a:off x="2441419" y="871365"/>
            <a:ext cx="86409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학과</a:t>
            </a:r>
            <a:endParaRPr lang="ko-KR" altLang="en-US" sz="1000" dirty="0"/>
          </a:p>
        </p:txBody>
      </p:sp>
      <p:cxnSp>
        <p:nvCxnSpPr>
          <p:cNvPr id="10" name="직선 연결선 9"/>
          <p:cNvCxnSpPr/>
          <p:nvPr/>
        </p:nvCxnSpPr>
        <p:spPr>
          <a:xfrm>
            <a:off x="926147" y="1303413"/>
            <a:ext cx="432048" cy="762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직선 연결선 11"/>
          <p:cNvCxnSpPr>
            <a:stCxn id="7" idx="4"/>
          </p:cNvCxnSpPr>
          <p:nvPr/>
        </p:nvCxnSpPr>
        <p:spPr>
          <a:xfrm flipH="1">
            <a:off x="1790243" y="1303413"/>
            <a:ext cx="89366" cy="8346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p:nvCxnSpPr>
        <p:spPr>
          <a:xfrm flipH="1">
            <a:off x="2222291" y="1303413"/>
            <a:ext cx="504056" cy="762599"/>
          </a:xfrm>
          <a:prstGeom prst="line">
            <a:avLst/>
          </a:prstGeom>
        </p:spPr>
        <p:style>
          <a:lnRef idx="1">
            <a:schemeClr val="accent1"/>
          </a:lnRef>
          <a:fillRef idx="0">
            <a:schemeClr val="accent1"/>
          </a:fillRef>
          <a:effectRef idx="0">
            <a:schemeClr val="accent1"/>
          </a:effectRef>
          <a:fontRef idx="minor">
            <a:schemeClr val="tx1"/>
          </a:fontRef>
        </p:style>
      </p:cxnSp>
      <p:sp>
        <p:nvSpPr>
          <p:cNvPr id="15" name="타원 14"/>
          <p:cNvSpPr/>
          <p:nvPr/>
        </p:nvSpPr>
        <p:spPr>
          <a:xfrm>
            <a:off x="5634762" y="886386"/>
            <a:ext cx="108012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u="sng" dirty="0" smtClean="0"/>
              <a:t>과목번호</a:t>
            </a:r>
            <a:endParaRPr lang="ko-KR" altLang="en-US" sz="1000" u="sng" dirty="0"/>
          </a:p>
        </p:txBody>
      </p:sp>
      <p:sp>
        <p:nvSpPr>
          <p:cNvPr id="16" name="타원 15"/>
          <p:cNvSpPr/>
          <p:nvPr/>
        </p:nvSpPr>
        <p:spPr>
          <a:xfrm>
            <a:off x="6876256" y="915875"/>
            <a:ext cx="93610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과목이름</a:t>
            </a:r>
            <a:endParaRPr lang="ko-KR" altLang="en-US" sz="1000" dirty="0"/>
          </a:p>
        </p:txBody>
      </p:sp>
      <p:sp>
        <p:nvSpPr>
          <p:cNvPr id="17" name="타원 16"/>
          <p:cNvSpPr/>
          <p:nvPr/>
        </p:nvSpPr>
        <p:spPr>
          <a:xfrm>
            <a:off x="8028384" y="924441"/>
            <a:ext cx="86409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학점</a:t>
            </a:r>
            <a:endParaRPr lang="ko-KR" altLang="en-US" sz="1000" dirty="0"/>
          </a:p>
        </p:txBody>
      </p:sp>
      <p:cxnSp>
        <p:nvCxnSpPr>
          <p:cNvPr id="19" name="직선 연결선 18"/>
          <p:cNvCxnSpPr>
            <a:stCxn id="15" idx="4"/>
          </p:cNvCxnSpPr>
          <p:nvPr/>
        </p:nvCxnSpPr>
        <p:spPr>
          <a:xfrm>
            <a:off x="6174822" y="1318434"/>
            <a:ext cx="341394" cy="893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직선 연결선 20"/>
          <p:cNvCxnSpPr/>
          <p:nvPr/>
        </p:nvCxnSpPr>
        <p:spPr>
          <a:xfrm flipH="1">
            <a:off x="6930906" y="1356489"/>
            <a:ext cx="233382" cy="855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직선 연결선 22"/>
          <p:cNvCxnSpPr>
            <a:stCxn id="17" idx="3"/>
          </p:cNvCxnSpPr>
          <p:nvPr/>
        </p:nvCxnSpPr>
        <p:spPr>
          <a:xfrm flipH="1">
            <a:off x="7308304" y="1293217"/>
            <a:ext cx="846624" cy="846794"/>
          </a:xfrm>
          <a:prstGeom prst="line">
            <a:avLst/>
          </a:prstGeom>
        </p:spPr>
        <p:style>
          <a:lnRef idx="1">
            <a:schemeClr val="accent1"/>
          </a:lnRef>
          <a:fillRef idx="0">
            <a:schemeClr val="accent1"/>
          </a:fillRef>
          <a:effectRef idx="0">
            <a:schemeClr val="accent1"/>
          </a:effectRef>
          <a:fontRef idx="minor">
            <a:schemeClr val="tx1"/>
          </a:fontRef>
        </p:style>
      </p:cxnSp>
      <p:sp>
        <p:nvSpPr>
          <p:cNvPr id="24" name="다이아몬드 23"/>
          <p:cNvSpPr/>
          <p:nvPr/>
        </p:nvSpPr>
        <p:spPr>
          <a:xfrm>
            <a:off x="3563888" y="2115217"/>
            <a:ext cx="1584176" cy="43204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dirty="0" smtClean="0"/>
              <a:t>강의하다</a:t>
            </a:r>
            <a:endParaRPr lang="ko-KR" altLang="en-US" sz="1100" dirty="0"/>
          </a:p>
        </p:txBody>
      </p:sp>
      <p:cxnSp>
        <p:nvCxnSpPr>
          <p:cNvPr id="26" name="직선 연결선 25"/>
          <p:cNvCxnSpPr>
            <a:endCxn id="24" idx="1"/>
          </p:cNvCxnSpPr>
          <p:nvPr/>
        </p:nvCxnSpPr>
        <p:spPr>
          <a:xfrm>
            <a:off x="2438315" y="2282036"/>
            <a:ext cx="1125573" cy="49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직선 연결선 27"/>
          <p:cNvCxnSpPr>
            <a:stCxn id="24" idx="3"/>
            <a:endCxn id="5" idx="1"/>
          </p:cNvCxnSpPr>
          <p:nvPr/>
        </p:nvCxnSpPr>
        <p:spPr>
          <a:xfrm>
            <a:off x="5148064" y="2331241"/>
            <a:ext cx="936104" cy="24794"/>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203848" y="1772816"/>
            <a:ext cx="288032" cy="369332"/>
          </a:xfrm>
          <a:prstGeom prst="rect">
            <a:avLst/>
          </a:prstGeom>
          <a:noFill/>
        </p:spPr>
        <p:txBody>
          <a:bodyPr wrap="square" rtlCol="0">
            <a:spAutoFit/>
          </a:bodyPr>
          <a:lstStyle/>
          <a:p>
            <a:r>
              <a:rPr lang="en-US" altLang="ko-KR" dirty="0" smtClean="0"/>
              <a:t>1</a:t>
            </a:r>
            <a:endParaRPr lang="ko-KR" altLang="en-US" dirty="0"/>
          </a:p>
        </p:txBody>
      </p:sp>
      <p:sp>
        <p:nvSpPr>
          <p:cNvPr id="34" name="TextBox 33"/>
          <p:cNvSpPr txBox="1"/>
          <p:nvPr/>
        </p:nvSpPr>
        <p:spPr>
          <a:xfrm>
            <a:off x="5328084" y="1842687"/>
            <a:ext cx="288032" cy="369332"/>
          </a:xfrm>
          <a:prstGeom prst="rect">
            <a:avLst/>
          </a:prstGeom>
          <a:noFill/>
        </p:spPr>
        <p:txBody>
          <a:bodyPr wrap="square" rtlCol="0">
            <a:spAutoFit/>
          </a:bodyPr>
          <a:lstStyle/>
          <a:p>
            <a:r>
              <a:rPr lang="en-US" altLang="ko-KR" dirty="0" smtClean="0"/>
              <a:t>1</a:t>
            </a:r>
            <a:endParaRPr lang="ko-KR" altLang="en-US" dirty="0"/>
          </a:p>
        </p:txBody>
      </p:sp>
    </p:spTree>
    <p:extLst>
      <p:ext uri="{BB962C8B-B14F-4D97-AF65-F5344CB8AC3E}">
        <p14:creationId xmlns:p14="http://schemas.microsoft.com/office/powerpoint/2010/main" val="3192664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998155" y="2066012"/>
            <a:ext cx="136815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교수</a:t>
            </a:r>
            <a:endParaRPr lang="en-US" altLang="ko-KR" dirty="0" smtClean="0"/>
          </a:p>
        </p:txBody>
      </p:sp>
      <p:sp>
        <p:nvSpPr>
          <p:cNvPr id="5" name="직사각형 4"/>
          <p:cNvSpPr/>
          <p:nvPr/>
        </p:nvSpPr>
        <p:spPr>
          <a:xfrm>
            <a:off x="6084168" y="2140011"/>
            <a:ext cx="136815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학생</a:t>
            </a:r>
            <a:endParaRPr lang="en-US" altLang="ko-KR" dirty="0" smtClean="0"/>
          </a:p>
        </p:txBody>
      </p:sp>
      <p:sp>
        <p:nvSpPr>
          <p:cNvPr id="6" name="타원 5"/>
          <p:cNvSpPr/>
          <p:nvPr/>
        </p:nvSpPr>
        <p:spPr>
          <a:xfrm>
            <a:off x="206067" y="841876"/>
            <a:ext cx="108012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u="sng" dirty="0" smtClean="0"/>
              <a:t>교수번호</a:t>
            </a:r>
            <a:endParaRPr lang="ko-KR" altLang="en-US" sz="1000" u="sng" dirty="0"/>
          </a:p>
        </p:txBody>
      </p:sp>
      <p:sp>
        <p:nvSpPr>
          <p:cNvPr id="7" name="타원 6"/>
          <p:cNvSpPr/>
          <p:nvPr/>
        </p:nvSpPr>
        <p:spPr>
          <a:xfrm>
            <a:off x="1447561" y="871365"/>
            <a:ext cx="86409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이름</a:t>
            </a:r>
            <a:endParaRPr lang="ko-KR" altLang="en-US" sz="1000" dirty="0"/>
          </a:p>
        </p:txBody>
      </p:sp>
      <p:sp>
        <p:nvSpPr>
          <p:cNvPr id="8" name="타원 7"/>
          <p:cNvSpPr/>
          <p:nvPr/>
        </p:nvSpPr>
        <p:spPr>
          <a:xfrm>
            <a:off x="2441419" y="871365"/>
            <a:ext cx="86409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학과</a:t>
            </a:r>
            <a:endParaRPr lang="ko-KR" altLang="en-US" sz="1000" dirty="0"/>
          </a:p>
        </p:txBody>
      </p:sp>
      <p:cxnSp>
        <p:nvCxnSpPr>
          <p:cNvPr id="9" name="직선 연결선 8"/>
          <p:cNvCxnSpPr/>
          <p:nvPr/>
        </p:nvCxnSpPr>
        <p:spPr>
          <a:xfrm>
            <a:off x="926147" y="1303413"/>
            <a:ext cx="432048" cy="762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직선 연결선 9"/>
          <p:cNvCxnSpPr>
            <a:stCxn id="7" idx="4"/>
          </p:cNvCxnSpPr>
          <p:nvPr/>
        </p:nvCxnSpPr>
        <p:spPr>
          <a:xfrm flipH="1">
            <a:off x="1790243" y="1303413"/>
            <a:ext cx="89366" cy="8346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flipH="1">
            <a:off x="2222291" y="1303413"/>
            <a:ext cx="504056" cy="762599"/>
          </a:xfrm>
          <a:prstGeom prst="line">
            <a:avLst/>
          </a:prstGeom>
        </p:spPr>
        <p:style>
          <a:lnRef idx="1">
            <a:schemeClr val="accent1"/>
          </a:lnRef>
          <a:fillRef idx="0">
            <a:schemeClr val="accent1"/>
          </a:fillRef>
          <a:effectRef idx="0">
            <a:schemeClr val="accent1"/>
          </a:effectRef>
          <a:fontRef idx="minor">
            <a:schemeClr val="tx1"/>
          </a:fontRef>
        </p:style>
      </p:cxnSp>
      <p:sp>
        <p:nvSpPr>
          <p:cNvPr id="12" name="타원 11"/>
          <p:cNvSpPr/>
          <p:nvPr/>
        </p:nvSpPr>
        <p:spPr>
          <a:xfrm>
            <a:off x="5634762" y="886386"/>
            <a:ext cx="108012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u="sng" dirty="0" smtClean="0"/>
              <a:t>학번</a:t>
            </a:r>
            <a:endParaRPr lang="ko-KR" altLang="en-US" sz="1000" u="sng" dirty="0"/>
          </a:p>
        </p:txBody>
      </p:sp>
      <p:sp>
        <p:nvSpPr>
          <p:cNvPr id="13" name="타원 12"/>
          <p:cNvSpPr/>
          <p:nvPr/>
        </p:nvSpPr>
        <p:spPr>
          <a:xfrm>
            <a:off x="6876256" y="915875"/>
            <a:ext cx="93610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이름</a:t>
            </a:r>
            <a:endParaRPr lang="ko-KR" altLang="en-US" sz="1000" dirty="0"/>
          </a:p>
        </p:txBody>
      </p:sp>
      <p:sp>
        <p:nvSpPr>
          <p:cNvPr id="14" name="타원 13"/>
          <p:cNvSpPr/>
          <p:nvPr/>
        </p:nvSpPr>
        <p:spPr>
          <a:xfrm>
            <a:off x="8028384" y="924441"/>
            <a:ext cx="86409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학과</a:t>
            </a:r>
            <a:endParaRPr lang="ko-KR" altLang="en-US" sz="1000" dirty="0"/>
          </a:p>
        </p:txBody>
      </p:sp>
      <p:cxnSp>
        <p:nvCxnSpPr>
          <p:cNvPr id="15" name="직선 연결선 14"/>
          <p:cNvCxnSpPr>
            <a:stCxn id="12" idx="4"/>
          </p:cNvCxnSpPr>
          <p:nvPr/>
        </p:nvCxnSpPr>
        <p:spPr>
          <a:xfrm>
            <a:off x="6174822" y="1318434"/>
            <a:ext cx="341394" cy="893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직선 연결선 15"/>
          <p:cNvCxnSpPr/>
          <p:nvPr/>
        </p:nvCxnSpPr>
        <p:spPr>
          <a:xfrm flipH="1">
            <a:off x="6930906" y="1356489"/>
            <a:ext cx="233382" cy="855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직선 연결선 16"/>
          <p:cNvCxnSpPr>
            <a:stCxn id="14" idx="3"/>
          </p:cNvCxnSpPr>
          <p:nvPr/>
        </p:nvCxnSpPr>
        <p:spPr>
          <a:xfrm flipH="1">
            <a:off x="7308304" y="1293217"/>
            <a:ext cx="846624" cy="846794"/>
          </a:xfrm>
          <a:prstGeom prst="line">
            <a:avLst/>
          </a:prstGeom>
        </p:spPr>
        <p:style>
          <a:lnRef idx="1">
            <a:schemeClr val="accent1"/>
          </a:lnRef>
          <a:fillRef idx="0">
            <a:schemeClr val="accent1"/>
          </a:fillRef>
          <a:effectRef idx="0">
            <a:schemeClr val="accent1"/>
          </a:effectRef>
          <a:fontRef idx="minor">
            <a:schemeClr val="tx1"/>
          </a:fontRef>
        </p:style>
      </p:cxnSp>
      <p:sp>
        <p:nvSpPr>
          <p:cNvPr id="18" name="다이아몬드 17"/>
          <p:cNvSpPr/>
          <p:nvPr/>
        </p:nvSpPr>
        <p:spPr>
          <a:xfrm>
            <a:off x="3563888" y="2115217"/>
            <a:ext cx="1584176" cy="43204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dirty="0" smtClean="0"/>
              <a:t>지도하다</a:t>
            </a:r>
            <a:endParaRPr lang="ko-KR" altLang="en-US" sz="1100" dirty="0"/>
          </a:p>
        </p:txBody>
      </p:sp>
      <p:cxnSp>
        <p:nvCxnSpPr>
          <p:cNvPr id="19" name="직선 연결선 18"/>
          <p:cNvCxnSpPr>
            <a:endCxn id="18" idx="1"/>
          </p:cNvCxnSpPr>
          <p:nvPr/>
        </p:nvCxnSpPr>
        <p:spPr>
          <a:xfrm>
            <a:off x="2438315" y="2282036"/>
            <a:ext cx="1125573" cy="49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직선 연결선 19"/>
          <p:cNvCxnSpPr>
            <a:stCxn id="18" idx="3"/>
            <a:endCxn id="5" idx="1"/>
          </p:cNvCxnSpPr>
          <p:nvPr/>
        </p:nvCxnSpPr>
        <p:spPr>
          <a:xfrm>
            <a:off x="5148064" y="2331241"/>
            <a:ext cx="936104" cy="24794"/>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203848" y="1772816"/>
            <a:ext cx="288032" cy="369332"/>
          </a:xfrm>
          <a:prstGeom prst="rect">
            <a:avLst/>
          </a:prstGeom>
          <a:noFill/>
        </p:spPr>
        <p:txBody>
          <a:bodyPr wrap="square" rtlCol="0">
            <a:spAutoFit/>
          </a:bodyPr>
          <a:lstStyle/>
          <a:p>
            <a:r>
              <a:rPr lang="en-US" altLang="ko-KR" dirty="0" smtClean="0"/>
              <a:t>1</a:t>
            </a:r>
            <a:endParaRPr lang="ko-KR" altLang="en-US" dirty="0"/>
          </a:p>
        </p:txBody>
      </p:sp>
      <p:sp>
        <p:nvSpPr>
          <p:cNvPr id="22" name="TextBox 21"/>
          <p:cNvSpPr txBox="1"/>
          <p:nvPr/>
        </p:nvSpPr>
        <p:spPr>
          <a:xfrm>
            <a:off x="5328084" y="1842687"/>
            <a:ext cx="288032" cy="369332"/>
          </a:xfrm>
          <a:prstGeom prst="rect">
            <a:avLst/>
          </a:prstGeom>
          <a:noFill/>
        </p:spPr>
        <p:txBody>
          <a:bodyPr wrap="square" rtlCol="0">
            <a:spAutoFit/>
          </a:bodyPr>
          <a:lstStyle/>
          <a:p>
            <a:r>
              <a:rPr lang="en-US" altLang="ko-KR" dirty="0"/>
              <a:t>N</a:t>
            </a:r>
            <a:endParaRPr lang="ko-KR" altLang="en-US" dirty="0"/>
          </a:p>
        </p:txBody>
      </p:sp>
      <p:graphicFrame>
        <p:nvGraphicFramePr>
          <p:cNvPr id="23" name="표 22"/>
          <p:cNvGraphicFramePr>
            <a:graphicFrameLocks noGrp="1"/>
          </p:cNvGraphicFramePr>
          <p:nvPr>
            <p:extLst>
              <p:ext uri="{D42A27DB-BD31-4B8C-83A1-F6EECF244321}">
                <p14:modId xmlns:p14="http://schemas.microsoft.com/office/powerpoint/2010/main" val="3941818314"/>
              </p:ext>
            </p:extLst>
          </p:nvPr>
        </p:nvGraphicFramePr>
        <p:xfrm>
          <a:off x="1544385" y="2812647"/>
          <a:ext cx="6096000" cy="3708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128317216"/>
                    </a:ext>
                  </a:extLst>
                </a:gridCol>
                <a:gridCol w="2032000">
                  <a:extLst>
                    <a:ext uri="{9D8B030D-6E8A-4147-A177-3AD203B41FA5}">
                      <a16:colId xmlns:a16="http://schemas.microsoft.com/office/drawing/2014/main" val="233019390"/>
                    </a:ext>
                  </a:extLst>
                </a:gridCol>
                <a:gridCol w="2032000">
                  <a:extLst>
                    <a:ext uri="{9D8B030D-6E8A-4147-A177-3AD203B41FA5}">
                      <a16:colId xmlns:a16="http://schemas.microsoft.com/office/drawing/2014/main" val="181696197"/>
                    </a:ext>
                  </a:extLst>
                </a:gridCol>
              </a:tblGrid>
              <a:tr h="370840">
                <a:tc>
                  <a:txBody>
                    <a:bodyPr/>
                    <a:lstStyle/>
                    <a:p>
                      <a:pPr algn="ctr" latinLnBrk="1"/>
                      <a:r>
                        <a:rPr lang="ko-KR" altLang="en-US" u="sng" dirty="0" smtClean="0"/>
                        <a:t>교수번호</a:t>
                      </a:r>
                      <a:endParaRPr lang="ko-KR" altLang="en-US" u="sng" dirty="0"/>
                    </a:p>
                  </a:txBody>
                  <a:tcPr/>
                </a:tc>
                <a:tc>
                  <a:txBody>
                    <a:bodyPr/>
                    <a:lstStyle/>
                    <a:p>
                      <a:pPr algn="ctr" latinLnBrk="1"/>
                      <a:r>
                        <a:rPr lang="ko-KR" altLang="en-US" dirty="0" smtClean="0"/>
                        <a:t>이름</a:t>
                      </a:r>
                      <a:endParaRPr lang="ko-KR" altLang="en-US" dirty="0"/>
                    </a:p>
                  </a:txBody>
                  <a:tcPr/>
                </a:tc>
                <a:tc>
                  <a:txBody>
                    <a:bodyPr/>
                    <a:lstStyle/>
                    <a:p>
                      <a:pPr algn="ctr" latinLnBrk="1"/>
                      <a:r>
                        <a:rPr lang="ko-KR" altLang="en-US" dirty="0" smtClean="0"/>
                        <a:t>학과</a:t>
                      </a:r>
                      <a:endParaRPr lang="ko-KR" altLang="en-US" dirty="0"/>
                    </a:p>
                  </a:txBody>
                  <a:tcPr/>
                </a:tc>
                <a:extLst>
                  <a:ext uri="{0D108BD9-81ED-4DB2-BD59-A6C34878D82A}">
                    <a16:rowId xmlns:a16="http://schemas.microsoft.com/office/drawing/2014/main" val="3122328298"/>
                  </a:ext>
                </a:extLst>
              </a:tr>
            </a:tbl>
          </a:graphicData>
        </a:graphic>
      </p:graphicFrame>
      <p:sp>
        <p:nvSpPr>
          <p:cNvPr id="24" name="TextBox 23"/>
          <p:cNvSpPr txBox="1"/>
          <p:nvPr/>
        </p:nvSpPr>
        <p:spPr>
          <a:xfrm>
            <a:off x="674119" y="2807407"/>
            <a:ext cx="684076" cy="369332"/>
          </a:xfrm>
          <a:prstGeom prst="rect">
            <a:avLst/>
          </a:prstGeom>
          <a:noFill/>
        </p:spPr>
        <p:txBody>
          <a:bodyPr wrap="square" rtlCol="0">
            <a:spAutoFit/>
          </a:bodyPr>
          <a:lstStyle/>
          <a:p>
            <a:r>
              <a:rPr lang="ko-KR" altLang="en-US" dirty="0" smtClean="0"/>
              <a:t>교수</a:t>
            </a:r>
            <a:endParaRPr lang="ko-KR" altLang="en-US" dirty="0"/>
          </a:p>
        </p:txBody>
      </p:sp>
      <p:graphicFrame>
        <p:nvGraphicFramePr>
          <p:cNvPr id="25" name="표 24"/>
          <p:cNvGraphicFramePr>
            <a:graphicFrameLocks noGrp="1"/>
          </p:cNvGraphicFramePr>
          <p:nvPr>
            <p:extLst>
              <p:ext uri="{D42A27DB-BD31-4B8C-83A1-F6EECF244321}">
                <p14:modId xmlns:p14="http://schemas.microsoft.com/office/powerpoint/2010/main" val="639258670"/>
              </p:ext>
            </p:extLst>
          </p:nvPr>
        </p:nvGraphicFramePr>
        <p:xfrm>
          <a:off x="1544385" y="3629706"/>
          <a:ext cx="6096000" cy="3708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781402441"/>
                    </a:ext>
                  </a:extLst>
                </a:gridCol>
                <a:gridCol w="1524000">
                  <a:extLst>
                    <a:ext uri="{9D8B030D-6E8A-4147-A177-3AD203B41FA5}">
                      <a16:colId xmlns:a16="http://schemas.microsoft.com/office/drawing/2014/main" val="1642115174"/>
                    </a:ext>
                  </a:extLst>
                </a:gridCol>
                <a:gridCol w="1524000">
                  <a:extLst>
                    <a:ext uri="{9D8B030D-6E8A-4147-A177-3AD203B41FA5}">
                      <a16:colId xmlns:a16="http://schemas.microsoft.com/office/drawing/2014/main" val="1698545325"/>
                    </a:ext>
                  </a:extLst>
                </a:gridCol>
                <a:gridCol w="1524000">
                  <a:extLst>
                    <a:ext uri="{9D8B030D-6E8A-4147-A177-3AD203B41FA5}">
                      <a16:colId xmlns:a16="http://schemas.microsoft.com/office/drawing/2014/main" val="3939103532"/>
                    </a:ext>
                  </a:extLst>
                </a:gridCol>
              </a:tblGrid>
              <a:tr h="37084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u="sng" dirty="0" smtClean="0"/>
                        <a:t>학번</a:t>
                      </a:r>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dirty="0" smtClean="0"/>
                        <a:t>이름</a:t>
                      </a:r>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dirty="0" smtClean="0"/>
                        <a:t>학과</a:t>
                      </a:r>
                    </a:p>
                  </a:txBody>
                  <a:tcPr/>
                </a:tc>
                <a:tc>
                  <a:txBody>
                    <a:bodyPr/>
                    <a:lstStyle/>
                    <a:p>
                      <a:pPr algn="ctr" latinLnBrk="1"/>
                      <a:r>
                        <a:rPr lang="ko-KR" altLang="en-US" dirty="0" smtClean="0"/>
                        <a:t>교수번호</a:t>
                      </a:r>
                      <a:endParaRPr lang="ko-KR" altLang="en-US" dirty="0"/>
                    </a:p>
                  </a:txBody>
                  <a:tcPr/>
                </a:tc>
                <a:extLst>
                  <a:ext uri="{0D108BD9-81ED-4DB2-BD59-A6C34878D82A}">
                    <a16:rowId xmlns:a16="http://schemas.microsoft.com/office/drawing/2014/main" val="2795317057"/>
                  </a:ext>
                </a:extLst>
              </a:tr>
            </a:tbl>
          </a:graphicData>
        </a:graphic>
      </p:graphicFrame>
      <p:sp>
        <p:nvSpPr>
          <p:cNvPr id="26" name="TextBox 25"/>
          <p:cNvSpPr txBox="1"/>
          <p:nvPr/>
        </p:nvSpPr>
        <p:spPr>
          <a:xfrm>
            <a:off x="649303" y="3603948"/>
            <a:ext cx="684076" cy="369332"/>
          </a:xfrm>
          <a:prstGeom prst="rect">
            <a:avLst/>
          </a:prstGeom>
          <a:noFill/>
        </p:spPr>
        <p:txBody>
          <a:bodyPr wrap="square" rtlCol="0">
            <a:spAutoFit/>
          </a:bodyPr>
          <a:lstStyle/>
          <a:p>
            <a:r>
              <a:rPr lang="ko-KR" altLang="en-US" dirty="0" smtClean="0"/>
              <a:t>학생</a:t>
            </a:r>
            <a:endParaRPr lang="ko-KR" altLang="en-US" dirty="0"/>
          </a:p>
        </p:txBody>
      </p:sp>
      <p:cxnSp>
        <p:nvCxnSpPr>
          <p:cNvPr id="27" name="직선 연결선 26"/>
          <p:cNvCxnSpPr/>
          <p:nvPr/>
        </p:nvCxnSpPr>
        <p:spPr>
          <a:xfrm>
            <a:off x="2383665" y="3176739"/>
            <a:ext cx="0" cy="180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2383665" y="3356992"/>
            <a:ext cx="42045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6588224" y="3356992"/>
            <a:ext cx="0" cy="272714"/>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0" name="표 29"/>
          <p:cNvGraphicFramePr>
            <a:graphicFrameLocks noGrp="1"/>
          </p:cNvGraphicFramePr>
          <p:nvPr>
            <p:extLst>
              <p:ext uri="{D42A27DB-BD31-4B8C-83A1-F6EECF244321}">
                <p14:modId xmlns:p14="http://schemas.microsoft.com/office/powerpoint/2010/main" val="1186281419"/>
              </p:ext>
            </p:extLst>
          </p:nvPr>
        </p:nvGraphicFramePr>
        <p:xfrm>
          <a:off x="506439" y="4661265"/>
          <a:ext cx="3431703" cy="1483360"/>
        </p:xfrm>
        <a:graphic>
          <a:graphicData uri="http://schemas.openxmlformats.org/drawingml/2006/table">
            <a:tbl>
              <a:tblPr firstRow="1" bandRow="1">
                <a:tableStyleId>{5C22544A-7EE6-4342-B048-85BDC9FD1C3A}</a:tableStyleId>
              </a:tblPr>
              <a:tblGrid>
                <a:gridCol w="1143901">
                  <a:extLst>
                    <a:ext uri="{9D8B030D-6E8A-4147-A177-3AD203B41FA5}">
                      <a16:colId xmlns:a16="http://schemas.microsoft.com/office/drawing/2014/main" val="3019310243"/>
                    </a:ext>
                  </a:extLst>
                </a:gridCol>
                <a:gridCol w="1143901">
                  <a:extLst>
                    <a:ext uri="{9D8B030D-6E8A-4147-A177-3AD203B41FA5}">
                      <a16:colId xmlns:a16="http://schemas.microsoft.com/office/drawing/2014/main" val="203117988"/>
                    </a:ext>
                  </a:extLst>
                </a:gridCol>
                <a:gridCol w="1143901">
                  <a:extLst>
                    <a:ext uri="{9D8B030D-6E8A-4147-A177-3AD203B41FA5}">
                      <a16:colId xmlns:a16="http://schemas.microsoft.com/office/drawing/2014/main" val="2419412374"/>
                    </a:ext>
                  </a:extLst>
                </a:gridCol>
              </a:tblGrid>
              <a:tr h="370840">
                <a:tc>
                  <a:txBody>
                    <a:bodyPr/>
                    <a:lstStyle/>
                    <a:p>
                      <a:pPr algn="ctr" latinLnBrk="1"/>
                      <a:r>
                        <a:rPr lang="ko-KR" altLang="en-US" u="sng" dirty="0" smtClean="0"/>
                        <a:t>교수번호</a:t>
                      </a:r>
                      <a:endParaRPr lang="ko-KR" altLang="en-US" u="sng" dirty="0"/>
                    </a:p>
                  </a:txBody>
                  <a:tcPr/>
                </a:tc>
                <a:tc>
                  <a:txBody>
                    <a:bodyPr/>
                    <a:lstStyle/>
                    <a:p>
                      <a:pPr algn="ctr" latinLnBrk="1"/>
                      <a:r>
                        <a:rPr lang="ko-KR" altLang="en-US" dirty="0" smtClean="0"/>
                        <a:t>이름</a:t>
                      </a:r>
                      <a:endParaRPr lang="ko-KR" altLang="en-US" dirty="0"/>
                    </a:p>
                  </a:txBody>
                  <a:tcPr/>
                </a:tc>
                <a:tc>
                  <a:txBody>
                    <a:bodyPr/>
                    <a:lstStyle/>
                    <a:p>
                      <a:pPr algn="ctr" latinLnBrk="1"/>
                      <a:r>
                        <a:rPr lang="ko-KR" altLang="en-US" dirty="0" smtClean="0"/>
                        <a:t>학과</a:t>
                      </a:r>
                      <a:endParaRPr lang="ko-KR" altLang="en-US" dirty="0"/>
                    </a:p>
                  </a:txBody>
                  <a:tcPr/>
                </a:tc>
                <a:extLst>
                  <a:ext uri="{0D108BD9-81ED-4DB2-BD59-A6C34878D82A}">
                    <a16:rowId xmlns:a16="http://schemas.microsoft.com/office/drawing/2014/main" val="2104013624"/>
                  </a:ext>
                </a:extLst>
              </a:tr>
              <a:tr h="370840">
                <a:tc>
                  <a:txBody>
                    <a:bodyPr/>
                    <a:lstStyle/>
                    <a:p>
                      <a:pPr algn="ctr" latinLnBrk="1"/>
                      <a:r>
                        <a:rPr lang="en-US" altLang="ko-KR" dirty="0" smtClean="0"/>
                        <a:t>P0001</a:t>
                      </a:r>
                      <a:endParaRPr lang="ko-KR" altLang="en-US" dirty="0"/>
                    </a:p>
                  </a:txBody>
                  <a:tcPr/>
                </a:tc>
                <a:tc>
                  <a:txBody>
                    <a:bodyPr/>
                    <a:lstStyle/>
                    <a:p>
                      <a:pPr algn="ctr" latinLnBrk="1"/>
                      <a:r>
                        <a:rPr lang="ko-KR" altLang="en-US" dirty="0" smtClean="0"/>
                        <a:t>홍길동</a:t>
                      </a:r>
                      <a:endParaRPr lang="ko-KR" altLang="en-US" dirty="0"/>
                    </a:p>
                  </a:txBody>
                  <a:tcPr/>
                </a:tc>
                <a:tc>
                  <a:txBody>
                    <a:bodyPr/>
                    <a:lstStyle/>
                    <a:p>
                      <a:pPr algn="ctr" latinLnBrk="1"/>
                      <a:r>
                        <a:rPr lang="ko-KR" altLang="en-US" dirty="0" smtClean="0"/>
                        <a:t>컴퓨터과</a:t>
                      </a:r>
                      <a:endParaRPr lang="ko-KR" altLang="en-US" dirty="0"/>
                    </a:p>
                  </a:txBody>
                  <a:tcPr/>
                </a:tc>
                <a:extLst>
                  <a:ext uri="{0D108BD9-81ED-4DB2-BD59-A6C34878D82A}">
                    <a16:rowId xmlns:a16="http://schemas.microsoft.com/office/drawing/2014/main" val="1518531520"/>
                  </a:ext>
                </a:extLst>
              </a:tr>
              <a:tr h="370840">
                <a:tc>
                  <a:txBody>
                    <a:bodyPr/>
                    <a:lstStyle/>
                    <a:p>
                      <a:pPr algn="ctr" latinLnBrk="1"/>
                      <a:r>
                        <a:rPr lang="en-US" altLang="ko-KR" dirty="0" smtClean="0"/>
                        <a:t>P0002</a:t>
                      </a:r>
                      <a:endParaRPr lang="ko-KR" altLang="en-US" dirty="0"/>
                    </a:p>
                  </a:txBody>
                  <a:tcPr/>
                </a:tc>
                <a:tc>
                  <a:txBody>
                    <a:bodyPr/>
                    <a:lstStyle/>
                    <a:p>
                      <a:pPr algn="ctr" latinLnBrk="1"/>
                      <a:r>
                        <a:rPr lang="ko-KR" altLang="en-US" dirty="0" smtClean="0"/>
                        <a:t>김길동</a:t>
                      </a:r>
                      <a:endParaRPr lang="ko-KR" altLang="en-US" dirty="0"/>
                    </a:p>
                  </a:txBody>
                  <a:tcPr/>
                </a:tc>
                <a:tc>
                  <a:txBody>
                    <a:bodyPr/>
                    <a:lstStyle/>
                    <a:p>
                      <a:pPr algn="ctr" latinLnBrk="1"/>
                      <a:r>
                        <a:rPr lang="ko-KR" altLang="en-US" dirty="0" smtClean="0"/>
                        <a:t>기계과</a:t>
                      </a:r>
                      <a:endParaRPr lang="ko-KR" altLang="en-US" dirty="0"/>
                    </a:p>
                  </a:txBody>
                  <a:tcPr/>
                </a:tc>
                <a:extLst>
                  <a:ext uri="{0D108BD9-81ED-4DB2-BD59-A6C34878D82A}">
                    <a16:rowId xmlns:a16="http://schemas.microsoft.com/office/drawing/2014/main" val="2864326356"/>
                  </a:ext>
                </a:extLst>
              </a:tr>
              <a:tr h="370840">
                <a:tc>
                  <a:txBody>
                    <a:bodyPr/>
                    <a:lstStyle/>
                    <a:p>
                      <a:pPr algn="ctr" latinLnBrk="1"/>
                      <a:r>
                        <a:rPr lang="en-US" altLang="ko-KR" dirty="0" smtClean="0"/>
                        <a:t>P0003</a:t>
                      </a:r>
                      <a:endParaRPr lang="ko-KR" altLang="en-US" dirty="0"/>
                    </a:p>
                  </a:txBody>
                  <a:tcPr/>
                </a:tc>
                <a:tc>
                  <a:txBody>
                    <a:bodyPr/>
                    <a:lstStyle/>
                    <a:p>
                      <a:pPr algn="ctr" latinLnBrk="1"/>
                      <a:r>
                        <a:rPr lang="ko-KR" altLang="en-US" dirty="0" smtClean="0"/>
                        <a:t>유관순</a:t>
                      </a:r>
                      <a:endParaRPr lang="ko-KR" altLang="en-US" dirty="0"/>
                    </a:p>
                  </a:txBody>
                  <a:tcPr/>
                </a:tc>
                <a:tc>
                  <a:txBody>
                    <a:bodyPr/>
                    <a:lstStyle/>
                    <a:p>
                      <a:pPr algn="ctr" latinLnBrk="1"/>
                      <a:r>
                        <a:rPr lang="ko-KR" altLang="en-US" dirty="0" smtClean="0"/>
                        <a:t>디자인과</a:t>
                      </a:r>
                      <a:endParaRPr lang="ko-KR" altLang="en-US" dirty="0"/>
                    </a:p>
                  </a:txBody>
                  <a:tcPr/>
                </a:tc>
                <a:extLst>
                  <a:ext uri="{0D108BD9-81ED-4DB2-BD59-A6C34878D82A}">
                    <a16:rowId xmlns:a16="http://schemas.microsoft.com/office/drawing/2014/main" val="1329897270"/>
                  </a:ext>
                </a:extLst>
              </a:tr>
            </a:tbl>
          </a:graphicData>
        </a:graphic>
      </p:graphicFrame>
      <p:graphicFrame>
        <p:nvGraphicFramePr>
          <p:cNvPr id="31" name="표 30"/>
          <p:cNvGraphicFramePr>
            <a:graphicFrameLocks noGrp="1"/>
          </p:cNvGraphicFramePr>
          <p:nvPr>
            <p:extLst>
              <p:ext uri="{D42A27DB-BD31-4B8C-83A1-F6EECF244321}">
                <p14:modId xmlns:p14="http://schemas.microsoft.com/office/powerpoint/2010/main" val="3604218793"/>
              </p:ext>
            </p:extLst>
          </p:nvPr>
        </p:nvGraphicFramePr>
        <p:xfrm>
          <a:off x="4404320" y="4652827"/>
          <a:ext cx="4416152" cy="1854200"/>
        </p:xfrm>
        <a:graphic>
          <a:graphicData uri="http://schemas.openxmlformats.org/drawingml/2006/table">
            <a:tbl>
              <a:tblPr firstRow="1" bandRow="1">
                <a:tableStyleId>{5C22544A-7EE6-4342-B048-85BDC9FD1C3A}</a:tableStyleId>
              </a:tblPr>
              <a:tblGrid>
                <a:gridCol w="902475">
                  <a:extLst>
                    <a:ext uri="{9D8B030D-6E8A-4147-A177-3AD203B41FA5}">
                      <a16:colId xmlns:a16="http://schemas.microsoft.com/office/drawing/2014/main" val="4267969901"/>
                    </a:ext>
                  </a:extLst>
                </a:gridCol>
                <a:gridCol w="1242330">
                  <a:extLst>
                    <a:ext uri="{9D8B030D-6E8A-4147-A177-3AD203B41FA5}">
                      <a16:colId xmlns:a16="http://schemas.microsoft.com/office/drawing/2014/main" val="1605858896"/>
                    </a:ext>
                  </a:extLst>
                </a:gridCol>
                <a:gridCol w="1135674">
                  <a:extLst>
                    <a:ext uri="{9D8B030D-6E8A-4147-A177-3AD203B41FA5}">
                      <a16:colId xmlns:a16="http://schemas.microsoft.com/office/drawing/2014/main" val="2607810994"/>
                    </a:ext>
                  </a:extLst>
                </a:gridCol>
                <a:gridCol w="1135673">
                  <a:extLst>
                    <a:ext uri="{9D8B030D-6E8A-4147-A177-3AD203B41FA5}">
                      <a16:colId xmlns:a16="http://schemas.microsoft.com/office/drawing/2014/main" val="537954635"/>
                    </a:ext>
                  </a:extLst>
                </a:gridCol>
              </a:tblGrid>
              <a:tr h="370840">
                <a:tc>
                  <a:txBody>
                    <a:bodyPr/>
                    <a:lstStyle/>
                    <a:p>
                      <a:pPr algn="ctr" latinLnBrk="1"/>
                      <a:r>
                        <a:rPr lang="ko-KR" altLang="en-US" u="sng" dirty="0" smtClean="0"/>
                        <a:t>학번</a:t>
                      </a:r>
                      <a:endParaRPr lang="ko-KR" altLang="en-US" u="sng" dirty="0"/>
                    </a:p>
                  </a:txBody>
                  <a:tcPr/>
                </a:tc>
                <a:tc>
                  <a:txBody>
                    <a:bodyPr/>
                    <a:lstStyle/>
                    <a:p>
                      <a:pPr algn="ctr" latinLnBrk="1"/>
                      <a:r>
                        <a:rPr lang="ko-KR" altLang="en-US" dirty="0" smtClean="0"/>
                        <a:t>이름</a:t>
                      </a:r>
                      <a:endParaRPr lang="ko-KR" altLang="en-US" dirty="0"/>
                    </a:p>
                  </a:txBody>
                  <a:tcPr/>
                </a:tc>
                <a:tc>
                  <a:txBody>
                    <a:bodyPr/>
                    <a:lstStyle/>
                    <a:p>
                      <a:pPr algn="ctr" latinLnBrk="1"/>
                      <a:r>
                        <a:rPr lang="ko-KR" altLang="en-US" dirty="0" smtClean="0"/>
                        <a:t>학과</a:t>
                      </a:r>
                      <a:endParaRPr lang="ko-KR" altLang="en-US" dirty="0"/>
                    </a:p>
                  </a:txBody>
                  <a:tcPr/>
                </a:tc>
                <a:tc>
                  <a:txBody>
                    <a:bodyPr/>
                    <a:lstStyle/>
                    <a:p>
                      <a:pPr algn="ctr" latinLnBrk="1"/>
                      <a:r>
                        <a:rPr lang="ko-KR" altLang="en-US" dirty="0" smtClean="0"/>
                        <a:t>교수번호</a:t>
                      </a:r>
                      <a:endParaRPr lang="ko-KR" altLang="en-US" dirty="0"/>
                    </a:p>
                  </a:txBody>
                  <a:tcPr/>
                </a:tc>
                <a:extLst>
                  <a:ext uri="{0D108BD9-81ED-4DB2-BD59-A6C34878D82A}">
                    <a16:rowId xmlns:a16="http://schemas.microsoft.com/office/drawing/2014/main" val="1964236269"/>
                  </a:ext>
                </a:extLst>
              </a:tr>
              <a:tr h="370840">
                <a:tc>
                  <a:txBody>
                    <a:bodyPr/>
                    <a:lstStyle/>
                    <a:p>
                      <a:pPr algn="ctr" latinLnBrk="1"/>
                      <a:r>
                        <a:rPr lang="en-US" altLang="ko-KR" dirty="0" smtClean="0"/>
                        <a:t>S0001</a:t>
                      </a:r>
                      <a:endParaRPr lang="ko-KR" altLang="en-US" dirty="0"/>
                    </a:p>
                  </a:txBody>
                  <a:tcPr/>
                </a:tc>
                <a:tc>
                  <a:txBody>
                    <a:bodyPr/>
                    <a:lstStyle/>
                    <a:p>
                      <a:pPr algn="ctr" latinLnBrk="1"/>
                      <a:r>
                        <a:rPr lang="ko-KR" altLang="en-US" dirty="0" smtClean="0"/>
                        <a:t>전우치</a:t>
                      </a:r>
                      <a:endParaRPr lang="ko-KR" altLang="en-US" dirty="0"/>
                    </a:p>
                  </a:txBody>
                  <a:tcPr/>
                </a:tc>
                <a:tc>
                  <a:txBody>
                    <a:bodyPr/>
                    <a:lstStyle/>
                    <a:p>
                      <a:pPr algn="ctr" latinLnBrk="1"/>
                      <a:r>
                        <a:rPr lang="ko-KR" altLang="en-US" dirty="0" smtClean="0"/>
                        <a:t>기계과</a:t>
                      </a:r>
                      <a:endParaRPr lang="ko-KR" altLang="en-US" dirty="0"/>
                    </a:p>
                  </a:txBody>
                  <a:tcPr/>
                </a:tc>
                <a:tc>
                  <a:txBody>
                    <a:bodyPr/>
                    <a:lstStyle/>
                    <a:p>
                      <a:pPr algn="ctr" latinLnBrk="1"/>
                      <a:r>
                        <a:rPr lang="en-US" altLang="ko-KR" dirty="0" smtClean="0"/>
                        <a:t>P0002</a:t>
                      </a:r>
                      <a:endParaRPr lang="ko-KR" altLang="en-US" dirty="0"/>
                    </a:p>
                  </a:txBody>
                  <a:tcPr/>
                </a:tc>
                <a:extLst>
                  <a:ext uri="{0D108BD9-81ED-4DB2-BD59-A6C34878D82A}">
                    <a16:rowId xmlns:a16="http://schemas.microsoft.com/office/drawing/2014/main" val="4251087695"/>
                  </a:ext>
                </a:extLst>
              </a:tr>
              <a:tr h="370840">
                <a:tc>
                  <a:txBody>
                    <a:bodyPr/>
                    <a:lstStyle/>
                    <a:p>
                      <a:pPr algn="ctr" latinLnBrk="1"/>
                      <a:r>
                        <a:rPr lang="en-US" altLang="ko-KR" dirty="0" smtClean="0"/>
                        <a:t>S0002</a:t>
                      </a:r>
                      <a:endParaRPr lang="ko-KR" altLang="en-US" dirty="0"/>
                    </a:p>
                  </a:txBody>
                  <a:tcPr/>
                </a:tc>
                <a:tc>
                  <a:txBody>
                    <a:bodyPr/>
                    <a:lstStyle/>
                    <a:p>
                      <a:pPr algn="ctr" latinLnBrk="1"/>
                      <a:r>
                        <a:rPr lang="ko-KR" altLang="en-US" dirty="0" smtClean="0"/>
                        <a:t>김유신</a:t>
                      </a:r>
                      <a:endParaRPr lang="ko-KR" altLang="en-US" dirty="0"/>
                    </a:p>
                  </a:txBody>
                  <a:tcPr/>
                </a:tc>
                <a:tc>
                  <a:txBody>
                    <a:bodyPr/>
                    <a:lstStyle/>
                    <a:p>
                      <a:pPr algn="ctr" latinLnBrk="1"/>
                      <a:r>
                        <a:rPr lang="ko-KR" altLang="en-US" dirty="0" smtClean="0"/>
                        <a:t>컴퓨터과</a:t>
                      </a:r>
                      <a:endParaRPr lang="ko-KR" altLang="en-US" dirty="0"/>
                    </a:p>
                  </a:txBody>
                  <a:tcPr/>
                </a:tc>
                <a:tc>
                  <a:txBody>
                    <a:bodyPr/>
                    <a:lstStyle/>
                    <a:p>
                      <a:pPr algn="ctr" latinLnBrk="1"/>
                      <a:r>
                        <a:rPr lang="en-US" altLang="ko-KR" dirty="0" smtClean="0"/>
                        <a:t>P0001</a:t>
                      </a:r>
                      <a:endParaRPr lang="ko-KR" altLang="en-US" dirty="0"/>
                    </a:p>
                  </a:txBody>
                  <a:tcPr/>
                </a:tc>
                <a:extLst>
                  <a:ext uri="{0D108BD9-81ED-4DB2-BD59-A6C34878D82A}">
                    <a16:rowId xmlns:a16="http://schemas.microsoft.com/office/drawing/2014/main" val="1531141623"/>
                  </a:ext>
                </a:extLst>
              </a:tr>
              <a:tr h="370840">
                <a:tc>
                  <a:txBody>
                    <a:bodyPr/>
                    <a:lstStyle/>
                    <a:p>
                      <a:pPr algn="ctr" latinLnBrk="1"/>
                      <a:r>
                        <a:rPr lang="en-US" altLang="ko-KR" dirty="0" smtClean="0"/>
                        <a:t>S0003</a:t>
                      </a:r>
                      <a:endParaRPr lang="ko-KR" altLang="en-US" dirty="0"/>
                    </a:p>
                  </a:txBody>
                  <a:tcPr/>
                </a:tc>
                <a:tc>
                  <a:txBody>
                    <a:bodyPr/>
                    <a:lstStyle/>
                    <a:p>
                      <a:pPr algn="ctr" latinLnBrk="1"/>
                      <a:r>
                        <a:rPr lang="ko-KR" altLang="en-US" dirty="0" smtClean="0"/>
                        <a:t>신사임당</a:t>
                      </a:r>
                      <a:endParaRPr lang="ko-KR" altLang="en-US" dirty="0"/>
                    </a:p>
                  </a:txBody>
                  <a:tcPr/>
                </a:tc>
                <a:tc>
                  <a:txBody>
                    <a:bodyPr/>
                    <a:lstStyle/>
                    <a:p>
                      <a:pPr algn="ctr" latinLnBrk="1"/>
                      <a:r>
                        <a:rPr lang="ko-KR" altLang="en-US" dirty="0" smtClean="0"/>
                        <a:t>디자인과</a:t>
                      </a:r>
                      <a:endParaRPr lang="ko-KR" altLang="en-US" dirty="0"/>
                    </a:p>
                  </a:txBody>
                  <a:tcPr/>
                </a:tc>
                <a:tc>
                  <a:txBody>
                    <a:bodyPr/>
                    <a:lstStyle/>
                    <a:p>
                      <a:pPr algn="ctr" latinLnBrk="1"/>
                      <a:r>
                        <a:rPr lang="en-US" altLang="ko-KR" dirty="0" smtClean="0"/>
                        <a:t>P0003</a:t>
                      </a:r>
                      <a:endParaRPr lang="ko-KR" altLang="en-US" dirty="0"/>
                    </a:p>
                  </a:txBody>
                  <a:tcPr/>
                </a:tc>
                <a:extLst>
                  <a:ext uri="{0D108BD9-81ED-4DB2-BD59-A6C34878D82A}">
                    <a16:rowId xmlns:a16="http://schemas.microsoft.com/office/drawing/2014/main" val="3701242056"/>
                  </a:ext>
                </a:extLst>
              </a:tr>
              <a:tr h="370840">
                <a:tc>
                  <a:txBody>
                    <a:bodyPr/>
                    <a:lstStyle/>
                    <a:p>
                      <a:pPr algn="ctr" latinLnBrk="1"/>
                      <a:r>
                        <a:rPr lang="en-US" altLang="ko-KR" dirty="0" smtClean="0"/>
                        <a:t>S0004</a:t>
                      </a:r>
                      <a:endParaRPr lang="ko-KR" altLang="en-US" dirty="0"/>
                    </a:p>
                  </a:txBody>
                  <a:tcPr/>
                </a:tc>
                <a:tc>
                  <a:txBody>
                    <a:bodyPr/>
                    <a:lstStyle/>
                    <a:p>
                      <a:pPr algn="ctr" latinLnBrk="1"/>
                      <a:r>
                        <a:rPr lang="ko-KR" altLang="en-US" dirty="0" smtClean="0"/>
                        <a:t>임꺽정</a:t>
                      </a:r>
                      <a:endParaRPr lang="ko-KR" altLang="en-US" dirty="0"/>
                    </a:p>
                  </a:txBody>
                  <a:tcPr/>
                </a:tc>
                <a:tc>
                  <a:txBody>
                    <a:bodyPr/>
                    <a:lstStyle/>
                    <a:p>
                      <a:pPr algn="ctr" latinLnBrk="1"/>
                      <a:r>
                        <a:rPr lang="ko-KR" altLang="en-US" dirty="0" smtClean="0"/>
                        <a:t>기계과</a:t>
                      </a:r>
                      <a:endParaRPr lang="ko-KR" altLang="en-US" dirty="0"/>
                    </a:p>
                  </a:txBody>
                  <a:tcPr/>
                </a:tc>
                <a:tc>
                  <a:txBody>
                    <a:bodyPr/>
                    <a:lstStyle/>
                    <a:p>
                      <a:pPr algn="ctr" latinLnBrk="1"/>
                      <a:r>
                        <a:rPr lang="en-US" altLang="ko-KR" dirty="0" smtClean="0"/>
                        <a:t>P0002</a:t>
                      </a:r>
                    </a:p>
                  </a:txBody>
                  <a:tcPr/>
                </a:tc>
                <a:extLst>
                  <a:ext uri="{0D108BD9-81ED-4DB2-BD59-A6C34878D82A}">
                    <a16:rowId xmlns:a16="http://schemas.microsoft.com/office/drawing/2014/main" val="969029371"/>
                  </a:ext>
                </a:extLst>
              </a:tr>
            </a:tbl>
          </a:graphicData>
        </a:graphic>
      </p:graphicFrame>
    </p:spTree>
    <p:extLst>
      <p:ext uri="{BB962C8B-B14F-4D97-AF65-F5344CB8AC3E}">
        <p14:creationId xmlns:p14="http://schemas.microsoft.com/office/powerpoint/2010/main" val="3603455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851280" y="1462580"/>
            <a:ext cx="136815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학생</a:t>
            </a:r>
            <a:endParaRPr lang="en-US" altLang="ko-KR" dirty="0" smtClean="0"/>
          </a:p>
        </p:txBody>
      </p:sp>
      <p:sp>
        <p:nvSpPr>
          <p:cNvPr id="5" name="타원 4"/>
          <p:cNvSpPr/>
          <p:nvPr/>
        </p:nvSpPr>
        <p:spPr>
          <a:xfrm>
            <a:off x="401874" y="208955"/>
            <a:ext cx="108012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u="sng" dirty="0" smtClean="0"/>
              <a:t>학번</a:t>
            </a:r>
            <a:endParaRPr lang="ko-KR" altLang="en-US" sz="1000" u="sng" dirty="0"/>
          </a:p>
        </p:txBody>
      </p:sp>
      <p:sp>
        <p:nvSpPr>
          <p:cNvPr id="6" name="타원 5"/>
          <p:cNvSpPr/>
          <p:nvPr/>
        </p:nvSpPr>
        <p:spPr>
          <a:xfrm>
            <a:off x="1643368" y="238444"/>
            <a:ext cx="93610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이름</a:t>
            </a:r>
            <a:endParaRPr lang="ko-KR" altLang="en-US" sz="1000" dirty="0"/>
          </a:p>
        </p:txBody>
      </p:sp>
      <p:sp>
        <p:nvSpPr>
          <p:cNvPr id="7" name="타원 6"/>
          <p:cNvSpPr/>
          <p:nvPr/>
        </p:nvSpPr>
        <p:spPr>
          <a:xfrm>
            <a:off x="2795496" y="247010"/>
            <a:ext cx="86409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학과</a:t>
            </a:r>
            <a:endParaRPr lang="ko-KR" altLang="en-US" sz="1000" dirty="0"/>
          </a:p>
        </p:txBody>
      </p:sp>
      <p:cxnSp>
        <p:nvCxnSpPr>
          <p:cNvPr id="8" name="직선 연결선 7"/>
          <p:cNvCxnSpPr>
            <a:stCxn id="5" idx="4"/>
          </p:cNvCxnSpPr>
          <p:nvPr/>
        </p:nvCxnSpPr>
        <p:spPr>
          <a:xfrm>
            <a:off x="941934" y="641003"/>
            <a:ext cx="341394" cy="893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flipH="1">
            <a:off x="1698018" y="679058"/>
            <a:ext cx="233382" cy="855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직선 연결선 9"/>
          <p:cNvCxnSpPr>
            <a:stCxn id="7" idx="3"/>
          </p:cNvCxnSpPr>
          <p:nvPr/>
        </p:nvCxnSpPr>
        <p:spPr>
          <a:xfrm flipH="1">
            <a:off x="2075416" y="615786"/>
            <a:ext cx="846624" cy="846794"/>
          </a:xfrm>
          <a:prstGeom prst="line">
            <a:avLst/>
          </a:prstGeom>
        </p:spPr>
        <p:style>
          <a:lnRef idx="1">
            <a:schemeClr val="accent1"/>
          </a:lnRef>
          <a:fillRef idx="0">
            <a:schemeClr val="accent1"/>
          </a:fillRef>
          <a:effectRef idx="0">
            <a:schemeClr val="accent1"/>
          </a:effectRef>
          <a:fontRef idx="minor">
            <a:schemeClr val="tx1"/>
          </a:fontRef>
        </p:style>
      </p:cxnSp>
      <p:sp>
        <p:nvSpPr>
          <p:cNvPr id="11" name="직사각형 10"/>
          <p:cNvSpPr/>
          <p:nvPr/>
        </p:nvSpPr>
        <p:spPr>
          <a:xfrm>
            <a:off x="5868144" y="1534588"/>
            <a:ext cx="136815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과목</a:t>
            </a:r>
            <a:endParaRPr lang="en-US" altLang="ko-KR" dirty="0" smtClean="0"/>
          </a:p>
        </p:txBody>
      </p:sp>
      <p:sp>
        <p:nvSpPr>
          <p:cNvPr id="12" name="타원 11"/>
          <p:cNvSpPr/>
          <p:nvPr/>
        </p:nvSpPr>
        <p:spPr>
          <a:xfrm>
            <a:off x="5418738" y="280963"/>
            <a:ext cx="108012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u="sng" dirty="0" smtClean="0"/>
              <a:t>과목번호</a:t>
            </a:r>
            <a:endParaRPr lang="ko-KR" altLang="en-US" sz="1000" u="sng" dirty="0"/>
          </a:p>
        </p:txBody>
      </p:sp>
      <p:sp>
        <p:nvSpPr>
          <p:cNvPr id="13" name="타원 12"/>
          <p:cNvSpPr/>
          <p:nvPr/>
        </p:nvSpPr>
        <p:spPr>
          <a:xfrm>
            <a:off x="6660232" y="310452"/>
            <a:ext cx="93610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과목이름</a:t>
            </a:r>
            <a:endParaRPr lang="ko-KR" altLang="en-US" sz="1000" dirty="0"/>
          </a:p>
        </p:txBody>
      </p:sp>
      <p:sp>
        <p:nvSpPr>
          <p:cNvPr id="14" name="타원 13"/>
          <p:cNvSpPr/>
          <p:nvPr/>
        </p:nvSpPr>
        <p:spPr>
          <a:xfrm>
            <a:off x="7812360" y="319018"/>
            <a:ext cx="86409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학점</a:t>
            </a:r>
            <a:endParaRPr lang="ko-KR" altLang="en-US" sz="1000" dirty="0"/>
          </a:p>
        </p:txBody>
      </p:sp>
      <p:cxnSp>
        <p:nvCxnSpPr>
          <p:cNvPr id="15" name="직선 연결선 14"/>
          <p:cNvCxnSpPr>
            <a:stCxn id="12" idx="4"/>
          </p:cNvCxnSpPr>
          <p:nvPr/>
        </p:nvCxnSpPr>
        <p:spPr>
          <a:xfrm>
            <a:off x="5958798" y="713011"/>
            <a:ext cx="341394" cy="893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직선 연결선 15"/>
          <p:cNvCxnSpPr/>
          <p:nvPr/>
        </p:nvCxnSpPr>
        <p:spPr>
          <a:xfrm flipH="1">
            <a:off x="6714882" y="751066"/>
            <a:ext cx="233382" cy="855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직선 연결선 16"/>
          <p:cNvCxnSpPr>
            <a:stCxn id="14" idx="3"/>
          </p:cNvCxnSpPr>
          <p:nvPr/>
        </p:nvCxnSpPr>
        <p:spPr>
          <a:xfrm flipH="1">
            <a:off x="7092280" y="687794"/>
            <a:ext cx="846624" cy="846794"/>
          </a:xfrm>
          <a:prstGeom prst="line">
            <a:avLst/>
          </a:prstGeom>
        </p:spPr>
        <p:style>
          <a:lnRef idx="1">
            <a:schemeClr val="accent1"/>
          </a:lnRef>
          <a:fillRef idx="0">
            <a:schemeClr val="accent1"/>
          </a:fillRef>
          <a:effectRef idx="0">
            <a:schemeClr val="accent1"/>
          </a:effectRef>
          <a:fontRef idx="minor">
            <a:schemeClr val="tx1"/>
          </a:fontRef>
        </p:style>
      </p:cxnSp>
      <p:sp>
        <p:nvSpPr>
          <p:cNvPr id="18" name="다이아몬드 17"/>
          <p:cNvSpPr/>
          <p:nvPr/>
        </p:nvSpPr>
        <p:spPr>
          <a:xfrm>
            <a:off x="3347864" y="1509794"/>
            <a:ext cx="1584176" cy="43204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dirty="0" smtClean="0"/>
              <a:t>등록하다</a:t>
            </a:r>
            <a:endParaRPr lang="ko-KR" altLang="en-US" sz="1100" dirty="0"/>
          </a:p>
        </p:txBody>
      </p:sp>
      <p:cxnSp>
        <p:nvCxnSpPr>
          <p:cNvPr id="19" name="직선 연결선 18"/>
          <p:cNvCxnSpPr>
            <a:stCxn id="18" idx="3"/>
            <a:endCxn id="11" idx="1"/>
          </p:cNvCxnSpPr>
          <p:nvPr/>
        </p:nvCxnSpPr>
        <p:spPr>
          <a:xfrm>
            <a:off x="4932040" y="1725818"/>
            <a:ext cx="936104" cy="24794"/>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112060" y="1237264"/>
            <a:ext cx="288032" cy="369332"/>
          </a:xfrm>
          <a:prstGeom prst="rect">
            <a:avLst/>
          </a:prstGeom>
          <a:noFill/>
        </p:spPr>
        <p:txBody>
          <a:bodyPr wrap="square" rtlCol="0">
            <a:spAutoFit/>
          </a:bodyPr>
          <a:lstStyle/>
          <a:p>
            <a:r>
              <a:rPr lang="en-US" altLang="ko-KR" dirty="0"/>
              <a:t>M</a:t>
            </a:r>
            <a:endParaRPr lang="ko-KR" altLang="en-US" dirty="0"/>
          </a:p>
        </p:txBody>
      </p:sp>
      <p:cxnSp>
        <p:nvCxnSpPr>
          <p:cNvPr id="21" name="직선 연결선 20"/>
          <p:cNvCxnSpPr>
            <a:stCxn id="4" idx="3"/>
          </p:cNvCxnSpPr>
          <p:nvPr/>
        </p:nvCxnSpPr>
        <p:spPr>
          <a:xfrm>
            <a:off x="2219432" y="1678604"/>
            <a:ext cx="1112311" cy="42067"/>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575659" y="1207323"/>
            <a:ext cx="288032" cy="369332"/>
          </a:xfrm>
          <a:prstGeom prst="rect">
            <a:avLst/>
          </a:prstGeom>
          <a:noFill/>
        </p:spPr>
        <p:txBody>
          <a:bodyPr wrap="square" rtlCol="0">
            <a:spAutoFit/>
          </a:bodyPr>
          <a:lstStyle/>
          <a:p>
            <a:r>
              <a:rPr lang="en-US" altLang="ko-KR" dirty="0"/>
              <a:t>N</a:t>
            </a:r>
            <a:endParaRPr lang="ko-KR" altLang="en-US" dirty="0"/>
          </a:p>
        </p:txBody>
      </p:sp>
      <p:graphicFrame>
        <p:nvGraphicFramePr>
          <p:cNvPr id="23" name="표 22"/>
          <p:cNvGraphicFramePr>
            <a:graphicFrameLocks noGrp="1"/>
          </p:cNvGraphicFramePr>
          <p:nvPr>
            <p:extLst>
              <p:ext uri="{D42A27DB-BD31-4B8C-83A1-F6EECF244321}">
                <p14:modId xmlns:p14="http://schemas.microsoft.com/office/powerpoint/2010/main" val="49444431"/>
              </p:ext>
            </p:extLst>
          </p:nvPr>
        </p:nvGraphicFramePr>
        <p:xfrm>
          <a:off x="1698018" y="2283766"/>
          <a:ext cx="5159787" cy="370840"/>
        </p:xfrm>
        <a:graphic>
          <a:graphicData uri="http://schemas.openxmlformats.org/drawingml/2006/table">
            <a:tbl>
              <a:tblPr firstRow="1" bandRow="1">
                <a:tableStyleId>{5C22544A-7EE6-4342-B048-85BDC9FD1C3A}</a:tableStyleId>
              </a:tblPr>
              <a:tblGrid>
                <a:gridCol w="1719929">
                  <a:extLst>
                    <a:ext uri="{9D8B030D-6E8A-4147-A177-3AD203B41FA5}">
                      <a16:colId xmlns:a16="http://schemas.microsoft.com/office/drawing/2014/main" val="3861822126"/>
                    </a:ext>
                  </a:extLst>
                </a:gridCol>
                <a:gridCol w="1719929">
                  <a:extLst>
                    <a:ext uri="{9D8B030D-6E8A-4147-A177-3AD203B41FA5}">
                      <a16:colId xmlns:a16="http://schemas.microsoft.com/office/drawing/2014/main" val="2882235740"/>
                    </a:ext>
                  </a:extLst>
                </a:gridCol>
                <a:gridCol w="1719929">
                  <a:extLst>
                    <a:ext uri="{9D8B030D-6E8A-4147-A177-3AD203B41FA5}">
                      <a16:colId xmlns:a16="http://schemas.microsoft.com/office/drawing/2014/main" val="2206806166"/>
                    </a:ext>
                  </a:extLst>
                </a:gridCol>
              </a:tblGrid>
              <a:tr h="370840">
                <a:tc>
                  <a:txBody>
                    <a:bodyPr/>
                    <a:lstStyle/>
                    <a:p>
                      <a:pPr algn="ctr" latinLnBrk="1"/>
                      <a:r>
                        <a:rPr lang="ko-KR" altLang="en-US" u="sng" dirty="0" smtClean="0"/>
                        <a:t>학번</a:t>
                      </a:r>
                      <a:endParaRPr lang="ko-KR" altLang="en-US" u="sng" dirty="0"/>
                    </a:p>
                  </a:txBody>
                  <a:tcPr/>
                </a:tc>
                <a:tc>
                  <a:txBody>
                    <a:bodyPr/>
                    <a:lstStyle/>
                    <a:p>
                      <a:pPr algn="ctr" latinLnBrk="1"/>
                      <a:r>
                        <a:rPr lang="ko-KR" altLang="en-US" dirty="0" smtClean="0"/>
                        <a:t>이름</a:t>
                      </a:r>
                      <a:endParaRPr lang="ko-KR" altLang="en-US" dirty="0"/>
                    </a:p>
                  </a:txBody>
                  <a:tcPr/>
                </a:tc>
                <a:tc>
                  <a:txBody>
                    <a:bodyPr/>
                    <a:lstStyle/>
                    <a:p>
                      <a:pPr algn="ctr" latinLnBrk="1"/>
                      <a:r>
                        <a:rPr lang="ko-KR" altLang="en-US" dirty="0" smtClean="0"/>
                        <a:t>학과</a:t>
                      </a:r>
                      <a:endParaRPr lang="ko-KR" altLang="en-US" dirty="0"/>
                    </a:p>
                  </a:txBody>
                  <a:tcPr/>
                </a:tc>
                <a:extLst>
                  <a:ext uri="{0D108BD9-81ED-4DB2-BD59-A6C34878D82A}">
                    <a16:rowId xmlns:a16="http://schemas.microsoft.com/office/drawing/2014/main" val="592556804"/>
                  </a:ext>
                </a:extLst>
              </a:tr>
            </a:tbl>
          </a:graphicData>
        </a:graphic>
      </p:graphicFrame>
      <p:graphicFrame>
        <p:nvGraphicFramePr>
          <p:cNvPr id="24" name="표 23"/>
          <p:cNvGraphicFramePr>
            <a:graphicFrameLocks noGrp="1"/>
          </p:cNvGraphicFramePr>
          <p:nvPr>
            <p:extLst>
              <p:ext uri="{D42A27DB-BD31-4B8C-83A1-F6EECF244321}">
                <p14:modId xmlns:p14="http://schemas.microsoft.com/office/powerpoint/2010/main" val="788920539"/>
              </p:ext>
            </p:extLst>
          </p:nvPr>
        </p:nvGraphicFramePr>
        <p:xfrm>
          <a:off x="1717608" y="3775011"/>
          <a:ext cx="5140197" cy="370840"/>
        </p:xfrm>
        <a:graphic>
          <a:graphicData uri="http://schemas.openxmlformats.org/drawingml/2006/table">
            <a:tbl>
              <a:tblPr firstRow="1" bandRow="1">
                <a:tableStyleId>{5C22544A-7EE6-4342-B048-85BDC9FD1C3A}</a:tableStyleId>
              </a:tblPr>
              <a:tblGrid>
                <a:gridCol w="1713399">
                  <a:extLst>
                    <a:ext uri="{9D8B030D-6E8A-4147-A177-3AD203B41FA5}">
                      <a16:colId xmlns:a16="http://schemas.microsoft.com/office/drawing/2014/main" val="3861822126"/>
                    </a:ext>
                  </a:extLst>
                </a:gridCol>
                <a:gridCol w="1713399">
                  <a:extLst>
                    <a:ext uri="{9D8B030D-6E8A-4147-A177-3AD203B41FA5}">
                      <a16:colId xmlns:a16="http://schemas.microsoft.com/office/drawing/2014/main" val="2882235740"/>
                    </a:ext>
                  </a:extLst>
                </a:gridCol>
                <a:gridCol w="1713399">
                  <a:extLst>
                    <a:ext uri="{9D8B030D-6E8A-4147-A177-3AD203B41FA5}">
                      <a16:colId xmlns:a16="http://schemas.microsoft.com/office/drawing/2014/main" val="2206806166"/>
                    </a:ext>
                  </a:extLst>
                </a:gridCol>
              </a:tblGrid>
              <a:tr h="370840">
                <a:tc>
                  <a:txBody>
                    <a:bodyPr/>
                    <a:lstStyle/>
                    <a:p>
                      <a:pPr algn="ctr" latinLnBrk="1"/>
                      <a:r>
                        <a:rPr lang="ko-KR" altLang="en-US" u="sng" dirty="0" smtClean="0"/>
                        <a:t>과목번호</a:t>
                      </a:r>
                      <a:endParaRPr lang="ko-KR" altLang="en-US" u="sng" dirty="0"/>
                    </a:p>
                  </a:txBody>
                  <a:tcPr/>
                </a:tc>
                <a:tc>
                  <a:txBody>
                    <a:bodyPr/>
                    <a:lstStyle/>
                    <a:p>
                      <a:pPr algn="ctr" latinLnBrk="1"/>
                      <a:r>
                        <a:rPr lang="ko-KR" altLang="en-US" dirty="0" smtClean="0"/>
                        <a:t>과목이름</a:t>
                      </a:r>
                      <a:endParaRPr lang="ko-KR" altLang="en-US" dirty="0"/>
                    </a:p>
                  </a:txBody>
                  <a:tcPr/>
                </a:tc>
                <a:tc>
                  <a:txBody>
                    <a:bodyPr/>
                    <a:lstStyle/>
                    <a:p>
                      <a:pPr algn="ctr" latinLnBrk="1"/>
                      <a:r>
                        <a:rPr lang="ko-KR" altLang="en-US" dirty="0" smtClean="0"/>
                        <a:t>학점</a:t>
                      </a:r>
                      <a:endParaRPr lang="ko-KR" altLang="en-US" dirty="0"/>
                    </a:p>
                  </a:txBody>
                  <a:tcPr/>
                </a:tc>
                <a:extLst>
                  <a:ext uri="{0D108BD9-81ED-4DB2-BD59-A6C34878D82A}">
                    <a16:rowId xmlns:a16="http://schemas.microsoft.com/office/drawing/2014/main" val="592556804"/>
                  </a:ext>
                </a:extLst>
              </a:tr>
            </a:tbl>
          </a:graphicData>
        </a:graphic>
      </p:graphicFrame>
      <p:graphicFrame>
        <p:nvGraphicFramePr>
          <p:cNvPr id="25" name="표 24"/>
          <p:cNvGraphicFramePr>
            <a:graphicFrameLocks noGrp="1"/>
          </p:cNvGraphicFramePr>
          <p:nvPr>
            <p:extLst>
              <p:ext uri="{D42A27DB-BD31-4B8C-83A1-F6EECF244321}">
                <p14:modId xmlns:p14="http://schemas.microsoft.com/office/powerpoint/2010/main" val="3652848393"/>
              </p:ext>
            </p:extLst>
          </p:nvPr>
        </p:nvGraphicFramePr>
        <p:xfrm>
          <a:off x="1717608" y="2964676"/>
          <a:ext cx="4186736" cy="370840"/>
        </p:xfrm>
        <a:graphic>
          <a:graphicData uri="http://schemas.openxmlformats.org/drawingml/2006/table">
            <a:tbl>
              <a:tblPr firstRow="1" bandRow="1">
                <a:tableStyleId>{5C22544A-7EE6-4342-B048-85BDC9FD1C3A}</a:tableStyleId>
              </a:tblPr>
              <a:tblGrid>
                <a:gridCol w="2093368">
                  <a:extLst>
                    <a:ext uri="{9D8B030D-6E8A-4147-A177-3AD203B41FA5}">
                      <a16:colId xmlns:a16="http://schemas.microsoft.com/office/drawing/2014/main" val="1678453043"/>
                    </a:ext>
                  </a:extLst>
                </a:gridCol>
                <a:gridCol w="2093368">
                  <a:extLst>
                    <a:ext uri="{9D8B030D-6E8A-4147-A177-3AD203B41FA5}">
                      <a16:colId xmlns:a16="http://schemas.microsoft.com/office/drawing/2014/main" val="1835035695"/>
                    </a:ext>
                  </a:extLst>
                </a:gridCol>
              </a:tblGrid>
              <a:tr h="370840">
                <a:tc>
                  <a:txBody>
                    <a:bodyPr/>
                    <a:lstStyle/>
                    <a:p>
                      <a:pPr algn="ctr" latinLnBrk="1"/>
                      <a:r>
                        <a:rPr lang="ko-KR" altLang="en-US" u="sng" dirty="0" smtClean="0"/>
                        <a:t>학번</a:t>
                      </a:r>
                      <a:endParaRPr lang="ko-KR" altLang="en-US" u="sng" dirty="0"/>
                    </a:p>
                  </a:txBody>
                  <a:tcPr/>
                </a:tc>
                <a:tc>
                  <a:txBody>
                    <a:bodyPr/>
                    <a:lstStyle/>
                    <a:p>
                      <a:pPr algn="ctr" latinLnBrk="1"/>
                      <a:r>
                        <a:rPr lang="ko-KR" altLang="en-US" u="sng" dirty="0" smtClean="0"/>
                        <a:t>과목번호</a:t>
                      </a:r>
                      <a:endParaRPr lang="ko-KR" altLang="en-US" u="sng" dirty="0"/>
                    </a:p>
                  </a:txBody>
                  <a:tcPr/>
                </a:tc>
                <a:extLst>
                  <a:ext uri="{0D108BD9-81ED-4DB2-BD59-A6C34878D82A}">
                    <a16:rowId xmlns:a16="http://schemas.microsoft.com/office/drawing/2014/main" val="2029212956"/>
                  </a:ext>
                </a:extLst>
              </a:tr>
            </a:tbl>
          </a:graphicData>
        </a:graphic>
      </p:graphicFrame>
      <p:sp>
        <p:nvSpPr>
          <p:cNvPr id="26" name="TextBox 25"/>
          <p:cNvSpPr txBox="1"/>
          <p:nvPr/>
        </p:nvSpPr>
        <p:spPr>
          <a:xfrm>
            <a:off x="812609" y="2283766"/>
            <a:ext cx="684076" cy="369332"/>
          </a:xfrm>
          <a:prstGeom prst="rect">
            <a:avLst/>
          </a:prstGeom>
          <a:noFill/>
        </p:spPr>
        <p:txBody>
          <a:bodyPr wrap="square" rtlCol="0">
            <a:spAutoFit/>
          </a:bodyPr>
          <a:lstStyle/>
          <a:p>
            <a:r>
              <a:rPr lang="ko-KR" altLang="en-US" dirty="0" smtClean="0"/>
              <a:t>학생</a:t>
            </a:r>
            <a:endParaRPr lang="ko-KR" altLang="en-US" dirty="0"/>
          </a:p>
        </p:txBody>
      </p:sp>
      <p:sp>
        <p:nvSpPr>
          <p:cNvPr id="27" name="TextBox 26"/>
          <p:cNvSpPr txBox="1"/>
          <p:nvPr/>
        </p:nvSpPr>
        <p:spPr>
          <a:xfrm>
            <a:off x="812609" y="2964676"/>
            <a:ext cx="684076" cy="369332"/>
          </a:xfrm>
          <a:prstGeom prst="rect">
            <a:avLst/>
          </a:prstGeom>
          <a:noFill/>
        </p:spPr>
        <p:txBody>
          <a:bodyPr wrap="square" rtlCol="0">
            <a:spAutoFit/>
          </a:bodyPr>
          <a:lstStyle/>
          <a:p>
            <a:r>
              <a:rPr lang="ko-KR" altLang="en-US" dirty="0" smtClean="0"/>
              <a:t>등록</a:t>
            </a:r>
            <a:endParaRPr lang="ko-KR" altLang="en-US" dirty="0"/>
          </a:p>
        </p:txBody>
      </p:sp>
      <p:sp>
        <p:nvSpPr>
          <p:cNvPr id="28" name="TextBox 27"/>
          <p:cNvSpPr txBox="1"/>
          <p:nvPr/>
        </p:nvSpPr>
        <p:spPr>
          <a:xfrm>
            <a:off x="812609" y="3806841"/>
            <a:ext cx="684076" cy="369332"/>
          </a:xfrm>
          <a:prstGeom prst="rect">
            <a:avLst/>
          </a:prstGeom>
          <a:noFill/>
        </p:spPr>
        <p:txBody>
          <a:bodyPr wrap="square" rtlCol="0">
            <a:spAutoFit/>
          </a:bodyPr>
          <a:lstStyle/>
          <a:p>
            <a:r>
              <a:rPr lang="ko-KR" altLang="en-US" dirty="0" smtClean="0"/>
              <a:t>과목</a:t>
            </a:r>
            <a:endParaRPr lang="ko-KR" altLang="en-US" dirty="0"/>
          </a:p>
        </p:txBody>
      </p:sp>
      <p:cxnSp>
        <p:nvCxnSpPr>
          <p:cNvPr id="30" name="직선 연결선 29"/>
          <p:cNvCxnSpPr/>
          <p:nvPr/>
        </p:nvCxnSpPr>
        <p:spPr>
          <a:xfrm>
            <a:off x="2417005" y="2653098"/>
            <a:ext cx="0" cy="311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직선 연결선 31"/>
          <p:cNvCxnSpPr/>
          <p:nvPr/>
        </p:nvCxnSpPr>
        <p:spPr>
          <a:xfrm>
            <a:off x="4392175" y="3334008"/>
            <a:ext cx="0" cy="2249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직선 연결선 33"/>
          <p:cNvCxnSpPr/>
          <p:nvPr/>
        </p:nvCxnSpPr>
        <p:spPr>
          <a:xfrm flipH="1">
            <a:off x="2773232" y="3558987"/>
            <a:ext cx="16189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직선 연결선 35"/>
          <p:cNvCxnSpPr/>
          <p:nvPr/>
        </p:nvCxnSpPr>
        <p:spPr>
          <a:xfrm>
            <a:off x="2773232" y="3558987"/>
            <a:ext cx="0" cy="216024"/>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7" name="표 36"/>
          <p:cNvGraphicFramePr>
            <a:graphicFrameLocks noGrp="1"/>
          </p:cNvGraphicFramePr>
          <p:nvPr>
            <p:extLst>
              <p:ext uri="{D42A27DB-BD31-4B8C-83A1-F6EECF244321}">
                <p14:modId xmlns:p14="http://schemas.microsoft.com/office/powerpoint/2010/main" val="3232232327"/>
              </p:ext>
            </p:extLst>
          </p:nvPr>
        </p:nvGraphicFramePr>
        <p:xfrm>
          <a:off x="346666" y="4895416"/>
          <a:ext cx="2985078" cy="1112520"/>
        </p:xfrm>
        <a:graphic>
          <a:graphicData uri="http://schemas.openxmlformats.org/drawingml/2006/table">
            <a:tbl>
              <a:tblPr firstRow="1" bandRow="1">
                <a:tableStyleId>{5C22544A-7EE6-4342-B048-85BDC9FD1C3A}</a:tableStyleId>
              </a:tblPr>
              <a:tblGrid>
                <a:gridCol w="995026">
                  <a:extLst>
                    <a:ext uri="{9D8B030D-6E8A-4147-A177-3AD203B41FA5}">
                      <a16:colId xmlns:a16="http://schemas.microsoft.com/office/drawing/2014/main" val="3957192602"/>
                    </a:ext>
                  </a:extLst>
                </a:gridCol>
                <a:gridCol w="995026">
                  <a:extLst>
                    <a:ext uri="{9D8B030D-6E8A-4147-A177-3AD203B41FA5}">
                      <a16:colId xmlns:a16="http://schemas.microsoft.com/office/drawing/2014/main" val="2816505501"/>
                    </a:ext>
                  </a:extLst>
                </a:gridCol>
                <a:gridCol w="995026">
                  <a:extLst>
                    <a:ext uri="{9D8B030D-6E8A-4147-A177-3AD203B41FA5}">
                      <a16:colId xmlns:a16="http://schemas.microsoft.com/office/drawing/2014/main" val="2581324330"/>
                    </a:ext>
                  </a:extLst>
                </a:gridCol>
              </a:tblGrid>
              <a:tr h="370840">
                <a:tc>
                  <a:txBody>
                    <a:bodyPr/>
                    <a:lstStyle/>
                    <a:p>
                      <a:pPr latinLnBrk="1"/>
                      <a:r>
                        <a:rPr lang="ko-KR" altLang="en-US" u="sng" dirty="0" smtClean="0"/>
                        <a:t>학번</a:t>
                      </a:r>
                      <a:endParaRPr lang="ko-KR" altLang="en-US" u="sng" dirty="0"/>
                    </a:p>
                  </a:txBody>
                  <a:tcPr/>
                </a:tc>
                <a:tc>
                  <a:txBody>
                    <a:bodyPr/>
                    <a:lstStyle/>
                    <a:p>
                      <a:pPr latinLnBrk="1"/>
                      <a:r>
                        <a:rPr lang="ko-KR" altLang="en-US" dirty="0" smtClean="0"/>
                        <a:t>이름</a:t>
                      </a:r>
                      <a:endParaRPr lang="ko-KR" altLang="en-US" dirty="0"/>
                    </a:p>
                  </a:txBody>
                  <a:tcPr/>
                </a:tc>
                <a:tc>
                  <a:txBody>
                    <a:bodyPr/>
                    <a:lstStyle/>
                    <a:p>
                      <a:pPr latinLnBrk="1"/>
                      <a:r>
                        <a:rPr lang="ko-KR" altLang="en-US" dirty="0" smtClean="0"/>
                        <a:t>학과</a:t>
                      </a:r>
                      <a:endParaRPr lang="ko-KR" altLang="en-US" dirty="0"/>
                    </a:p>
                  </a:txBody>
                  <a:tcPr/>
                </a:tc>
                <a:extLst>
                  <a:ext uri="{0D108BD9-81ED-4DB2-BD59-A6C34878D82A}">
                    <a16:rowId xmlns:a16="http://schemas.microsoft.com/office/drawing/2014/main" val="1710687653"/>
                  </a:ext>
                </a:extLst>
              </a:tr>
              <a:tr h="370840">
                <a:tc>
                  <a:txBody>
                    <a:bodyPr/>
                    <a:lstStyle/>
                    <a:p>
                      <a:pPr latinLnBrk="1"/>
                      <a:r>
                        <a:rPr lang="en-US" altLang="ko-KR" dirty="0" smtClean="0"/>
                        <a:t>S0001</a:t>
                      </a:r>
                      <a:endParaRPr lang="ko-KR" altLang="en-US" dirty="0"/>
                    </a:p>
                  </a:txBody>
                  <a:tcPr/>
                </a:tc>
                <a:tc>
                  <a:txBody>
                    <a:bodyPr/>
                    <a:lstStyle/>
                    <a:p>
                      <a:pPr latinLnBrk="1"/>
                      <a:r>
                        <a:rPr lang="ko-KR" altLang="en-US" dirty="0" smtClean="0"/>
                        <a:t>홍길동</a:t>
                      </a:r>
                      <a:endParaRPr lang="ko-KR" altLang="en-US" dirty="0"/>
                    </a:p>
                  </a:txBody>
                  <a:tcPr/>
                </a:tc>
                <a:tc>
                  <a:txBody>
                    <a:bodyPr/>
                    <a:lstStyle/>
                    <a:p>
                      <a:pPr latinLnBrk="1"/>
                      <a:r>
                        <a:rPr lang="ko-KR" altLang="en-US" dirty="0" smtClean="0"/>
                        <a:t>전기과</a:t>
                      </a:r>
                      <a:endParaRPr lang="ko-KR" altLang="en-US" dirty="0"/>
                    </a:p>
                  </a:txBody>
                  <a:tcPr/>
                </a:tc>
                <a:extLst>
                  <a:ext uri="{0D108BD9-81ED-4DB2-BD59-A6C34878D82A}">
                    <a16:rowId xmlns:a16="http://schemas.microsoft.com/office/drawing/2014/main" val="802387262"/>
                  </a:ext>
                </a:extLst>
              </a:tr>
              <a:tr h="370840">
                <a:tc>
                  <a:txBody>
                    <a:bodyPr/>
                    <a:lstStyle/>
                    <a:p>
                      <a:pPr latinLnBrk="1"/>
                      <a:r>
                        <a:rPr lang="en-US" altLang="ko-KR" dirty="0" smtClean="0"/>
                        <a:t>S0002</a:t>
                      </a:r>
                      <a:endParaRPr lang="ko-KR" altLang="en-US" dirty="0"/>
                    </a:p>
                  </a:txBody>
                  <a:tcPr/>
                </a:tc>
                <a:tc>
                  <a:txBody>
                    <a:bodyPr/>
                    <a:lstStyle/>
                    <a:p>
                      <a:pPr latinLnBrk="1"/>
                      <a:r>
                        <a:rPr lang="ko-KR" altLang="en-US" dirty="0" smtClean="0"/>
                        <a:t>유관순</a:t>
                      </a:r>
                      <a:endParaRPr lang="ko-KR" altLang="en-US" dirty="0"/>
                    </a:p>
                  </a:txBody>
                  <a:tcPr/>
                </a:tc>
                <a:tc>
                  <a:txBody>
                    <a:bodyPr/>
                    <a:lstStyle/>
                    <a:p>
                      <a:pPr latinLnBrk="1"/>
                      <a:r>
                        <a:rPr lang="ko-KR" altLang="en-US" dirty="0" smtClean="0"/>
                        <a:t>전자과</a:t>
                      </a:r>
                      <a:endParaRPr lang="ko-KR" altLang="en-US" dirty="0"/>
                    </a:p>
                  </a:txBody>
                  <a:tcPr/>
                </a:tc>
                <a:extLst>
                  <a:ext uri="{0D108BD9-81ED-4DB2-BD59-A6C34878D82A}">
                    <a16:rowId xmlns:a16="http://schemas.microsoft.com/office/drawing/2014/main" val="2295772888"/>
                  </a:ext>
                </a:extLst>
              </a:tr>
            </a:tbl>
          </a:graphicData>
        </a:graphic>
      </p:graphicFrame>
      <p:graphicFrame>
        <p:nvGraphicFramePr>
          <p:cNvPr id="38" name="표 37"/>
          <p:cNvGraphicFramePr>
            <a:graphicFrameLocks noGrp="1"/>
          </p:cNvGraphicFramePr>
          <p:nvPr>
            <p:extLst>
              <p:ext uri="{D42A27DB-BD31-4B8C-83A1-F6EECF244321}">
                <p14:modId xmlns:p14="http://schemas.microsoft.com/office/powerpoint/2010/main" val="1992174475"/>
              </p:ext>
            </p:extLst>
          </p:nvPr>
        </p:nvGraphicFramePr>
        <p:xfrm>
          <a:off x="5743757" y="4925023"/>
          <a:ext cx="3292740" cy="1112520"/>
        </p:xfrm>
        <a:graphic>
          <a:graphicData uri="http://schemas.openxmlformats.org/drawingml/2006/table">
            <a:tbl>
              <a:tblPr firstRow="1" bandRow="1">
                <a:tableStyleId>{5C22544A-7EE6-4342-B048-85BDC9FD1C3A}</a:tableStyleId>
              </a:tblPr>
              <a:tblGrid>
                <a:gridCol w="1097580">
                  <a:extLst>
                    <a:ext uri="{9D8B030D-6E8A-4147-A177-3AD203B41FA5}">
                      <a16:colId xmlns:a16="http://schemas.microsoft.com/office/drawing/2014/main" val="3957192602"/>
                    </a:ext>
                  </a:extLst>
                </a:gridCol>
                <a:gridCol w="1475079">
                  <a:extLst>
                    <a:ext uri="{9D8B030D-6E8A-4147-A177-3AD203B41FA5}">
                      <a16:colId xmlns:a16="http://schemas.microsoft.com/office/drawing/2014/main" val="2816505501"/>
                    </a:ext>
                  </a:extLst>
                </a:gridCol>
                <a:gridCol w="720081">
                  <a:extLst>
                    <a:ext uri="{9D8B030D-6E8A-4147-A177-3AD203B41FA5}">
                      <a16:colId xmlns:a16="http://schemas.microsoft.com/office/drawing/2014/main" val="2581324330"/>
                    </a:ext>
                  </a:extLst>
                </a:gridCol>
              </a:tblGrid>
              <a:tr h="370840">
                <a:tc>
                  <a:txBody>
                    <a:bodyPr/>
                    <a:lstStyle/>
                    <a:p>
                      <a:pPr latinLnBrk="1"/>
                      <a:r>
                        <a:rPr lang="ko-KR" altLang="en-US" u="sng" dirty="0" smtClean="0"/>
                        <a:t>과목번호</a:t>
                      </a:r>
                      <a:endParaRPr lang="ko-KR" altLang="en-US" u="sng" dirty="0"/>
                    </a:p>
                  </a:txBody>
                  <a:tcPr/>
                </a:tc>
                <a:tc>
                  <a:txBody>
                    <a:bodyPr/>
                    <a:lstStyle/>
                    <a:p>
                      <a:pPr latinLnBrk="1"/>
                      <a:r>
                        <a:rPr lang="ko-KR" altLang="en-US" dirty="0" smtClean="0"/>
                        <a:t>과목이름</a:t>
                      </a:r>
                      <a:endParaRPr lang="ko-KR" altLang="en-US" dirty="0"/>
                    </a:p>
                  </a:txBody>
                  <a:tcPr/>
                </a:tc>
                <a:tc>
                  <a:txBody>
                    <a:bodyPr/>
                    <a:lstStyle/>
                    <a:p>
                      <a:pPr latinLnBrk="1"/>
                      <a:r>
                        <a:rPr lang="ko-KR" altLang="en-US" dirty="0" smtClean="0"/>
                        <a:t>학점</a:t>
                      </a:r>
                      <a:endParaRPr lang="ko-KR" altLang="en-US" dirty="0"/>
                    </a:p>
                  </a:txBody>
                  <a:tcPr/>
                </a:tc>
                <a:extLst>
                  <a:ext uri="{0D108BD9-81ED-4DB2-BD59-A6C34878D82A}">
                    <a16:rowId xmlns:a16="http://schemas.microsoft.com/office/drawing/2014/main" val="1710687653"/>
                  </a:ext>
                </a:extLst>
              </a:tr>
              <a:tr h="370840">
                <a:tc>
                  <a:txBody>
                    <a:bodyPr/>
                    <a:lstStyle/>
                    <a:p>
                      <a:pPr latinLnBrk="1"/>
                      <a:r>
                        <a:rPr lang="en-US" altLang="ko-KR" dirty="0" smtClean="0"/>
                        <a:t>B0001</a:t>
                      </a:r>
                      <a:endParaRPr lang="ko-KR" altLang="en-US" dirty="0"/>
                    </a:p>
                  </a:txBody>
                  <a:tcPr/>
                </a:tc>
                <a:tc>
                  <a:txBody>
                    <a:bodyPr/>
                    <a:lstStyle/>
                    <a:p>
                      <a:pPr latinLnBrk="1"/>
                      <a:r>
                        <a:rPr lang="ko-KR" altLang="en-US" dirty="0" smtClean="0"/>
                        <a:t>전자기초</a:t>
                      </a:r>
                      <a:endParaRPr lang="ko-KR" altLang="en-US" dirty="0"/>
                    </a:p>
                  </a:txBody>
                  <a:tcPr/>
                </a:tc>
                <a:tc>
                  <a:txBody>
                    <a:bodyPr/>
                    <a:lstStyle/>
                    <a:p>
                      <a:pPr latinLnBrk="1"/>
                      <a:r>
                        <a:rPr lang="en-US" altLang="ko-KR" dirty="0" smtClean="0"/>
                        <a:t>3</a:t>
                      </a:r>
                      <a:endParaRPr lang="ko-KR" altLang="en-US" dirty="0"/>
                    </a:p>
                  </a:txBody>
                  <a:tcPr/>
                </a:tc>
                <a:extLst>
                  <a:ext uri="{0D108BD9-81ED-4DB2-BD59-A6C34878D82A}">
                    <a16:rowId xmlns:a16="http://schemas.microsoft.com/office/drawing/2014/main" val="802387262"/>
                  </a:ext>
                </a:extLst>
              </a:tr>
              <a:tr h="370840">
                <a:tc>
                  <a:txBody>
                    <a:bodyPr/>
                    <a:lstStyle/>
                    <a:p>
                      <a:pPr latinLnBrk="1"/>
                      <a:r>
                        <a:rPr lang="en-US" altLang="ko-KR" dirty="0" smtClean="0"/>
                        <a:t>B0002</a:t>
                      </a:r>
                      <a:endParaRPr lang="ko-KR" altLang="en-US" dirty="0"/>
                    </a:p>
                  </a:txBody>
                  <a:tcPr/>
                </a:tc>
                <a:tc>
                  <a:txBody>
                    <a:bodyPr/>
                    <a:lstStyle/>
                    <a:p>
                      <a:pPr latinLnBrk="1"/>
                      <a:r>
                        <a:rPr lang="ko-KR" altLang="en-US" dirty="0" smtClean="0"/>
                        <a:t>전기기초</a:t>
                      </a:r>
                      <a:endParaRPr lang="ko-KR" altLang="en-US" dirty="0"/>
                    </a:p>
                  </a:txBody>
                  <a:tcPr/>
                </a:tc>
                <a:tc>
                  <a:txBody>
                    <a:bodyPr/>
                    <a:lstStyle/>
                    <a:p>
                      <a:pPr latinLnBrk="1"/>
                      <a:r>
                        <a:rPr lang="en-US" altLang="ko-KR" dirty="0" smtClean="0"/>
                        <a:t>3</a:t>
                      </a:r>
                      <a:endParaRPr lang="ko-KR" altLang="en-US" dirty="0"/>
                    </a:p>
                  </a:txBody>
                  <a:tcPr/>
                </a:tc>
                <a:extLst>
                  <a:ext uri="{0D108BD9-81ED-4DB2-BD59-A6C34878D82A}">
                    <a16:rowId xmlns:a16="http://schemas.microsoft.com/office/drawing/2014/main" val="2295772888"/>
                  </a:ext>
                </a:extLst>
              </a:tr>
            </a:tbl>
          </a:graphicData>
        </a:graphic>
      </p:graphicFrame>
      <p:graphicFrame>
        <p:nvGraphicFramePr>
          <p:cNvPr id="39" name="표 38"/>
          <p:cNvGraphicFramePr>
            <a:graphicFrameLocks noGrp="1"/>
          </p:cNvGraphicFramePr>
          <p:nvPr>
            <p:extLst>
              <p:ext uri="{D42A27DB-BD31-4B8C-83A1-F6EECF244321}">
                <p14:modId xmlns:p14="http://schemas.microsoft.com/office/powerpoint/2010/main" val="627145560"/>
              </p:ext>
            </p:extLst>
          </p:nvPr>
        </p:nvGraphicFramePr>
        <p:xfrm>
          <a:off x="3557896" y="5446558"/>
          <a:ext cx="1979072" cy="1112520"/>
        </p:xfrm>
        <a:graphic>
          <a:graphicData uri="http://schemas.openxmlformats.org/drawingml/2006/table">
            <a:tbl>
              <a:tblPr firstRow="1" bandRow="1">
                <a:tableStyleId>{5C22544A-7EE6-4342-B048-85BDC9FD1C3A}</a:tableStyleId>
              </a:tblPr>
              <a:tblGrid>
                <a:gridCol w="989536">
                  <a:extLst>
                    <a:ext uri="{9D8B030D-6E8A-4147-A177-3AD203B41FA5}">
                      <a16:colId xmlns:a16="http://schemas.microsoft.com/office/drawing/2014/main" val="2603509910"/>
                    </a:ext>
                  </a:extLst>
                </a:gridCol>
                <a:gridCol w="989536">
                  <a:extLst>
                    <a:ext uri="{9D8B030D-6E8A-4147-A177-3AD203B41FA5}">
                      <a16:colId xmlns:a16="http://schemas.microsoft.com/office/drawing/2014/main" val="2005421196"/>
                    </a:ext>
                  </a:extLst>
                </a:gridCol>
              </a:tblGrid>
              <a:tr h="370840">
                <a:tc>
                  <a:txBody>
                    <a:bodyPr/>
                    <a:lstStyle/>
                    <a:p>
                      <a:pPr latinLnBrk="1"/>
                      <a:r>
                        <a:rPr lang="ko-KR" altLang="en-US" sz="1400" u="sng" dirty="0" smtClean="0"/>
                        <a:t>학번</a:t>
                      </a:r>
                      <a:endParaRPr lang="ko-KR" altLang="en-US" sz="1400" u="sng" dirty="0"/>
                    </a:p>
                  </a:txBody>
                  <a:tcPr/>
                </a:tc>
                <a:tc>
                  <a:txBody>
                    <a:bodyPr/>
                    <a:lstStyle/>
                    <a:p>
                      <a:pPr latinLnBrk="1"/>
                      <a:r>
                        <a:rPr lang="ko-KR" altLang="en-US" sz="1400" u="sng" dirty="0" smtClean="0"/>
                        <a:t>과목번호</a:t>
                      </a:r>
                      <a:endParaRPr lang="ko-KR" altLang="en-US" sz="1400" u="sng" dirty="0"/>
                    </a:p>
                  </a:txBody>
                  <a:tcPr/>
                </a:tc>
                <a:extLst>
                  <a:ext uri="{0D108BD9-81ED-4DB2-BD59-A6C34878D82A}">
                    <a16:rowId xmlns:a16="http://schemas.microsoft.com/office/drawing/2014/main" val="916267023"/>
                  </a:ext>
                </a:extLst>
              </a:tr>
              <a:tr h="370840">
                <a:tc>
                  <a:txBody>
                    <a:bodyPr/>
                    <a:lstStyle/>
                    <a:p>
                      <a:pPr latinLnBrk="1"/>
                      <a:r>
                        <a:rPr lang="en-US" altLang="ko-KR" dirty="0" smtClean="0"/>
                        <a:t>S0001</a:t>
                      </a:r>
                      <a:endParaRPr lang="ko-KR" altLang="en-US" dirty="0"/>
                    </a:p>
                  </a:txBody>
                  <a:tcPr/>
                </a:tc>
                <a:tc>
                  <a:txBody>
                    <a:bodyPr/>
                    <a:lstStyle/>
                    <a:p>
                      <a:pPr latinLnBrk="1"/>
                      <a:r>
                        <a:rPr lang="en-US" altLang="ko-KR" dirty="0" smtClean="0"/>
                        <a:t>B0001</a:t>
                      </a:r>
                      <a:endParaRPr lang="ko-KR" altLang="en-US" dirty="0"/>
                    </a:p>
                  </a:txBody>
                  <a:tcPr/>
                </a:tc>
                <a:extLst>
                  <a:ext uri="{0D108BD9-81ED-4DB2-BD59-A6C34878D82A}">
                    <a16:rowId xmlns:a16="http://schemas.microsoft.com/office/drawing/2014/main" val="2544206232"/>
                  </a:ext>
                </a:extLst>
              </a:tr>
              <a:tr h="370840">
                <a:tc>
                  <a:txBody>
                    <a:bodyPr/>
                    <a:lstStyle/>
                    <a:p>
                      <a:pPr latinLnBrk="1"/>
                      <a:r>
                        <a:rPr lang="en-US" altLang="ko-KR" dirty="0" smtClean="0"/>
                        <a:t>S0002</a:t>
                      </a:r>
                      <a:endParaRPr lang="ko-KR" altLang="en-US" dirty="0"/>
                    </a:p>
                  </a:txBody>
                  <a:tcPr/>
                </a:tc>
                <a:tc>
                  <a:txBody>
                    <a:bodyPr/>
                    <a:lstStyle/>
                    <a:p>
                      <a:pPr latinLnBrk="1"/>
                      <a:r>
                        <a:rPr lang="en-US" altLang="ko-KR" dirty="0" smtClean="0"/>
                        <a:t>B0002</a:t>
                      </a:r>
                      <a:endParaRPr lang="ko-KR" altLang="en-US" dirty="0"/>
                    </a:p>
                  </a:txBody>
                  <a:tcPr/>
                </a:tc>
                <a:extLst>
                  <a:ext uri="{0D108BD9-81ED-4DB2-BD59-A6C34878D82A}">
                    <a16:rowId xmlns:a16="http://schemas.microsoft.com/office/drawing/2014/main" val="4172685559"/>
                  </a:ext>
                </a:extLst>
              </a:tr>
            </a:tbl>
          </a:graphicData>
        </a:graphic>
      </p:graphicFrame>
      <p:cxnSp>
        <p:nvCxnSpPr>
          <p:cNvPr id="41" name="직선 연결선 40"/>
          <p:cNvCxnSpPr/>
          <p:nvPr/>
        </p:nvCxnSpPr>
        <p:spPr>
          <a:xfrm flipV="1">
            <a:off x="851280" y="4509120"/>
            <a:ext cx="0" cy="386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직선 연결선 43"/>
          <p:cNvCxnSpPr/>
          <p:nvPr/>
        </p:nvCxnSpPr>
        <p:spPr>
          <a:xfrm>
            <a:off x="851280" y="4509120"/>
            <a:ext cx="31446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직선 연결선 45"/>
          <p:cNvCxnSpPr/>
          <p:nvPr/>
        </p:nvCxnSpPr>
        <p:spPr>
          <a:xfrm>
            <a:off x="3995936" y="4509120"/>
            <a:ext cx="0" cy="937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직선 연결선 47"/>
          <p:cNvCxnSpPr/>
          <p:nvPr/>
        </p:nvCxnSpPr>
        <p:spPr>
          <a:xfrm flipV="1">
            <a:off x="5112060" y="4509120"/>
            <a:ext cx="0" cy="937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직선 연결선 49"/>
          <p:cNvCxnSpPr/>
          <p:nvPr/>
        </p:nvCxnSpPr>
        <p:spPr>
          <a:xfrm>
            <a:off x="5112060" y="4509120"/>
            <a:ext cx="11161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직선 연결선 51"/>
          <p:cNvCxnSpPr/>
          <p:nvPr/>
        </p:nvCxnSpPr>
        <p:spPr>
          <a:xfrm>
            <a:off x="6228184" y="4509120"/>
            <a:ext cx="0" cy="4159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2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851280" y="1462580"/>
            <a:ext cx="136815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부서</a:t>
            </a:r>
            <a:endParaRPr lang="en-US" altLang="ko-KR" dirty="0" smtClean="0"/>
          </a:p>
        </p:txBody>
      </p:sp>
      <p:sp>
        <p:nvSpPr>
          <p:cNvPr id="6" name="타원 5"/>
          <p:cNvSpPr/>
          <p:nvPr/>
        </p:nvSpPr>
        <p:spPr>
          <a:xfrm>
            <a:off x="401874" y="208955"/>
            <a:ext cx="108012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u="sng" dirty="0" smtClean="0"/>
              <a:t>부서</a:t>
            </a:r>
            <a:r>
              <a:rPr lang="en-US" altLang="ko-KR" sz="1000" u="sng" dirty="0" smtClean="0"/>
              <a:t>ID</a:t>
            </a:r>
            <a:endParaRPr lang="ko-KR" altLang="en-US" sz="1000" u="sng" dirty="0"/>
          </a:p>
        </p:txBody>
      </p:sp>
      <p:sp>
        <p:nvSpPr>
          <p:cNvPr id="7" name="타원 6"/>
          <p:cNvSpPr/>
          <p:nvPr/>
        </p:nvSpPr>
        <p:spPr>
          <a:xfrm>
            <a:off x="1643368" y="238444"/>
            <a:ext cx="93610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부서명</a:t>
            </a:r>
            <a:endParaRPr lang="ko-KR" altLang="en-US" sz="1000" dirty="0"/>
          </a:p>
        </p:txBody>
      </p:sp>
      <p:sp>
        <p:nvSpPr>
          <p:cNvPr id="8" name="타원 7"/>
          <p:cNvSpPr/>
          <p:nvPr/>
        </p:nvSpPr>
        <p:spPr>
          <a:xfrm>
            <a:off x="2795496" y="247010"/>
            <a:ext cx="86409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부서</a:t>
            </a:r>
            <a:endParaRPr lang="en-US" altLang="ko-KR" sz="1000" dirty="0" smtClean="0"/>
          </a:p>
          <a:p>
            <a:pPr algn="ctr"/>
            <a:r>
              <a:rPr lang="ko-KR" altLang="en-US" sz="1000" dirty="0" smtClean="0"/>
              <a:t>위치</a:t>
            </a:r>
            <a:endParaRPr lang="ko-KR" altLang="en-US" sz="1000" dirty="0"/>
          </a:p>
        </p:txBody>
      </p:sp>
      <p:cxnSp>
        <p:nvCxnSpPr>
          <p:cNvPr id="9" name="직선 연결선 8"/>
          <p:cNvCxnSpPr>
            <a:stCxn id="6" idx="4"/>
          </p:cNvCxnSpPr>
          <p:nvPr/>
        </p:nvCxnSpPr>
        <p:spPr>
          <a:xfrm>
            <a:off x="941934" y="641003"/>
            <a:ext cx="341394" cy="893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직선 연결선 9"/>
          <p:cNvCxnSpPr/>
          <p:nvPr/>
        </p:nvCxnSpPr>
        <p:spPr>
          <a:xfrm flipH="1">
            <a:off x="1698018" y="679058"/>
            <a:ext cx="233382" cy="855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직선 연결선 10"/>
          <p:cNvCxnSpPr>
            <a:stCxn id="8" idx="3"/>
          </p:cNvCxnSpPr>
          <p:nvPr/>
        </p:nvCxnSpPr>
        <p:spPr>
          <a:xfrm flipH="1">
            <a:off x="2075416" y="615786"/>
            <a:ext cx="846624" cy="846794"/>
          </a:xfrm>
          <a:prstGeom prst="line">
            <a:avLst/>
          </a:prstGeom>
        </p:spPr>
        <p:style>
          <a:lnRef idx="1">
            <a:schemeClr val="accent1"/>
          </a:lnRef>
          <a:fillRef idx="0">
            <a:schemeClr val="accent1"/>
          </a:fillRef>
          <a:effectRef idx="0">
            <a:schemeClr val="accent1"/>
          </a:effectRef>
          <a:fontRef idx="minor">
            <a:schemeClr val="tx1"/>
          </a:fontRef>
        </p:style>
      </p:cxnSp>
      <p:sp>
        <p:nvSpPr>
          <p:cNvPr id="12" name="직사각형 11"/>
          <p:cNvSpPr/>
          <p:nvPr/>
        </p:nvSpPr>
        <p:spPr>
          <a:xfrm>
            <a:off x="5868144" y="1534588"/>
            <a:ext cx="136815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사원</a:t>
            </a:r>
            <a:endParaRPr lang="en-US" altLang="ko-KR" dirty="0" smtClean="0"/>
          </a:p>
        </p:txBody>
      </p:sp>
      <p:sp>
        <p:nvSpPr>
          <p:cNvPr id="13" name="타원 12"/>
          <p:cNvSpPr/>
          <p:nvPr/>
        </p:nvSpPr>
        <p:spPr>
          <a:xfrm>
            <a:off x="5418738" y="280963"/>
            <a:ext cx="108012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u="sng" dirty="0" smtClean="0"/>
              <a:t>사원번호</a:t>
            </a:r>
            <a:endParaRPr lang="ko-KR" altLang="en-US" sz="1000" u="sng" dirty="0"/>
          </a:p>
        </p:txBody>
      </p:sp>
      <p:sp>
        <p:nvSpPr>
          <p:cNvPr id="14" name="타원 13"/>
          <p:cNvSpPr/>
          <p:nvPr/>
        </p:nvSpPr>
        <p:spPr>
          <a:xfrm>
            <a:off x="6660232" y="310452"/>
            <a:ext cx="93610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사원명</a:t>
            </a:r>
            <a:endParaRPr lang="ko-KR" altLang="en-US" sz="1000" dirty="0"/>
          </a:p>
        </p:txBody>
      </p:sp>
      <p:sp>
        <p:nvSpPr>
          <p:cNvPr id="15" name="타원 14"/>
          <p:cNvSpPr/>
          <p:nvPr/>
        </p:nvSpPr>
        <p:spPr>
          <a:xfrm>
            <a:off x="7795002" y="355232"/>
            <a:ext cx="86409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직업</a:t>
            </a:r>
            <a:endParaRPr lang="ko-KR" altLang="en-US" sz="1000" dirty="0"/>
          </a:p>
        </p:txBody>
      </p:sp>
      <p:cxnSp>
        <p:nvCxnSpPr>
          <p:cNvPr id="16" name="직선 연결선 15"/>
          <p:cNvCxnSpPr>
            <a:stCxn id="13" idx="4"/>
          </p:cNvCxnSpPr>
          <p:nvPr/>
        </p:nvCxnSpPr>
        <p:spPr>
          <a:xfrm>
            <a:off x="5958798" y="713011"/>
            <a:ext cx="341394" cy="893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직선 연결선 16"/>
          <p:cNvCxnSpPr/>
          <p:nvPr/>
        </p:nvCxnSpPr>
        <p:spPr>
          <a:xfrm flipH="1">
            <a:off x="6714882" y="751066"/>
            <a:ext cx="233382" cy="855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직선 연결선 17"/>
          <p:cNvCxnSpPr>
            <a:stCxn id="15" idx="3"/>
          </p:cNvCxnSpPr>
          <p:nvPr/>
        </p:nvCxnSpPr>
        <p:spPr>
          <a:xfrm flipH="1">
            <a:off x="7074922" y="724008"/>
            <a:ext cx="846624" cy="846794"/>
          </a:xfrm>
          <a:prstGeom prst="line">
            <a:avLst/>
          </a:prstGeom>
        </p:spPr>
        <p:style>
          <a:lnRef idx="1">
            <a:schemeClr val="accent1"/>
          </a:lnRef>
          <a:fillRef idx="0">
            <a:schemeClr val="accent1"/>
          </a:fillRef>
          <a:effectRef idx="0">
            <a:schemeClr val="accent1"/>
          </a:effectRef>
          <a:fontRef idx="minor">
            <a:schemeClr val="tx1"/>
          </a:fontRef>
        </p:style>
      </p:cxnSp>
      <p:sp>
        <p:nvSpPr>
          <p:cNvPr id="19" name="다이아몬드 18"/>
          <p:cNvSpPr/>
          <p:nvPr/>
        </p:nvSpPr>
        <p:spPr>
          <a:xfrm>
            <a:off x="3347864" y="1509794"/>
            <a:ext cx="1584176" cy="43204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dirty="0" smtClean="0"/>
              <a:t>등록</a:t>
            </a:r>
            <a:endParaRPr lang="ko-KR" altLang="en-US" sz="1100" dirty="0"/>
          </a:p>
        </p:txBody>
      </p:sp>
      <p:cxnSp>
        <p:nvCxnSpPr>
          <p:cNvPr id="20" name="직선 연결선 19"/>
          <p:cNvCxnSpPr>
            <a:stCxn id="19" idx="3"/>
            <a:endCxn id="12" idx="1"/>
          </p:cNvCxnSpPr>
          <p:nvPr/>
        </p:nvCxnSpPr>
        <p:spPr>
          <a:xfrm>
            <a:off x="4932040" y="1725818"/>
            <a:ext cx="936104" cy="24794"/>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112060" y="1237264"/>
            <a:ext cx="288032" cy="369332"/>
          </a:xfrm>
          <a:prstGeom prst="rect">
            <a:avLst/>
          </a:prstGeom>
          <a:noFill/>
        </p:spPr>
        <p:txBody>
          <a:bodyPr wrap="square" rtlCol="0">
            <a:spAutoFit/>
          </a:bodyPr>
          <a:lstStyle/>
          <a:p>
            <a:r>
              <a:rPr lang="en-US" altLang="ko-KR" dirty="0"/>
              <a:t>N</a:t>
            </a:r>
            <a:endParaRPr lang="ko-KR" altLang="en-US" dirty="0"/>
          </a:p>
        </p:txBody>
      </p:sp>
      <p:cxnSp>
        <p:nvCxnSpPr>
          <p:cNvPr id="22" name="직선 연결선 21"/>
          <p:cNvCxnSpPr>
            <a:stCxn id="5" idx="3"/>
          </p:cNvCxnSpPr>
          <p:nvPr/>
        </p:nvCxnSpPr>
        <p:spPr>
          <a:xfrm>
            <a:off x="2219432" y="1678604"/>
            <a:ext cx="1112311" cy="42067"/>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575659" y="1207323"/>
            <a:ext cx="288032" cy="369332"/>
          </a:xfrm>
          <a:prstGeom prst="rect">
            <a:avLst/>
          </a:prstGeom>
          <a:noFill/>
        </p:spPr>
        <p:txBody>
          <a:bodyPr wrap="square" rtlCol="0">
            <a:spAutoFit/>
          </a:bodyPr>
          <a:lstStyle/>
          <a:p>
            <a:r>
              <a:rPr lang="en-US" altLang="ko-KR" dirty="0" smtClean="0"/>
              <a:t>1</a:t>
            </a:r>
            <a:endParaRPr lang="ko-KR" altLang="en-US" dirty="0"/>
          </a:p>
        </p:txBody>
      </p:sp>
      <p:sp>
        <p:nvSpPr>
          <p:cNvPr id="24" name="타원 23"/>
          <p:cNvSpPr/>
          <p:nvPr/>
        </p:nvSpPr>
        <p:spPr>
          <a:xfrm>
            <a:off x="7740352" y="1267589"/>
            <a:ext cx="1008112"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관리자</a:t>
            </a:r>
            <a:endParaRPr lang="en-US" altLang="ko-KR" sz="1000" dirty="0" smtClean="0"/>
          </a:p>
          <a:p>
            <a:pPr algn="ctr"/>
            <a:r>
              <a:rPr lang="ko-KR" altLang="en-US" sz="1000" dirty="0" smtClean="0"/>
              <a:t>사원번호</a:t>
            </a:r>
            <a:endParaRPr lang="ko-KR" altLang="en-US" sz="1000" dirty="0"/>
          </a:p>
        </p:txBody>
      </p:sp>
      <p:sp>
        <p:nvSpPr>
          <p:cNvPr id="25" name="타원 24"/>
          <p:cNvSpPr/>
          <p:nvPr/>
        </p:nvSpPr>
        <p:spPr>
          <a:xfrm>
            <a:off x="7715801" y="1835087"/>
            <a:ext cx="86409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입사일</a:t>
            </a:r>
            <a:endParaRPr lang="ko-KR" altLang="en-US" sz="1000" dirty="0"/>
          </a:p>
        </p:txBody>
      </p:sp>
      <p:sp>
        <p:nvSpPr>
          <p:cNvPr id="26" name="타원 25"/>
          <p:cNvSpPr/>
          <p:nvPr/>
        </p:nvSpPr>
        <p:spPr>
          <a:xfrm>
            <a:off x="7524328" y="2402585"/>
            <a:ext cx="86409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월급</a:t>
            </a:r>
            <a:endParaRPr lang="ko-KR" altLang="en-US" sz="1000" dirty="0"/>
          </a:p>
        </p:txBody>
      </p:sp>
      <p:sp>
        <p:nvSpPr>
          <p:cNvPr id="27" name="타원 26"/>
          <p:cNvSpPr/>
          <p:nvPr/>
        </p:nvSpPr>
        <p:spPr>
          <a:xfrm>
            <a:off x="6516216" y="2534134"/>
            <a:ext cx="86409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보너스</a:t>
            </a:r>
            <a:endParaRPr lang="ko-KR" altLang="en-US" sz="1000" dirty="0"/>
          </a:p>
        </p:txBody>
      </p:sp>
      <p:cxnSp>
        <p:nvCxnSpPr>
          <p:cNvPr id="29" name="직선 연결선 28"/>
          <p:cNvCxnSpPr>
            <a:stCxn id="12" idx="3"/>
            <a:endCxn id="24" idx="2"/>
          </p:cNvCxnSpPr>
          <p:nvPr/>
        </p:nvCxnSpPr>
        <p:spPr>
          <a:xfrm flipV="1">
            <a:off x="7236296" y="1483613"/>
            <a:ext cx="504056" cy="266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직선 연결선 30"/>
          <p:cNvCxnSpPr>
            <a:endCxn id="25" idx="2"/>
          </p:cNvCxnSpPr>
          <p:nvPr/>
        </p:nvCxnSpPr>
        <p:spPr>
          <a:xfrm>
            <a:off x="7236296" y="1918968"/>
            <a:ext cx="479505" cy="132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직선 연결선 32"/>
          <p:cNvCxnSpPr>
            <a:endCxn id="26" idx="1"/>
          </p:cNvCxnSpPr>
          <p:nvPr/>
        </p:nvCxnSpPr>
        <p:spPr>
          <a:xfrm>
            <a:off x="6948264" y="2010527"/>
            <a:ext cx="702608" cy="455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직선 연결선 34"/>
          <p:cNvCxnSpPr>
            <a:stCxn id="12" idx="2"/>
            <a:endCxn id="27" idx="0"/>
          </p:cNvCxnSpPr>
          <p:nvPr/>
        </p:nvCxnSpPr>
        <p:spPr>
          <a:xfrm>
            <a:off x="6552220" y="1966636"/>
            <a:ext cx="396044" cy="567498"/>
          </a:xfrm>
          <a:prstGeom prst="line">
            <a:avLst/>
          </a:prstGeom>
        </p:spPr>
        <p:style>
          <a:lnRef idx="1">
            <a:schemeClr val="accent1"/>
          </a:lnRef>
          <a:fillRef idx="0">
            <a:schemeClr val="accent1"/>
          </a:fillRef>
          <a:effectRef idx="0">
            <a:schemeClr val="accent1"/>
          </a:effectRef>
          <a:fontRef idx="minor">
            <a:schemeClr val="tx1"/>
          </a:fontRef>
        </p:style>
      </p:cxnSp>
      <p:sp>
        <p:nvSpPr>
          <p:cNvPr id="36" name="직사각형 35"/>
          <p:cNvSpPr/>
          <p:nvPr/>
        </p:nvSpPr>
        <p:spPr>
          <a:xfrm>
            <a:off x="1115616" y="3402299"/>
            <a:ext cx="136815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급여등급</a:t>
            </a:r>
            <a:endParaRPr lang="en-US" altLang="ko-KR" dirty="0" smtClean="0"/>
          </a:p>
        </p:txBody>
      </p:sp>
      <p:sp>
        <p:nvSpPr>
          <p:cNvPr id="37" name="타원 36"/>
          <p:cNvSpPr/>
          <p:nvPr/>
        </p:nvSpPr>
        <p:spPr>
          <a:xfrm>
            <a:off x="666210" y="2148674"/>
            <a:ext cx="108012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등급</a:t>
            </a:r>
            <a:endParaRPr lang="ko-KR" altLang="en-US" sz="1000" dirty="0"/>
          </a:p>
        </p:txBody>
      </p:sp>
      <p:sp>
        <p:nvSpPr>
          <p:cNvPr id="38" name="타원 37"/>
          <p:cNvSpPr/>
          <p:nvPr/>
        </p:nvSpPr>
        <p:spPr>
          <a:xfrm>
            <a:off x="1907704" y="2178163"/>
            <a:ext cx="93610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t>low</a:t>
            </a:r>
            <a:r>
              <a:rPr lang="ko-KR" altLang="en-US" sz="1000" dirty="0" smtClean="0"/>
              <a:t>월급</a:t>
            </a:r>
            <a:endParaRPr lang="ko-KR" altLang="en-US" sz="1000" dirty="0"/>
          </a:p>
        </p:txBody>
      </p:sp>
      <p:sp>
        <p:nvSpPr>
          <p:cNvPr id="39" name="타원 38"/>
          <p:cNvSpPr/>
          <p:nvPr/>
        </p:nvSpPr>
        <p:spPr>
          <a:xfrm>
            <a:off x="3059832" y="2186729"/>
            <a:ext cx="86409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t>High</a:t>
            </a:r>
          </a:p>
          <a:p>
            <a:pPr algn="ctr"/>
            <a:r>
              <a:rPr lang="ko-KR" altLang="en-US" sz="1000" dirty="0" smtClean="0"/>
              <a:t>월급</a:t>
            </a:r>
            <a:endParaRPr lang="en-US" altLang="ko-KR" sz="1000" dirty="0" smtClean="0"/>
          </a:p>
        </p:txBody>
      </p:sp>
      <p:cxnSp>
        <p:nvCxnSpPr>
          <p:cNvPr id="40" name="직선 연결선 39"/>
          <p:cNvCxnSpPr>
            <a:stCxn id="37" idx="4"/>
          </p:cNvCxnSpPr>
          <p:nvPr/>
        </p:nvCxnSpPr>
        <p:spPr>
          <a:xfrm>
            <a:off x="1206270" y="2580722"/>
            <a:ext cx="341394" cy="893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직선 연결선 40"/>
          <p:cNvCxnSpPr/>
          <p:nvPr/>
        </p:nvCxnSpPr>
        <p:spPr>
          <a:xfrm flipH="1">
            <a:off x="1962354" y="2618777"/>
            <a:ext cx="233382" cy="855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직선 연결선 41"/>
          <p:cNvCxnSpPr>
            <a:stCxn id="39" idx="3"/>
          </p:cNvCxnSpPr>
          <p:nvPr/>
        </p:nvCxnSpPr>
        <p:spPr>
          <a:xfrm flipH="1">
            <a:off x="2339752" y="2555505"/>
            <a:ext cx="846624" cy="84679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0475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998155" y="2066012"/>
            <a:ext cx="136815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교수</a:t>
            </a:r>
            <a:endParaRPr lang="en-US" altLang="ko-KR" dirty="0" smtClean="0"/>
          </a:p>
        </p:txBody>
      </p:sp>
      <p:sp>
        <p:nvSpPr>
          <p:cNvPr id="5" name="직사각형 4"/>
          <p:cNvSpPr/>
          <p:nvPr/>
        </p:nvSpPr>
        <p:spPr>
          <a:xfrm>
            <a:off x="6084168" y="2140011"/>
            <a:ext cx="136815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학생</a:t>
            </a:r>
            <a:endParaRPr lang="en-US" altLang="ko-KR" dirty="0" smtClean="0"/>
          </a:p>
        </p:txBody>
      </p:sp>
      <p:sp>
        <p:nvSpPr>
          <p:cNvPr id="6" name="타원 5"/>
          <p:cNvSpPr/>
          <p:nvPr/>
        </p:nvSpPr>
        <p:spPr>
          <a:xfrm>
            <a:off x="206067" y="841876"/>
            <a:ext cx="108012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u="sng" dirty="0" smtClean="0"/>
              <a:t>교수번호</a:t>
            </a:r>
            <a:endParaRPr lang="ko-KR" altLang="en-US" sz="1000" u="sng" dirty="0"/>
          </a:p>
        </p:txBody>
      </p:sp>
      <p:sp>
        <p:nvSpPr>
          <p:cNvPr id="7" name="타원 6"/>
          <p:cNvSpPr/>
          <p:nvPr/>
        </p:nvSpPr>
        <p:spPr>
          <a:xfrm>
            <a:off x="1447561" y="871365"/>
            <a:ext cx="86409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이름</a:t>
            </a:r>
            <a:endParaRPr lang="ko-KR" altLang="en-US" sz="1000" dirty="0"/>
          </a:p>
        </p:txBody>
      </p:sp>
      <p:sp>
        <p:nvSpPr>
          <p:cNvPr id="8" name="타원 7"/>
          <p:cNvSpPr/>
          <p:nvPr/>
        </p:nvSpPr>
        <p:spPr>
          <a:xfrm>
            <a:off x="2441419" y="871365"/>
            <a:ext cx="86409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학과</a:t>
            </a:r>
            <a:endParaRPr lang="ko-KR" altLang="en-US" sz="1000" dirty="0"/>
          </a:p>
        </p:txBody>
      </p:sp>
      <p:cxnSp>
        <p:nvCxnSpPr>
          <p:cNvPr id="9" name="직선 연결선 8"/>
          <p:cNvCxnSpPr/>
          <p:nvPr/>
        </p:nvCxnSpPr>
        <p:spPr>
          <a:xfrm>
            <a:off x="926147" y="1303413"/>
            <a:ext cx="432048" cy="762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직선 연결선 9"/>
          <p:cNvCxnSpPr>
            <a:stCxn id="7" idx="4"/>
          </p:cNvCxnSpPr>
          <p:nvPr/>
        </p:nvCxnSpPr>
        <p:spPr>
          <a:xfrm flipH="1">
            <a:off x="1790243" y="1303413"/>
            <a:ext cx="89366" cy="8346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flipH="1">
            <a:off x="2222291" y="1303413"/>
            <a:ext cx="504056" cy="762599"/>
          </a:xfrm>
          <a:prstGeom prst="line">
            <a:avLst/>
          </a:prstGeom>
        </p:spPr>
        <p:style>
          <a:lnRef idx="1">
            <a:schemeClr val="accent1"/>
          </a:lnRef>
          <a:fillRef idx="0">
            <a:schemeClr val="accent1"/>
          </a:fillRef>
          <a:effectRef idx="0">
            <a:schemeClr val="accent1"/>
          </a:effectRef>
          <a:fontRef idx="minor">
            <a:schemeClr val="tx1"/>
          </a:fontRef>
        </p:style>
      </p:cxnSp>
      <p:sp>
        <p:nvSpPr>
          <p:cNvPr id="12" name="타원 11"/>
          <p:cNvSpPr/>
          <p:nvPr/>
        </p:nvSpPr>
        <p:spPr>
          <a:xfrm>
            <a:off x="5634762" y="886386"/>
            <a:ext cx="108012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u="sng" dirty="0" smtClean="0"/>
              <a:t>학번</a:t>
            </a:r>
            <a:endParaRPr lang="ko-KR" altLang="en-US" sz="1000" u="sng" dirty="0"/>
          </a:p>
        </p:txBody>
      </p:sp>
      <p:sp>
        <p:nvSpPr>
          <p:cNvPr id="13" name="타원 12"/>
          <p:cNvSpPr/>
          <p:nvPr/>
        </p:nvSpPr>
        <p:spPr>
          <a:xfrm>
            <a:off x="6876256" y="915875"/>
            <a:ext cx="93610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이름</a:t>
            </a:r>
            <a:endParaRPr lang="ko-KR" altLang="en-US" sz="1000" dirty="0"/>
          </a:p>
        </p:txBody>
      </p:sp>
      <p:sp>
        <p:nvSpPr>
          <p:cNvPr id="14" name="타원 13"/>
          <p:cNvSpPr/>
          <p:nvPr/>
        </p:nvSpPr>
        <p:spPr>
          <a:xfrm>
            <a:off x="8028384" y="924441"/>
            <a:ext cx="86409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학과</a:t>
            </a:r>
            <a:endParaRPr lang="ko-KR" altLang="en-US" sz="1000" dirty="0"/>
          </a:p>
        </p:txBody>
      </p:sp>
      <p:cxnSp>
        <p:nvCxnSpPr>
          <p:cNvPr id="15" name="직선 연결선 14"/>
          <p:cNvCxnSpPr>
            <a:stCxn id="12" idx="4"/>
          </p:cNvCxnSpPr>
          <p:nvPr/>
        </p:nvCxnSpPr>
        <p:spPr>
          <a:xfrm>
            <a:off x="6174822" y="1318434"/>
            <a:ext cx="341394" cy="893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직선 연결선 15"/>
          <p:cNvCxnSpPr/>
          <p:nvPr/>
        </p:nvCxnSpPr>
        <p:spPr>
          <a:xfrm flipH="1">
            <a:off x="6930906" y="1356489"/>
            <a:ext cx="233382" cy="855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직선 연결선 16"/>
          <p:cNvCxnSpPr>
            <a:stCxn id="14" idx="3"/>
          </p:cNvCxnSpPr>
          <p:nvPr/>
        </p:nvCxnSpPr>
        <p:spPr>
          <a:xfrm flipH="1">
            <a:off x="7308304" y="1293217"/>
            <a:ext cx="846624" cy="846794"/>
          </a:xfrm>
          <a:prstGeom prst="line">
            <a:avLst/>
          </a:prstGeom>
        </p:spPr>
        <p:style>
          <a:lnRef idx="1">
            <a:schemeClr val="accent1"/>
          </a:lnRef>
          <a:fillRef idx="0">
            <a:schemeClr val="accent1"/>
          </a:fillRef>
          <a:effectRef idx="0">
            <a:schemeClr val="accent1"/>
          </a:effectRef>
          <a:fontRef idx="minor">
            <a:schemeClr val="tx1"/>
          </a:fontRef>
        </p:style>
      </p:cxnSp>
      <p:sp>
        <p:nvSpPr>
          <p:cNvPr id="18" name="다이아몬드 17"/>
          <p:cNvSpPr/>
          <p:nvPr/>
        </p:nvSpPr>
        <p:spPr>
          <a:xfrm>
            <a:off x="3563888" y="2115217"/>
            <a:ext cx="1584176" cy="43204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dirty="0" smtClean="0"/>
              <a:t>지도하다</a:t>
            </a:r>
            <a:endParaRPr lang="ko-KR" altLang="en-US" sz="1100" dirty="0"/>
          </a:p>
        </p:txBody>
      </p:sp>
      <p:cxnSp>
        <p:nvCxnSpPr>
          <p:cNvPr id="19" name="직선 연결선 18"/>
          <p:cNvCxnSpPr>
            <a:endCxn id="18" idx="1"/>
          </p:cNvCxnSpPr>
          <p:nvPr/>
        </p:nvCxnSpPr>
        <p:spPr>
          <a:xfrm>
            <a:off x="2438315" y="2282036"/>
            <a:ext cx="1125573" cy="49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직선 연결선 19"/>
          <p:cNvCxnSpPr>
            <a:stCxn id="18" idx="3"/>
            <a:endCxn id="5" idx="1"/>
          </p:cNvCxnSpPr>
          <p:nvPr/>
        </p:nvCxnSpPr>
        <p:spPr>
          <a:xfrm>
            <a:off x="5148064" y="2331241"/>
            <a:ext cx="936104" cy="24794"/>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203848" y="1772816"/>
            <a:ext cx="288032" cy="369332"/>
          </a:xfrm>
          <a:prstGeom prst="rect">
            <a:avLst/>
          </a:prstGeom>
          <a:noFill/>
        </p:spPr>
        <p:txBody>
          <a:bodyPr wrap="square" rtlCol="0">
            <a:spAutoFit/>
          </a:bodyPr>
          <a:lstStyle/>
          <a:p>
            <a:r>
              <a:rPr lang="en-US" altLang="ko-KR" dirty="0" smtClean="0"/>
              <a:t>1</a:t>
            </a:r>
            <a:endParaRPr lang="ko-KR" altLang="en-US" dirty="0"/>
          </a:p>
        </p:txBody>
      </p:sp>
      <p:sp>
        <p:nvSpPr>
          <p:cNvPr id="22" name="TextBox 21"/>
          <p:cNvSpPr txBox="1"/>
          <p:nvPr/>
        </p:nvSpPr>
        <p:spPr>
          <a:xfrm>
            <a:off x="5328084" y="1842687"/>
            <a:ext cx="288032" cy="369332"/>
          </a:xfrm>
          <a:prstGeom prst="rect">
            <a:avLst/>
          </a:prstGeom>
          <a:noFill/>
        </p:spPr>
        <p:txBody>
          <a:bodyPr wrap="square" rtlCol="0">
            <a:spAutoFit/>
          </a:bodyPr>
          <a:lstStyle/>
          <a:p>
            <a:r>
              <a:rPr lang="en-US" altLang="ko-KR" dirty="0"/>
              <a:t>N</a:t>
            </a:r>
            <a:endParaRPr lang="ko-KR" altLang="en-US" dirty="0"/>
          </a:p>
        </p:txBody>
      </p:sp>
    </p:spTree>
    <p:extLst>
      <p:ext uri="{BB962C8B-B14F-4D97-AF65-F5344CB8AC3E}">
        <p14:creationId xmlns:p14="http://schemas.microsoft.com/office/powerpoint/2010/main" val="3987490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827584" y="2996952"/>
            <a:ext cx="136815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학생</a:t>
            </a:r>
            <a:endParaRPr lang="en-US" altLang="ko-KR" dirty="0" smtClean="0"/>
          </a:p>
        </p:txBody>
      </p:sp>
      <p:sp>
        <p:nvSpPr>
          <p:cNvPr id="5" name="타원 4"/>
          <p:cNvSpPr/>
          <p:nvPr/>
        </p:nvSpPr>
        <p:spPr>
          <a:xfrm>
            <a:off x="378178" y="1743327"/>
            <a:ext cx="108012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u="sng" dirty="0" smtClean="0"/>
              <a:t>학번</a:t>
            </a:r>
            <a:endParaRPr lang="ko-KR" altLang="en-US" sz="1000" u="sng" dirty="0"/>
          </a:p>
        </p:txBody>
      </p:sp>
      <p:sp>
        <p:nvSpPr>
          <p:cNvPr id="6" name="타원 5"/>
          <p:cNvSpPr/>
          <p:nvPr/>
        </p:nvSpPr>
        <p:spPr>
          <a:xfrm>
            <a:off x="1619672" y="1772816"/>
            <a:ext cx="93610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이름</a:t>
            </a:r>
            <a:endParaRPr lang="ko-KR" altLang="en-US" sz="1000" dirty="0"/>
          </a:p>
        </p:txBody>
      </p:sp>
      <p:sp>
        <p:nvSpPr>
          <p:cNvPr id="7" name="타원 6"/>
          <p:cNvSpPr/>
          <p:nvPr/>
        </p:nvSpPr>
        <p:spPr>
          <a:xfrm>
            <a:off x="2771800" y="1781382"/>
            <a:ext cx="86409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학과</a:t>
            </a:r>
            <a:endParaRPr lang="ko-KR" altLang="en-US" sz="1000" dirty="0"/>
          </a:p>
        </p:txBody>
      </p:sp>
      <p:cxnSp>
        <p:nvCxnSpPr>
          <p:cNvPr id="8" name="직선 연결선 7"/>
          <p:cNvCxnSpPr>
            <a:stCxn id="5" idx="4"/>
          </p:cNvCxnSpPr>
          <p:nvPr/>
        </p:nvCxnSpPr>
        <p:spPr>
          <a:xfrm>
            <a:off x="918238" y="2175375"/>
            <a:ext cx="341394" cy="893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flipH="1">
            <a:off x="1674322" y="2213430"/>
            <a:ext cx="233382" cy="855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직선 연결선 9"/>
          <p:cNvCxnSpPr>
            <a:stCxn id="7" idx="3"/>
          </p:cNvCxnSpPr>
          <p:nvPr/>
        </p:nvCxnSpPr>
        <p:spPr>
          <a:xfrm flipH="1">
            <a:off x="2051720" y="2150158"/>
            <a:ext cx="846624" cy="846794"/>
          </a:xfrm>
          <a:prstGeom prst="line">
            <a:avLst/>
          </a:prstGeom>
        </p:spPr>
        <p:style>
          <a:lnRef idx="1">
            <a:schemeClr val="accent1"/>
          </a:lnRef>
          <a:fillRef idx="0">
            <a:schemeClr val="accent1"/>
          </a:fillRef>
          <a:effectRef idx="0">
            <a:schemeClr val="accent1"/>
          </a:effectRef>
          <a:fontRef idx="minor">
            <a:schemeClr val="tx1"/>
          </a:fontRef>
        </p:style>
      </p:cxnSp>
      <p:sp>
        <p:nvSpPr>
          <p:cNvPr id="13" name="직사각형 12"/>
          <p:cNvSpPr/>
          <p:nvPr/>
        </p:nvSpPr>
        <p:spPr>
          <a:xfrm>
            <a:off x="5844448" y="3068960"/>
            <a:ext cx="136815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과목</a:t>
            </a:r>
            <a:endParaRPr lang="en-US" altLang="ko-KR" dirty="0" smtClean="0"/>
          </a:p>
        </p:txBody>
      </p:sp>
      <p:sp>
        <p:nvSpPr>
          <p:cNvPr id="14" name="타원 13"/>
          <p:cNvSpPr/>
          <p:nvPr/>
        </p:nvSpPr>
        <p:spPr>
          <a:xfrm>
            <a:off x="5395042" y="1815335"/>
            <a:ext cx="108012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u="sng" dirty="0" smtClean="0"/>
              <a:t>과목번호</a:t>
            </a:r>
            <a:endParaRPr lang="ko-KR" altLang="en-US" sz="1000" u="sng" dirty="0"/>
          </a:p>
        </p:txBody>
      </p:sp>
      <p:sp>
        <p:nvSpPr>
          <p:cNvPr id="15" name="타원 14"/>
          <p:cNvSpPr/>
          <p:nvPr/>
        </p:nvSpPr>
        <p:spPr>
          <a:xfrm>
            <a:off x="6636536" y="1844824"/>
            <a:ext cx="93610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과목이름</a:t>
            </a:r>
            <a:endParaRPr lang="ko-KR" altLang="en-US" sz="1000" dirty="0"/>
          </a:p>
        </p:txBody>
      </p:sp>
      <p:sp>
        <p:nvSpPr>
          <p:cNvPr id="16" name="타원 15"/>
          <p:cNvSpPr/>
          <p:nvPr/>
        </p:nvSpPr>
        <p:spPr>
          <a:xfrm>
            <a:off x="7788664" y="1853390"/>
            <a:ext cx="86409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학점</a:t>
            </a:r>
            <a:endParaRPr lang="ko-KR" altLang="en-US" sz="1000" dirty="0"/>
          </a:p>
        </p:txBody>
      </p:sp>
      <p:cxnSp>
        <p:nvCxnSpPr>
          <p:cNvPr id="17" name="직선 연결선 16"/>
          <p:cNvCxnSpPr>
            <a:stCxn id="14" idx="4"/>
          </p:cNvCxnSpPr>
          <p:nvPr/>
        </p:nvCxnSpPr>
        <p:spPr>
          <a:xfrm>
            <a:off x="5935102" y="2247383"/>
            <a:ext cx="341394" cy="893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flipH="1">
            <a:off x="6691186" y="2285438"/>
            <a:ext cx="233382" cy="855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직선 연결선 18"/>
          <p:cNvCxnSpPr>
            <a:stCxn id="16" idx="3"/>
          </p:cNvCxnSpPr>
          <p:nvPr/>
        </p:nvCxnSpPr>
        <p:spPr>
          <a:xfrm flipH="1">
            <a:off x="7068584" y="2222166"/>
            <a:ext cx="846624" cy="846794"/>
          </a:xfrm>
          <a:prstGeom prst="line">
            <a:avLst/>
          </a:prstGeom>
        </p:spPr>
        <p:style>
          <a:lnRef idx="1">
            <a:schemeClr val="accent1"/>
          </a:lnRef>
          <a:fillRef idx="0">
            <a:schemeClr val="accent1"/>
          </a:fillRef>
          <a:effectRef idx="0">
            <a:schemeClr val="accent1"/>
          </a:effectRef>
          <a:fontRef idx="minor">
            <a:schemeClr val="tx1"/>
          </a:fontRef>
        </p:style>
      </p:cxnSp>
      <p:sp>
        <p:nvSpPr>
          <p:cNvPr id="20" name="다이아몬드 19"/>
          <p:cNvSpPr/>
          <p:nvPr/>
        </p:nvSpPr>
        <p:spPr>
          <a:xfrm>
            <a:off x="3324168" y="3044166"/>
            <a:ext cx="1584176" cy="43204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dirty="0" smtClean="0"/>
              <a:t>등록하다</a:t>
            </a:r>
            <a:endParaRPr lang="ko-KR" altLang="en-US" sz="1100" dirty="0"/>
          </a:p>
        </p:txBody>
      </p:sp>
      <p:cxnSp>
        <p:nvCxnSpPr>
          <p:cNvPr id="21" name="직선 연결선 20"/>
          <p:cNvCxnSpPr>
            <a:stCxn id="20" idx="3"/>
            <a:endCxn id="13" idx="1"/>
          </p:cNvCxnSpPr>
          <p:nvPr/>
        </p:nvCxnSpPr>
        <p:spPr>
          <a:xfrm>
            <a:off x="4908344" y="3260190"/>
            <a:ext cx="936104" cy="24794"/>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088364" y="2771636"/>
            <a:ext cx="288032" cy="369332"/>
          </a:xfrm>
          <a:prstGeom prst="rect">
            <a:avLst/>
          </a:prstGeom>
          <a:noFill/>
        </p:spPr>
        <p:txBody>
          <a:bodyPr wrap="square" rtlCol="0">
            <a:spAutoFit/>
          </a:bodyPr>
          <a:lstStyle/>
          <a:p>
            <a:r>
              <a:rPr lang="en-US" altLang="ko-KR" dirty="0"/>
              <a:t>M</a:t>
            </a:r>
            <a:endParaRPr lang="ko-KR" altLang="en-US" dirty="0"/>
          </a:p>
        </p:txBody>
      </p:sp>
      <p:cxnSp>
        <p:nvCxnSpPr>
          <p:cNvPr id="23" name="직선 연결선 22"/>
          <p:cNvCxnSpPr>
            <a:stCxn id="4" idx="3"/>
          </p:cNvCxnSpPr>
          <p:nvPr/>
        </p:nvCxnSpPr>
        <p:spPr>
          <a:xfrm>
            <a:off x="2195736" y="3212976"/>
            <a:ext cx="1112311" cy="42067"/>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551963" y="2741695"/>
            <a:ext cx="288032" cy="369332"/>
          </a:xfrm>
          <a:prstGeom prst="rect">
            <a:avLst/>
          </a:prstGeom>
          <a:noFill/>
        </p:spPr>
        <p:txBody>
          <a:bodyPr wrap="square" rtlCol="0">
            <a:spAutoFit/>
          </a:bodyPr>
          <a:lstStyle/>
          <a:p>
            <a:r>
              <a:rPr lang="en-US" altLang="ko-KR" dirty="0"/>
              <a:t>N</a:t>
            </a:r>
            <a:endParaRPr lang="ko-KR" altLang="en-US" dirty="0"/>
          </a:p>
        </p:txBody>
      </p:sp>
    </p:spTree>
    <p:extLst>
      <p:ext uri="{BB962C8B-B14F-4D97-AF65-F5344CB8AC3E}">
        <p14:creationId xmlns:p14="http://schemas.microsoft.com/office/powerpoint/2010/main" val="91035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3059832" y="1052736"/>
            <a:ext cx="151216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사람</a:t>
            </a:r>
            <a:endParaRPr lang="ko-KR" altLang="en-US" dirty="0"/>
          </a:p>
        </p:txBody>
      </p:sp>
      <p:cxnSp>
        <p:nvCxnSpPr>
          <p:cNvPr id="6" name="직선 연결선 5"/>
          <p:cNvCxnSpPr>
            <a:stCxn id="4" idx="2"/>
          </p:cNvCxnSpPr>
          <p:nvPr/>
        </p:nvCxnSpPr>
        <p:spPr>
          <a:xfrm flipH="1">
            <a:off x="3779912" y="1700808"/>
            <a:ext cx="36004" cy="576064"/>
          </a:xfrm>
          <a:prstGeom prst="line">
            <a:avLst/>
          </a:prstGeom>
        </p:spPr>
        <p:style>
          <a:lnRef idx="1">
            <a:schemeClr val="accent1"/>
          </a:lnRef>
          <a:fillRef idx="0">
            <a:schemeClr val="accent1"/>
          </a:fillRef>
          <a:effectRef idx="0">
            <a:schemeClr val="accent1"/>
          </a:effectRef>
          <a:fontRef idx="minor">
            <a:schemeClr val="tx1"/>
          </a:fontRef>
        </p:style>
      </p:cxnSp>
      <p:sp>
        <p:nvSpPr>
          <p:cNvPr id="8" name="순서도: 병합 7"/>
          <p:cNvSpPr/>
          <p:nvPr/>
        </p:nvSpPr>
        <p:spPr>
          <a:xfrm>
            <a:off x="3167844" y="2276872"/>
            <a:ext cx="1296144" cy="108012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ISA</a:t>
            </a:r>
            <a:endParaRPr lang="ko-KR" altLang="en-US" dirty="0"/>
          </a:p>
        </p:txBody>
      </p:sp>
      <p:sp>
        <p:nvSpPr>
          <p:cNvPr id="9" name="직사각형 8"/>
          <p:cNvSpPr/>
          <p:nvPr/>
        </p:nvSpPr>
        <p:spPr>
          <a:xfrm>
            <a:off x="1683984" y="3717032"/>
            <a:ext cx="151216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성인</a:t>
            </a:r>
            <a:endParaRPr lang="ko-KR" altLang="en-US" dirty="0"/>
          </a:p>
        </p:txBody>
      </p:sp>
      <p:sp>
        <p:nvSpPr>
          <p:cNvPr id="10" name="직사각형 9"/>
          <p:cNvSpPr/>
          <p:nvPr/>
        </p:nvSpPr>
        <p:spPr>
          <a:xfrm>
            <a:off x="4572000" y="3692852"/>
            <a:ext cx="151216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청소년</a:t>
            </a:r>
            <a:endParaRPr lang="ko-KR" altLang="en-US" dirty="0"/>
          </a:p>
        </p:txBody>
      </p:sp>
      <p:cxnSp>
        <p:nvCxnSpPr>
          <p:cNvPr id="12" name="직선 연결선 11"/>
          <p:cNvCxnSpPr>
            <a:stCxn id="8" idx="1"/>
            <a:endCxn id="9" idx="0"/>
          </p:cNvCxnSpPr>
          <p:nvPr/>
        </p:nvCxnSpPr>
        <p:spPr>
          <a:xfrm flipH="1">
            <a:off x="2440068" y="2816932"/>
            <a:ext cx="1051812" cy="900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직선 연결선 13"/>
          <p:cNvCxnSpPr>
            <a:stCxn id="8" idx="3"/>
            <a:endCxn id="10" idx="0"/>
          </p:cNvCxnSpPr>
          <p:nvPr/>
        </p:nvCxnSpPr>
        <p:spPr>
          <a:xfrm>
            <a:off x="4139952" y="2816932"/>
            <a:ext cx="1188132" cy="87592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591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4954562"/>
          </a:xfrm>
        </p:spPr>
        <p:txBody>
          <a:bodyPr>
            <a:normAutofit fontScale="90000"/>
          </a:bodyPr>
          <a:lstStyle/>
          <a:p>
            <a:pPr algn="l"/>
            <a:r>
              <a:rPr lang="en-US" altLang="ko-KR" sz="2000" dirty="0" smtClean="0"/>
              <a:t>1. </a:t>
            </a:r>
            <a:r>
              <a:rPr lang="ko-KR" altLang="en-US" sz="2000" dirty="0" smtClean="0"/>
              <a:t>은행은 예금 서비스를 고객에게 제공한다</a:t>
            </a:r>
            <a:r>
              <a:rPr lang="en-US" altLang="ko-KR" sz="2000" dirty="0" smtClean="0"/>
              <a:t>.</a:t>
            </a:r>
            <a:br>
              <a:rPr lang="en-US" altLang="ko-KR" sz="2000" dirty="0" smtClean="0"/>
            </a:br>
            <a:r>
              <a:rPr lang="en-US" altLang="ko-KR" sz="2000" dirty="0" smtClean="0"/>
              <a:t/>
            </a:r>
            <a:br>
              <a:rPr lang="en-US" altLang="ko-KR" sz="2000" dirty="0" smtClean="0"/>
            </a:br>
            <a:r>
              <a:rPr lang="en-US" altLang="ko-KR" sz="2000" dirty="0" smtClean="0"/>
              <a:t>2. </a:t>
            </a:r>
            <a:r>
              <a:rPr lang="ko-KR" altLang="en-US" sz="2000" dirty="0" smtClean="0"/>
              <a:t>은행은 여러 지점으로 구성되고 각 지점은 특정 도시에 위치해 있다</a:t>
            </a:r>
            <a:r>
              <a:rPr lang="en-US" altLang="ko-KR" sz="2000" dirty="0" smtClean="0"/>
              <a:t>.</a:t>
            </a:r>
            <a:br>
              <a:rPr lang="en-US" altLang="ko-KR" sz="2000" dirty="0" smtClean="0"/>
            </a:br>
            <a:r>
              <a:rPr lang="en-US" altLang="ko-KR" sz="2000" dirty="0" smtClean="0"/>
              <a:t/>
            </a:r>
            <a:br>
              <a:rPr lang="en-US" altLang="ko-KR" sz="2000" dirty="0" smtClean="0"/>
            </a:br>
            <a:r>
              <a:rPr lang="en-US" altLang="ko-KR" sz="2000" dirty="0" smtClean="0"/>
              <a:t>3. </a:t>
            </a:r>
            <a:r>
              <a:rPr lang="ko-KR" altLang="en-US" sz="2000" dirty="0" smtClean="0"/>
              <a:t>각 지점은 고유의 지점 명이 부여되며 추가로 도시</a:t>
            </a:r>
            <a:r>
              <a:rPr lang="en-US" altLang="ko-KR" sz="2000" dirty="0" smtClean="0"/>
              <a:t>, </a:t>
            </a:r>
            <a:r>
              <a:rPr lang="ko-KR" altLang="en-US" sz="2000" dirty="0" smtClean="0"/>
              <a:t>자산</a:t>
            </a:r>
            <a:r>
              <a:rPr lang="en-US" altLang="ko-KR" sz="2000" dirty="0" smtClean="0"/>
              <a:t>, </a:t>
            </a:r>
            <a:r>
              <a:rPr lang="ko-KR" altLang="en-US" sz="2000" dirty="0" smtClean="0"/>
              <a:t>영문 지점명</a:t>
            </a:r>
            <a:r>
              <a:rPr lang="en-US" altLang="ko-KR" sz="2000" dirty="0" smtClean="0"/>
              <a:t>, </a:t>
            </a:r>
            <a:r>
              <a:rPr lang="ko-KR" altLang="en-US" sz="2000" dirty="0" smtClean="0"/>
              <a:t>지점 개설일</a:t>
            </a:r>
            <a:r>
              <a:rPr lang="en-US" altLang="ko-KR" sz="2000" dirty="0" smtClean="0"/>
              <a:t>, </a:t>
            </a:r>
            <a:r>
              <a:rPr lang="ko-KR" altLang="en-US" sz="2000" dirty="0" smtClean="0"/>
              <a:t>전화번호 등의 정보를 가진다</a:t>
            </a:r>
            <a:r>
              <a:rPr lang="en-US" altLang="ko-KR" sz="2000" dirty="0" smtClean="0"/>
              <a:t>.</a:t>
            </a:r>
            <a:br>
              <a:rPr lang="en-US" altLang="ko-KR" sz="2000" dirty="0" smtClean="0"/>
            </a:br>
            <a:r>
              <a:rPr lang="en-US" altLang="ko-KR" sz="2000" dirty="0" smtClean="0"/>
              <a:t/>
            </a:r>
            <a:br>
              <a:rPr lang="en-US" altLang="ko-KR" sz="2000" dirty="0" smtClean="0"/>
            </a:br>
            <a:r>
              <a:rPr lang="en-US" altLang="ko-KR" sz="2000" dirty="0" smtClean="0"/>
              <a:t>4. </a:t>
            </a:r>
            <a:r>
              <a:rPr lang="ko-KR" altLang="en-US" sz="2000" dirty="0" smtClean="0"/>
              <a:t>고객은 고유의 고객 번호를 가지며</a:t>
            </a:r>
            <a:r>
              <a:rPr lang="en-US" altLang="ko-KR" sz="2000" dirty="0" smtClean="0"/>
              <a:t>, </a:t>
            </a:r>
            <a:r>
              <a:rPr lang="ko-KR" altLang="en-US" sz="2000" dirty="0" smtClean="0"/>
              <a:t>추가로 이름</a:t>
            </a:r>
            <a:r>
              <a:rPr lang="en-US" altLang="ko-KR" sz="2000" dirty="0" smtClean="0"/>
              <a:t>, </a:t>
            </a:r>
            <a:r>
              <a:rPr lang="ko-KR" altLang="en-US" sz="2000" dirty="0" smtClean="0"/>
              <a:t>주소</a:t>
            </a:r>
            <a:r>
              <a:rPr lang="en-US" altLang="ko-KR" sz="2000" dirty="0" smtClean="0"/>
              <a:t>, </a:t>
            </a:r>
            <a:r>
              <a:rPr lang="ko-KR" altLang="en-US" sz="2000" dirty="0" smtClean="0"/>
              <a:t>생년월일</a:t>
            </a:r>
            <a:r>
              <a:rPr lang="en-US" altLang="ko-KR" sz="2000" dirty="0"/>
              <a:t> </a:t>
            </a:r>
            <a:r>
              <a:rPr lang="ko-KR" altLang="en-US" sz="2000" dirty="0" smtClean="0"/>
              <a:t>등의 정보를 가진다</a:t>
            </a:r>
            <a:r>
              <a:rPr lang="en-US" altLang="ko-KR" sz="2000" dirty="0" smtClean="0"/>
              <a:t>.</a:t>
            </a:r>
            <a:br>
              <a:rPr lang="en-US" altLang="ko-KR" sz="2000" dirty="0" smtClean="0"/>
            </a:br>
            <a:r>
              <a:rPr lang="en-US" altLang="ko-KR" sz="2000" dirty="0" smtClean="0"/>
              <a:t/>
            </a:r>
            <a:br>
              <a:rPr lang="en-US" altLang="ko-KR" sz="2000" dirty="0" smtClean="0"/>
            </a:br>
            <a:r>
              <a:rPr lang="en-US" altLang="ko-KR" sz="2000" dirty="0" smtClean="0"/>
              <a:t>5. </a:t>
            </a:r>
            <a:r>
              <a:rPr lang="ko-KR" altLang="en-US" sz="2000" dirty="0" smtClean="0"/>
              <a:t>예금 계좌는 예금 번호로 유일하게 식별되고</a:t>
            </a:r>
            <a:r>
              <a:rPr lang="en-US" altLang="ko-KR" sz="2000" dirty="0"/>
              <a:t> </a:t>
            </a:r>
            <a:r>
              <a:rPr lang="ko-KR" altLang="en-US" sz="2000" dirty="0" smtClean="0"/>
              <a:t>예금계좌의 잔고와 입</a:t>
            </a:r>
            <a:r>
              <a:rPr lang="en-US" altLang="ko-KR" sz="2000" dirty="0" smtClean="0"/>
              <a:t>,</a:t>
            </a:r>
            <a:r>
              <a:rPr lang="ko-KR" altLang="en-US" sz="2000" dirty="0" smtClean="0"/>
              <a:t>출금 내역이 관리된다</a:t>
            </a:r>
            <a:r>
              <a:rPr lang="en-US" altLang="ko-KR" sz="2000" dirty="0" smtClean="0"/>
              <a:t>.</a:t>
            </a:r>
            <a:br>
              <a:rPr lang="en-US" altLang="ko-KR" sz="2000" dirty="0" smtClean="0"/>
            </a:br>
            <a:r>
              <a:rPr lang="en-US" altLang="ko-KR" sz="2000" dirty="0" smtClean="0"/>
              <a:t/>
            </a:r>
            <a:br>
              <a:rPr lang="en-US" altLang="ko-KR" sz="2000" dirty="0" smtClean="0"/>
            </a:br>
            <a:r>
              <a:rPr lang="en-US" altLang="ko-KR" sz="2000" dirty="0" smtClean="0"/>
              <a:t>6. </a:t>
            </a:r>
            <a:r>
              <a:rPr lang="ko-KR" altLang="en-US" sz="2000" dirty="0" smtClean="0"/>
              <a:t>한 명의 고객은 여러 개의 예금 계좌에 예금할 수 있고 하나의 예금 계좌는 여러 명의 고객이 예금할 수 있다</a:t>
            </a:r>
            <a:r>
              <a:rPr lang="en-US" altLang="ko-KR" sz="2000" dirty="0" smtClean="0"/>
              <a:t>.</a:t>
            </a:r>
            <a:br>
              <a:rPr lang="en-US" altLang="ko-KR" sz="2000" dirty="0" smtClean="0"/>
            </a:br>
            <a:r>
              <a:rPr lang="en-US" altLang="ko-KR" sz="2000" dirty="0" smtClean="0"/>
              <a:t/>
            </a:r>
            <a:br>
              <a:rPr lang="en-US" altLang="ko-KR" sz="2000" dirty="0" smtClean="0"/>
            </a:br>
            <a:r>
              <a:rPr lang="en-US" altLang="ko-KR" sz="2000" dirty="0" smtClean="0"/>
              <a:t>7. </a:t>
            </a:r>
            <a:r>
              <a:rPr lang="ko-KR" altLang="en-US" sz="2000" dirty="0" smtClean="0"/>
              <a:t>지점은 여러 개의 예금계좌를 관리한다</a:t>
            </a:r>
            <a:r>
              <a:rPr lang="en-US" altLang="ko-KR" sz="2000" dirty="0" smtClean="0"/>
              <a:t>.</a:t>
            </a:r>
            <a:endParaRPr lang="ko-KR" altLang="en-US" sz="2000" dirty="0"/>
          </a:p>
        </p:txBody>
      </p:sp>
    </p:spTree>
    <p:extLst>
      <p:ext uri="{BB962C8B-B14F-4D97-AF65-F5344CB8AC3E}">
        <p14:creationId xmlns:p14="http://schemas.microsoft.com/office/powerpoint/2010/main" val="73781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187624" y="2132856"/>
            <a:ext cx="115212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지점</a:t>
            </a:r>
            <a:endParaRPr lang="ko-KR" altLang="en-US" dirty="0"/>
          </a:p>
        </p:txBody>
      </p:sp>
      <p:sp>
        <p:nvSpPr>
          <p:cNvPr id="5" name="타원 4"/>
          <p:cNvSpPr/>
          <p:nvPr/>
        </p:nvSpPr>
        <p:spPr>
          <a:xfrm>
            <a:off x="234162" y="951239"/>
            <a:ext cx="108012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u="sng" dirty="0" smtClean="0"/>
              <a:t>지점명</a:t>
            </a:r>
            <a:endParaRPr lang="ko-KR" altLang="en-US" sz="1000" u="sng" dirty="0"/>
          </a:p>
        </p:txBody>
      </p:sp>
      <p:sp>
        <p:nvSpPr>
          <p:cNvPr id="6" name="타원 5"/>
          <p:cNvSpPr/>
          <p:nvPr/>
        </p:nvSpPr>
        <p:spPr>
          <a:xfrm>
            <a:off x="1475656" y="980728"/>
            <a:ext cx="93610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도시</a:t>
            </a:r>
            <a:endParaRPr lang="ko-KR" altLang="en-US" sz="1000" dirty="0"/>
          </a:p>
        </p:txBody>
      </p:sp>
      <p:sp>
        <p:nvSpPr>
          <p:cNvPr id="7" name="타원 6"/>
          <p:cNvSpPr/>
          <p:nvPr/>
        </p:nvSpPr>
        <p:spPr>
          <a:xfrm>
            <a:off x="2627784" y="989294"/>
            <a:ext cx="86409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자산</a:t>
            </a:r>
            <a:endParaRPr lang="ko-KR" altLang="en-US" sz="1000" dirty="0"/>
          </a:p>
        </p:txBody>
      </p:sp>
      <p:sp>
        <p:nvSpPr>
          <p:cNvPr id="8" name="타원 7"/>
          <p:cNvSpPr/>
          <p:nvPr/>
        </p:nvSpPr>
        <p:spPr>
          <a:xfrm>
            <a:off x="162154" y="3111479"/>
            <a:ext cx="108012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영문</a:t>
            </a:r>
            <a:endParaRPr lang="en-US" altLang="ko-KR" sz="1000" dirty="0" smtClean="0"/>
          </a:p>
          <a:p>
            <a:pPr algn="ctr"/>
            <a:r>
              <a:rPr lang="ko-KR" altLang="en-US" sz="1000" dirty="0" smtClean="0"/>
              <a:t>지점명</a:t>
            </a:r>
            <a:endParaRPr lang="ko-KR" altLang="en-US" sz="1000" dirty="0"/>
          </a:p>
        </p:txBody>
      </p:sp>
      <p:sp>
        <p:nvSpPr>
          <p:cNvPr id="9" name="타원 8"/>
          <p:cNvSpPr/>
          <p:nvPr/>
        </p:nvSpPr>
        <p:spPr>
          <a:xfrm>
            <a:off x="1403648" y="3140968"/>
            <a:ext cx="93610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지점</a:t>
            </a:r>
            <a:endParaRPr lang="en-US" altLang="ko-KR" sz="1000" dirty="0" smtClean="0"/>
          </a:p>
          <a:p>
            <a:pPr algn="ctr"/>
            <a:r>
              <a:rPr lang="ko-KR" altLang="en-US" sz="1000" dirty="0" smtClean="0"/>
              <a:t>개설일</a:t>
            </a:r>
            <a:endParaRPr lang="ko-KR" altLang="en-US" sz="1000" dirty="0"/>
          </a:p>
        </p:txBody>
      </p:sp>
      <p:sp>
        <p:nvSpPr>
          <p:cNvPr id="10" name="타원 9"/>
          <p:cNvSpPr/>
          <p:nvPr/>
        </p:nvSpPr>
        <p:spPr>
          <a:xfrm>
            <a:off x="2555776" y="3149534"/>
            <a:ext cx="86409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전화</a:t>
            </a:r>
            <a:endParaRPr lang="en-US" altLang="ko-KR" sz="1000" dirty="0" smtClean="0"/>
          </a:p>
          <a:p>
            <a:pPr algn="ctr"/>
            <a:r>
              <a:rPr lang="ko-KR" altLang="en-US" sz="1000" dirty="0" smtClean="0"/>
              <a:t>번호</a:t>
            </a:r>
            <a:endParaRPr lang="ko-KR" altLang="en-US" sz="1000" dirty="0"/>
          </a:p>
        </p:txBody>
      </p:sp>
      <p:cxnSp>
        <p:nvCxnSpPr>
          <p:cNvPr id="12" name="직선 연결선 11"/>
          <p:cNvCxnSpPr>
            <a:stCxn id="5" idx="4"/>
          </p:cNvCxnSpPr>
          <p:nvPr/>
        </p:nvCxnSpPr>
        <p:spPr>
          <a:xfrm>
            <a:off x="774222" y="1383287"/>
            <a:ext cx="701434" cy="7495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직선 연결선 13"/>
          <p:cNvCxnSpPr>
            <a:stCxn id="6" idx="4"/>
            <a:endCxn id="4" idx="0"/>
          </p:cNvCxnSpPr>
          <p:nvPr/>
        </p:nvCxnSpPr>
        <p:spPr>
          <a:xfrm flipH="1">
            <a:off x="1763688" y="1412776"/>
            <a:ext cx="180020" cy="720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직선 연결선 15"/>
          <p:cNvCxnSpPr>
            <a:stCxn id="7" idx="4"/>
          </p:cNvCxnSpPr>
          <p:nvPr/>
        </p:nvCxnSpPr>
        <p:spPr>
          <a:xfrm flipH="1">
            <a:off x="2177090" y="1421342"/>
            <a:ext cx="882742" cy="711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직선 연결선 17"/>
          <p:cNvCxnSpPr>
            <a:stCxn id="8" idx="0"/>
          </p:cNvCxnSpPr>
          <p:nvPr/>
        </p:nvCxnSpPr>
        <p:spPr>
          <a:xfrm flipV="1">
            <a:off x="702214" y="2636912"/>
            <a:ext cx="773442" cy="47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직선 연결선 19"/>
          <p:cNvCxnSpPr>
            <a:stCxn id="9" idx="0"/>
            <a:endCxn id="4" idx="2"/>
          </p:cNvCxnSpPr>
          <p:nvPr/>
        </p:nvCxnSpPr>
        <p:spPr>
          <a:xfrm flipH="1" flipV="1">
            <a:off x="1763688" y="2636912"/>
            <a:ext cx="108012"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직선 연결선 21"/>
          <p:cNvCxnSpPr>
            <a:stCxn id="10" idx="0"/>
          </p:cNvCxnSpPr>
          <p:nvPr/>
        </p:nvCxnSpPr>
        <p:spPr>
          <a:xfrm flipH="1" flipV="1">
            <a:off x="2177090" y="2636912"/>
            <a:ext cx="810734" cy="512622"/>
          </a:xfrm>
          <a:prstGeom prst="line">
            <a:avLst/>
          </a:prstGeom>
        </p:spPr>
        <p:style>
          <a:lnRef idx="1">
            <a:schemeClr val="accent1"/>
          </a:lnRef>
          <a:fillRef idx="0">
            <a:schemeClr val="accent1"/>
          </a:fillRef>
          <a:effectRef idx="0">
            <a:schemeClr val="accent1"/>
          </a:effectRef>
          <a:fontRef idx="minor">
            <a:schemeClr val="tx1"/>
          </a:fontRef>
        </p:style>
      </p:cxnSp>
      <p:sp>
        <p:nvSpPr>
          <p:cNvPr id="23" name="직사각형 22"/>
          <p:cNvSpPr/>
          <p:nvPr/>
        </p:nvSpPr>
        <p:spPr>
          <a:xfrm>
            <a:off x="6012160" y="1988840"/>
            <a:ext cx="115212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고객</a:t>
            </a:r>
            <a:endParaRPr lang="ko-KR" altLang="en-US" dirty="0"/>
          </a:p>
        </p:txBody>
      </p:sp>
      <p:sp>
        <p:nvSpPr>
          <p:cNvPr id="24" name="타원 23"/>
          <p:cNvSpPr/>
          <p:nvPr/>
        </p:nvSpPr>
        <p:spPr>
          <a:xfrm>
            <a:off x="5058698" y="807223"/>
            <a:ext cx="108012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u="sng" dirty="0" smtClean="0"/>
              <a:t>고객번호</a:t>
            </a:r>
            <a:endParaRPr lang="ko-KR" altLang="en-US" sz="1000" u="sng" dirty="0"/>
          </a:p>
        </p:txBody>
      </p:sp>
      <p:sp>
        <p:nvSpPr>
          <p:cNvPr id="25" name="타원 24"/>
          <p:cNvSpPr/>
          <p:nvPr/>
        </p:nvSpPr>
        <p:spPr>
          <a:xfrm>
            <a:off x="6300192" y="836712"/>
            <a:ext cx="93610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이름</a:t>
            </a:r>
            <a:endParaRPr lang="ko-KR" altLang="en-US" sz="1000" dirty="0"/>
          </a:p>
        </p:txBody>
      </p:sp>
      <p:sp>
        <p:nvSpPr>
          <p:cNvPr id="26" name="타원 25"/>
          <p:cNvSpPr/>
          <p:nvPr/>
        </p:nvSpPr>
        <p:spPr>
          <a:xfrm>
            <a:off x="7452320" y="845278"/>
            <a:ext cx="86409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주소</a:t>
            </a:r>
            <a:endParaRPr lang="ko-KR" altLang="en-US" sz="1000" dirty="0"/>
          </a:p>
        </p:txBody>
      </p:sp>
      <p:sp>
        <p:nvSpPr>
          <p:cNvPr id="27" name="타원 26"/>
          <p:cNvSpPr/>
          <p:nvPr/>
        </p:nvSpPr>
        <p:spPr>
          <a:xfrm>
            <a:off x="4986690" y="2967463"/>
            <a:ext cx="108012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생년</a:t>
            </a:r>
            <a:endParaRPr lang="en-US" altLang="ko-KR" sz="1000" dirty="0" smtClean="0"/>
          </a:p>
          <a:p>
            <a:pPr algn="ctr"/>
            <a:r>
              <a:rPr lang="ko-KR" altLang="en-US" sz="1000" dirty="0" smtClean="0"/>
              <a:t>월일</a:t>
            </a:r>
            <a:endParaRPr lang="ko-KR" altLang="en-US" sz="1000" dirty="0"/>
          </a:p>
        </p:txBody>
      </p:sp>
      <p:cxnSp>
        <p:nvCxnSpPr>
          <p:cNvPr id="30" name="직선 연결선 29"/>
          <p:cNvCxnSpPr>
            <a:stCxn id="24" idx="4"/>
          </p:cNvCxnSpPr>
          <p:nvPr/>
        </p:nvCxnSpPr>
        <p:spPr>
          <a:xfrm>
            <a:off x="5598758" y="1239271"/>
            <a:ext cx="701434" cy="7495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직선 연결선 30"/>
          <p:cNvCxnSpPr>
            <a:stCxn id="25" idx="4"/>
            <a:endCxn id="23" idx="0"/>
          </p:cNvCxnSpPr>
          <p:nvPr/>
        </p:nvCxnSpPr>
        <p:spPr>
          <a:xfrm flipH="1">
            <a:off x="6588224" y="1268760"/>
            <a:ext cx="180020" cy="720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직선 연결선 31"/>
          <p:cNvCxnSpPr>
            <a:stCxn id="26" idx="4"/>
          </p:cNvCxnSpPr>
          <p:nvPr/>
        </p:nvCxnSpPr>
        <p:spPr>
          <a:xfrm flipH="1">
            <a:off x="7001626" y="1277326"/>
            <a:ext cx="882742" cy="711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직선 연결선 32"/>
          <p:cNvCxnSpPr>
            <a:stCxn id="27" idx="0"/>
          </p:cNvCxnSpPr>
          <p:nvPr/>
        </p:nvCxnSpPr>
        <p:spPr>
          <a:xfrm flipV="1">
            <a:off x="5526750" y="2492896"/>
            <a:ext cx="773442" cy="474567"/>
          </a:xfrm>
          <a:prstGeom prst="line">
            <a:avLst/>
          </a:prstGeom>
        </p:spPr>
        <p:style>
          <a:lnRef idx="1">
            <a:schemeClr val="accent1"/>
          </a:lnRef>
          <a:fillRef idx="0">
            <a:schemeClr val="accent1"/>
          </a:fillRef>
          <a:effectRef idx="0">
            <a:schemeClr val="accent1"/>
          </a:effectRef>
          <a:fontRef idx="minor">
            <a:schemeClr val="tx1"/>
          </a:fontRef>
        </p:style>
      </p:cxnSp>
      <p:sp>
        <p:nvSpPr>
          <p:cNvPr id="36" name="직사각형 35"/>
          <p:cNvSpPr/>
          <p:nvPr/>
        </p:nvSpPr>
        <p:spPr>
          <a:xfrm>
            <a:off x="6047897" y="4365104"/>
            <a:ext cx="115212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예금계좌</a:t>
            </a:r>
            <a:endParaRPr lang="ko-KR" altLang="en-US" dirty="0"/>
          </a:p>
        </p:txBody>
      </p:sp>
      <p:sp>
        <p:nvSpPr>
          <p:cNvPr id="37" name="타원 36"/>
          <p:cNvSpPr/>
          <p:nvPr/>
        </p:nvSpPr>
        <p:spPr>
          <a:xfrm>
            <a:off x="5022427" y="5343727"/>
            <a:ext cx="108012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u="sng" dirty="0" smtClean="0"/>
              <a:t>예금번호</a:t>
            </a:r>
            <a:endParaRPr lang="ko-KR" altLang="en-US" sz="1000" u="sng" dirty="0"/>
          </a:p>
        </p:txBody>
      </p:sp>
      <p:sp>
        <p:nvSpPr>
          <p:cNvPr id="38" name="타원 37"/>
          <p:cNvSpPr/>
          <p:nvPr/>
        </p:nvSpPr>
        <p:spPr>
          <a:xfrm>
            <a:off x="6263921" y="5373216"/>
            <a:ext cx="93610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잔고</a:t>
            </a:r>
            <a:endParaRPr lang="ko-KR" altLang="en-US" sz="1000" dirty="0"/>
          </a:p>
        </p:txBody>
      </p:sp>
      <p:sp>
        <p:nvSpPr>
          <p:cNvPr id="39" name="타원 38"/>
          <p:cNvSpPr/>
          <p:nvPr/>
        </p:nvSpPr>
        <p:spPr>
          <a:xfrm>
            <a:off x="7416049" y="5381782"/>
            <a:ext cx="86409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입출금</a:t>
            </a:r>
            <a:endParaRPr lang="en-US" altLang="ko-KR" sz="1000" dirty="0" smtClean="0"/>
          </a:p>
          <a:p>
            <a:pPr algn="ctr"/>
            <a:r>
              <a:rPr lang="ko-KR" altLang="en-US" sz="1000" dirty="0" smtClean="0"/>
              <a:t>내역</a:t>
            </a:r>
            <a:endParaRPr lang="ko-KR" altLang="en-US" sz="1000" dirty="0"/>
          </a:p>
        </p:txBody>
      </p:sp>
      <p:cxnSp>
        <p:nvCxnSpPr>
          <p:cNvPr id="40" name="직선 연결선 39"/>
          <p:cNvCxnSpPr>
            <a:stCxn id="37" idx="0"/>
          </p:cNvCxnSpPr>
          <p:nvPr/>
        </p:nvCxnSpPr>
        <p:spPr>
          <a:xfrm flipV="1">
            <a:off x="5562487" y="4869160"/>
            <a:ext cx="773442" cy="47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직선 연결선 40"/>
          <p:cNvCxnSpPr>
            <a:stCxn id="38" idx="0"/>
            <a:endCxn id="36" idx="2"/>
          </p:cNvCxnSpPr>
          <p:nvPr/>
        </p:nvCxnSpPr>
        <p:spPr>
          <a:xfrm flipH="1" flipV="1">
            <a:off x="6623961" y="4869160"/>
            <a:ext cx="108012"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직선 연결선 41"/>
          <p:cNvCxnSpPr>
            <a:stCxn id="39" idx="0"/>
          </p:cNvCxnSpPr>
          <p:nvPr/>
        </p:nvCxnSpPr>
        <p:spPr>
          <a:xfrm flipH="1" flipV="1">
            <a:off x="7037363" y="4869160"/>
            <a:ext cx="810734" cy="512622"/>
          </a:xfrm>
          <a:prstGeom prst="line">
            <a:avLst/>
          </a:prstGeom>
        </p:spPr>
        <p:style>
          <a:lnRef idx="1">
            <a:schemeClr val="accent1"/>
          </a:lnRef>
          <a:fillRef idx="0">
            <a:schemeClr val="accent1"/>
          </a:fillRef>
          <a:effectRef idx="0">
            <a:schemeClr val="accent1"/>
          </a:effectRef>
          <a:fontRef idx="minor">
            <a:schemeClr val="tx1"/>
          </a:fontRef>
        </p:style>
      </p:cxnSp>
      <p:sp>
        <p:nvSpPr>
          <p:cNvPr id="43" name="다이아몬드 42"/>
          <p:cNvSpPr/>
          <p:nvPr/>
        </p:nvSpPr>
        <p:spPr>
          <a:xfrm>
            <a:off x="3402514" y="4365104"/>
            <a:ext cx="1584176" cy="43204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dirty="0" smtClean="0"/>
              <a:t>관리</a:t>
            </a:r>
            <a:endParaRPr lang="ko-KR" altLang="en-US" sz="1100" dirty="0"/>
          </a:p>
        </p:txBody>
      </p:sp>
      <p:cxnSp>
        <p:nvCxnSpPr>
          <p:cNvPr id="45" name="직선 연결선 44"/>
          <p:cNvCxnSpPr>
            <a:stCxn id="4" idx="3"/>
          </p:cNvCxnSpPr>
          <p:nvPr/>
        </p:nvCxnSpPr>
        <p:spPr>
          <a:xfrm>
            <a:off x="2339752" y="2384884"/>
            <a:ext cx="18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직선 연결선 46"/>
          <p:cNvCxnSpPr>
            <a:endCxn id="43" idx="0"/>
          </p:cNvCxnSpPr>
          <p:nvPr/>
        </p:nvCxnSpPr>
        <p:spPr>
          <a:xfrm>
            <a:off x="4139952" y="2384884"/>
            <a:ext cx="54650" cy="1980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직선 연결선 50"/>
          <p:cNvCxnSpPr>
            <a:stCxn id="43" idx="3"/>
            <a:endCxn id="36" idx="1"/>
          </p:cNvCxnSpPr>
          <p:nvPr/>
        </p:nvCxnSpPr>
        <p:spPr>
          <a:xfrm>
            <a:off x="4986690" y="4581128"/>
            <a:ext cx="1061207" cy="36004"/>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83842" y="1899664"/>
            <a:ext cx="288032" cy="369332"/>
          </a:xfrm>
          <a:prstGeom prst="rect">
            <a:avLst/>
          </a:prstGeom>
          <a:noFill/>
        </p:spPr>
        <p:txBody>
          <a:bodyPr wrap="square" rtlCol="0">
            <a:spAutoFit/>
          </a:bodyPr>
          <a:lstStyle/>
          <a:p>
            <a:r>
              <a:rPr lang="en-US" altLang="ko-KR" dirty="0" smtClean="0"/>
              <a:t>1</a:t>
            </a:r>
            <a:endParaRPr lang="ko-KR" altLang="en-US" dirty="0"/>
          </a:p>
        </p:txBody>
      </p:sp>
      <p:sp>
        <p:nvSpPr>
          <p:cNvPr id="53" name="TextBox 52"/>
          <p:cNvSpPr txBox="1"/>
          <p:nvPr/>
        </p:nvSpPr>
        <p:spPr>
          <a:xfrm>
            <a:off x="5489035" y="4200502"/>
            <a:ext cx="288032" cy="369332"/>
          </a:xfrm>
          <a:prstGeom prst="rect">
            <a:avLst/>
          </a:prstGeom>
          <a:noFill/>
        </p:spPr>
        <p:txBody>
          <a:bodyPr wrap="square" rtlCol="0">
            <a:spAutoFit/>
          </a:bodyPr>
          <a:lstStyle/>
          <a:p>
            <a:r>
              <a:rPr lang="en-US" altLang="ko-KR" dirty="0"/>
              <a:t>N</a:t>
            </a:r>
            <a:endParaRPr lang="ko-KR" altLang="en-US" dirty="0"/>
          </a:p>
        </p:txBody>
      </p:sp>
      <p:sp>
        <p:nvSpPr>
          <p:cNvPr id="54" name="다이아몬드 53"/>
          <p:cNvSpPr/>
          <p:nvPr/>
        </p:nvSpPr>
        <p:spPr>
          <a:xfrm>
            <a:off x="5939885" y="3310642"/>
            <a:ext cx="1584176" cy="43204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dirty="0" smtClean="0"/>
              <a:t>예금</a:t>
            </a:r>
            <a:endParaRPr lang="ko-KR" altLang="en-US" sz="1100" dirty="0"/>
          </a:p>
        </p:txBody>
      </p:sp>
      <p:cxnSp>
        <p:nvCxnSpPr>
          <p:cNvPr id="56" name="직선 연결선 55"/>
          <p:cNvCxnSpPr>
            <a:stCxn id="23" idx="2"/>
            <a:endCxn id="54" idx="0"/>
          </p:cNvCxnSpPr>
          <p:nvPr/>
        </p:nvCxnSpPr>
        <p:spPr>
          <a:xfrm>
            <a:off x="6588224" y="2492896"/>
            <a:ext cx="143749" cy="817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직선 연결선 57"/>
          <p:cNvCxnSpPr>
            <a:stCxn id="54" idx="2"/>
            <a:endCxn id="36" idx="0"/>
          </p:cNvCxnSpPr>
          <p:nvPr/>
        </p:nvCxnSpPr>
        <p:spPr>
          <a:xfrm flipH="1">
            <a:off x="6623961" y="3742690"/>
            <a:ext cx="108012" cy="622414"/>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821606" y="2590562"/>
            <a:ext cx="288032" cy="369332"/>
          </a:xfrm>
          <a:prstGeom prst="rect">
            <a:avLst/>
          </a:prstGeom>
          <a:noFill/>
        </p:spPr>
        <p:txBody>
          <a:bodyPr wrap="square" rtlCol="0">
            <a:spAutoFit/>
          </a:bodyPr>
          <a:lstStyle/>
          <a:p>
            <a:r>
              <a:rPr lang="en-US" altLang="ko-KR" dirty="0"/>
              <a:t>N</a:t>
            </a:r>
            <a:endParaRPr lang="ko-KR" altLang="en-US" dirty="0"/>
          </a:p>
        </p:txBody>
      </p:sp>
      <p:sp>
        <p:nvSpPr>
          <p:cNvPr id="60" name="TextBox 59"/>
          <p:cNvSpPr txBox="1"/>
          <p:nvPr/>
        </p:nvSpPr>
        <p:spPr>
          <a:xfrm>
            <a:off x="6794681" y="3916881"/>
            <a:ext cx="288032" cy="369332"/>
          </a:xfrm>
          <a:prstGeom prst="rect">
            <a:avLst/>
          </a:prstGeom>
          <a:noFill/>
        </p:spPr>
        <p:txBody>
          <a:bodyPr wrap="square" rtlCol="0">
            <a:spAutoFit/>
          </a:bodyPr>
          <a:lstStyle/>
          <a:p>
            <a:r>
              <a:rPr lang="en-US" altLang="ko-KR" dirty="0" smtClean="0"/>
              <a:t>M</a:t>
            </a:r>
            <a:endParaRPr lang="ko-KR" altLang="en-US" dirty="0"/>
          </a:p>
        </p:txBody>
      </p:sp>
    </p:spTree>
    <p:extLst>
      <p:ext uri="{BB962C8B-B14F-4D97-AF65-F5344CB8AC3E}">
        <p14:creationId xmlns:p14="http://schemas.microsoft.com/office/powerpoint/2010/main" val="2203113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5242594"/>
          </a:xfrm>
        </p:spPr>
        <p:txBody>
          <a:bodyPr>
            <a:normAutofit/>
          </a:bodyPr>
          <a:lstStyle/>
          <a:p>
            <a:pPr algn="l"/>
            <a:r>
              <a:rPr lang="en-US" altLang="ko-KR" sz="2000" dirty="0" smtClean="0"/>
              <a:t>1. </a:t>
            </a:r>
            <a:r>
              <a:rPr lang="ko-KR" altLang="en-US" sz="2000" dirty="0" smtClean="0"/>
              <a:t>한국대학교의 주된 구성원은 학생과 교수이다</a:t>
            </a:r>
            <a:r>
              <a:rPr lang="en-US" altLang="ko-KR" sz="2000" dirty="0" smtClean="0"/>
              <a:t>.</a:t>
            </a:r>
            <a:br>
              <a:rPr lang="en-US" altLang="ko-KR" sz="2000" dirty="0" smtClean="0"/>
            </a:br>
            <a:r>
              <a:rPr lang="en-US" altLang="ko-KR" sz="2000" dirty="0" smtClean="0"/>
              <a:t>2. </a:t>
            </a:r>
            <a:r>
              <a:rPr lang="ko-KR" altLang="en-US" sz="2000" dirty="0" smtClean="0"/>
              <a:t>학생은 고유의 학번이 부여되며 추가로 주민등록번호</a:t>
            </a:r>
            <a:r>
              <a:rPr lang="en-US" altLang="ko-KR" sz="2000" dirty="0" smtClean="0"/>
              <a:t>, </a:t>
            </a:r>
            <a:r>
              <a:rPr lang="ko-KR" altLang="en-US" sz="2000" dirty="0" smtClean="0"/>
              <a:t>이름</a:t>
            </a:r>
            <a:r>
              <a:rPr lang="en-US" altLang="ko-KR" sz="2000" dirty="0" smtClean="0"/>
              <a:t>, </a:t>
            </a:r>
            <a:r>
              <a:rPr lang="ko-KR" altLang="en-US" sz="2000" dirty="0" smtClean="0"/>
              <a:t>주소</a:t>
            </a:r>
            <a:r>
              <a:rPr lang="en-US" altLang="ko-KR" sz="2000" dirty="0" smtClean="0"/>
              <a:t>, </a:t>
            </a:r>
            <a:r>
              <a:rPr lang="ko-KR" altLang="en-US" sz="2000" dirty="0" smtClean="0"/>
              <a:t>전화번호</a:t>
            </a:r>
            <a:r>
              <a:rPr lang="en-US" altLang="ko-KR" sz="2000" dirty="0" smtClean="0"/>
              <a:t>, </a:t>
            </a:r>
            <a:r>
              <a:rPr lang="ko-KR" altLang="en-US" sz="2000" dirty="0" smtClean="0"/>
              <a:t>학년 등의 정보를 가진다</a:t>
            </a:r>
            <a:r>
              <a:rPr lang="en-US" altLang="ko-KR" sz="2000" dirty="0" smtClean="0"/>
              <a:t>.</a:t>
            </a:r>
            <a:br>
              <a:rPr lang="en-US" altLang="ko-KR" sz="2000" dirty="0" smtClean="0"/>
            </a:br>
            <a:r>
              <a:rPr lang="en-US" altLang="ko-KR" sz="2000" dirty="0" smtClean="0"/>
              <a:t>3. </a:t>
            </a:r>
            <a:r>
              <a:rPr lang="ko-KR" altLang="en-US" sz="2000" dirty="0" smtClean="0"/>
              <a:t>교수는 고유의 교수 번호가 부여되며 추가로 주민등록번호</a:t>
            </a:r>
            <a:r>
              <a:rPr lang="en-US" altLang="ko-KR" sz="2000" dirty="0" smtClean="0"/>
              <a:t>, </a:t>
            </a:r>
            <a:r>
              <a:rPr lang="ko-KR" altLang="en-US" sz="2000" dirty="0" smtClean="0"/>
              <a:t>이름</a:t>
            </a:r>
            <a:r>
              <a:rPr lang="en-US" altLang="ko-KR" sz="2000" dirty="0" smtClean="0"/>
              <a:t>, </a:t>
            </a:r>
            <a:r>
              <a:rPr lang="ko-KR" altLang="en-US" sz="2000" dirty="0" smtClean="0"/>
              <a:t>주소</a:t>
            </a:r>
            <a:r>
              <a:rPr lang="en-US" altLang="ko-KR" sz="2000" dirty="0" smtClean="0"/>
              <a:t>, </a:t>
            </a:r>
            <a:r>
              <a:rPr lang="ko-KR" altLang="en-US" sz="2000" dirty="0" smtClean="0"/>
              <a:t>전화번호</a:t>
            </a:r>
            <a:r>
              <a:rPr lang="en-US" altLang="ko-KR" sz="2000" dirty="0" smtClean="0"/>
              <a:t>, </a:t>
            </a:r>
            <a:r>
              <a:rPr lang="ko-KR" altLang="en-US" sz="2000" dirty="0" smtClean="0"/>
              <a:t>직위</a:t>
            </a:r>
            <a:r>
              <a:rPr lang="en-US" altLang="ko-KR" sz="2000" dirty="0" smtClean="0"/>
              <a:t>, </a:t>
            </a:r>
            <a:r>
              <a:rPr lang="ko-KR" altLang="en-US" sz="2000" dirty="0" smtClean="0"/>
              <a:t>임용 년도</a:t>
            </a:r>
            <a:r>
              <a:rPr lang="en-US" altLang="ko-KR" sz="2000" dirty="0" smtClean="0"/>
              <a:t> </a:t>
            </a:r>
            <a:r>
              <a:rPr lang="ko-KR" altLang="en-US" sz="2000" dirty="0" smtClean="0"/>
              <a:t>등의 정보를 가진다</a:t>
            </a:r>
            <a:r>
              <a:rPr lang="en-US" altLang="ko-KR" sz="2000" dirty="0" smtClean="0"/>
              <a:t>.</a:t>
            </a:r>
            <a:br>
              <a:rPr lang="en-US" altLang="ko-KR" sz="2000" dirty="0" smtClean="0"/>
            </a:br>
            <a:r>
              <a:rPr lang="en-US" altLang="ko-KR" sz="2000" dirty="0" smtClean="0"/>
              <a:t>4. </a:t>
            </a:r>
            <a:r>
              <a:rPr lang="ko-KR" altLang="en-US" sz="2000" dirty="0" smtClean="0"/>
              <a:t>학생과 교수는 하나의 학과에만 소속될 수 있으나 하나의 학과에는 여러 명의 학생과 교수가 소속되어있다</a:t>
            </a:r>
            <a:r>
              <a:rPr lang="en-US" altLang="ko-KR" sz="2000" dirty="0" smtClean="0"/>
              <a:t>.</a:t>
            </a:r>
            <a:br>
              <a:rPr lang="en-US" altLang="ko-KR" sz="2000" dirty="0" smtClean="0"/>
            </a:br>
            <a:r>
              <a:rPr lang="en-US" altLang="ko-KR" sz="2000" dirty="0" smtClean="0"/>
              <a:t>5. </a:t>
            </a:r>
            <a:r>
              <a:rPr lang="ko-KR" altLang="en-US" sz="2000" dirty="0" smtClean="0"/>
              <a:t>학과는 고유의 학과번호가 부여되며</a:t>
            </a:r>
            <a:r>
              <a:rPr lang="en-US" altLang="ko-KR" sz="2000" dirty="0" smtClean="0"/>
              <a:t>, </a:t>
            </a:r>
            <a:r>
              <a:rPr lang="ko-KR" altLang="en-US" sz="2000" dirty="0" smtClean="0"/>
              <a:t>추가로 학과명</a:t>
            </a:r>
            <a:r>
              <a:rPr lang="en-US" altLang="ko-KR" sz="2000" dirty="0" smtClean="0"/>
              <a:t>, </a:t>
            </a:r>
            <a:r>
              <a:rPr lang="ko-KR" altLang="en-US" sz="2000" dirty="0" smtClean="0"/>
              <a:t>사무실</a:t>
            </a:r>
            <a:r>
              <a:rPr lang="en-US" altLang="ko-KR" sz="2000" dirty="0" smtClean="0"/>
              <a:t>, </a:t>
            </a:r>
            <a:r>
              <a:rPr lang="ko-KR" altLang="en-US" sz="2000" dirty="0" smtClean="0"/>
              <a:t>전화번호</a:t>
            </a:r>
            <a:r>
              <a:rPr lang="en-US" altLang="ko-KR" sz="2000" dirty="0"/>
              <a:t> </a:t>
            </a:r>
            <a:r>
              <a:rPr lang="ko-KR" altLang="en-US" sz="2000" dirty="0" smtClean="0"/>
              <a:t>등의 정보를 가진다</a:t>
            </a:r>
            <a:r>
              <a:rPr lang="en-US" altLang="ko-KR" sz="2000" dirty="0" smtClean="0"/>
              <a:t>.</a:t>
            </a:r>
            <a:br>
              <a:rPr lang="en-US" altLang="ko-KR" sz="2000" dirty="0" smtClean="0"/>
            </a:br>
            <a:r>
              <a:rPr lang="en-US" altLang="ko-KR" sz="2000" dirty="0" smtClean="0"/>
              <a:t>6. </a:t>
            </a:r>
            <a:r>
              <a:rPr lang="ko-KR" altLang="en-US" sz="2000" dirty="0" smtClean="0"/>
              <a:t>강좌는 고유의 강좌번호가 부여되며 추가로 강좌명</a:t>
            </a:r>
            <a:r>
              <a:rPr lang="en-US" altLang="ko-KR" sz="2000" dirty="0" smtClean="0"/>
              <a:t>, </a:t>
            </a:r>
            <a:r>
              <a:rPr lang="ko-KR" altLang="en-US" sz="2000" dirty="0" smtClean="0"/>
              <a:t>학점수</a:t>
            </a:r>
            <a:r>
              <a:rPr lang="en-US" altLang="ko-KR" sz="2000" dirty="0" smtClean="0"/>
              <a:t>, </a:t>
            </a:r>
            <a:r>
              <a:rPr lang="ko-KR" altLang="en-US" sz="2000" dirty="0" smtClean="0"/>
              <a:t>연도</a:t>
            </a:r>
            <a:r>
              <a:rPr lang="en-US" altLang="ko-KR" sz="2000" dirty="0" smtClean="0"/>
              <a:t>, </a:t>
            </a:r>
            <a:r>
              <a:rPr lang="ko-KR" altLang="en-US" sz="2000" dirty="0" smtClean="0"/>
              <a:t>학기</a:t>
            </a:r>
            <a:r>
              <a:rPr lang="en-US" altLang="ko-KR" sz="2000" dirty="0" smtClean="0"/>
              <a:t>, </a:t>
            </a:r>
            <a:r>
              <a:rPr lang="ko-KR" altLang="en-US" sz="2000" dirty="0" smtClean="0"/>
              <a:t>강의실</a:t>
            </a:r>
            <a:r>
              <a:rPr lang="en-US" altLang="ko-KR" sz="2000" dirty="0" smtClean="0"/>
              <a:t>, </a:t>
            </a:r>
            <a:r>
              <a:rPr lang="ko-KR" altLang="en-US" sz="2000" dirty="0" smtClean="0"/>
              <a:t>수강인원 등의 정보를 가진다</a:t>
            </a:r>
            <a:r>
              <a:rPr lang="en-US" altLang="ko-KR" sz="2000" dirty="0" smtClean="0"/>
              <a:t>.</a:t>
            </a:r>
            <a:br>
              <a:rPr lang="en-US" altLang="ko-KR" sz="2000" dirty="0" smtClean="0"/>
            </a:br>
            <a:r>
              <a:rPr lang="en-US" altLang="ko-KR" sz="2000" dirty="0" smtClean="0"/>
              <a:t>7. </a:t>
            </a:r>
            <a:r>
              <a:rPr lang="ko-KR" altLang="en-US" sz="2000" dirty="0" smtClean="0"/>
              <a:t>한 강좌는 한 명의 교수가 강의하고 한 교수는 여러 강좌를 강의할 수 있다</a:t>
            </a:r>
            <a:r>
              <a:rPr lang="en-US" altLang="ko-KR" sz="2000" dirty="0" smtClean="0"/>
              <a:t>.</a:t>
            </a:r>
            <a:br>
              <a:rPr lang="en-US" altLang="ko-KR" sz="2000" dirty="0" smtClean="0"/>
            </a:br>
            <a:r>
              <a:rPr lang="en-US" altLang="ko-KR" sz="2000" dirty="0" smtClean="0"/>
              <a:t>8. </a:t>
            </a:r>
            <a:r>
              <a:rPr lang="ko-KR" altLang="en-US" sz="2000" dirty="0" smtClean="0"/>
              <a:t>한 학생은 하나 이상의 강좌를 수강할 수 있다</a:t>
            </a:r>
            <a:r>
              <a:rPr lang="en-US" altLang="ko-KR" sz="2000" dirty="0" smtClean="0"/>
              <a:t>.</a:t>
            </a:r>
            <a:br>
              <a:rPr lang="en-US" altLang="ko-KR" sz="2000" dirty="0" smtClean="0"/>
            </a:br>
            <a:r>
              <a:rPr lang="en-US" altLang="ko-KR" sz="2000" dirty="0" smtClean="0"/>
              <a:t>9. </a:t>
            </a:r>
            <a:r>
              <a:rPr lang="ko-KR" altLang="en-US" sz="2000" dirty="0" smtClean="0"/>
              <a:t>각 학생이 수강한 과목에 대해서 성적이 부여된다</a:t>
            </a:r>
            <a:r>
              <a:rPr lang="en-US" altLang="ko-KR" sz="2000" dirty="0" smtClean="0"/>
              <a:t>.</a:t>
            </a:r>
            <a:endParaRPr lang="ko-KR" altLang="en-US" sz="2000" dirty="0"/>
          </a:p>
        </p:txBody>
      </p:sp>
    </p:spTree>
    <p:extLst>
      <p:ext uri="{BB962C8B-B14F-4D97-AF65-F5344CB8AC3E}">
        <p14:creationId xmlns:p14="http://schemas.microsoft.com/office/powerpoint/2010/main" val="3154891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964413" y="2094798"/>
            <a:ext cx="136815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학생</a:t>
            </a:r>
            <a:endParaRPr lang="en-US" altLang="ko-KR" dirty="0" smtClean="0"/>
          </a:p>
        </p:txBody>
      </p:sp>
      <p:sp>
        <p:nvSpPr>
          <p:cNvPr id="5" name="타원 4"/>
          <p:cNvSpPr/>
          <p:nvPr/>
        </p:nvSpPr>
        <p:spPr>
          <a:xfrm>
            <a:off x="515007" y="841173"/>
            <a:ext cx="108012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u="sng" dirty="0" smtClean="0"/>
              <a:t>학번</a:t>
            </a:r>
            <a:endParaRPr lang="ko-KR" altLang="en-US" sz="1000" u="sng" dirty="0"/>
          </a:p>
        </p:txBody>
      </p:sp>
      <p:sp>
        <p:nvSpPr>
          <p:cNvPr id="6" name="타원 5"/>
          <p:cNvSpPr/>
          <p:nvPr/>
        </p:nvSpPr>
        <p:spPr>
          <a:xfrm>
            <a:off x="1756501" y="870662"/>
            <a:ext cx="93610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주민등록번호</a:t>
            </a:r>
            <a:endParaRPr lang="ko-KR" altLang="en-US" sz="1000" dirty="0"/>
          </a:p>
        </p:txBody>
      </p:sp>
      <p:sp>
        <p:nvSpPr>
          <p:cNvPr id="7" name="타원 6"/>
          <p:cNvSpPr/>
          <p:nvPr/>
        </p:nvSpPr>
        <p:spPr>
          <a:xfrm>
            <a:off x="2908629" y="879228"/>
            <a:ext cx="86409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이름</a:t>
            </a:r>
            <a:endParaRPr lang="ko-KR" altLang="en-US" sz="1000" dirty="0"/>
          </a:p>
        </p:txBody>
      </p:sp>
      <p:cxnSp>
        <p:nvCxnSpPr>
          <p:cNvPr id="8" name="직선 연결선 7"/>
          <p:cNvCxnSpPr>
            <a:stCxn id="5" idx="4"/>
          </p:cNvCxnSpPr>
          <p:nvPr/>
        </p:nvCxnSpPr>
        <p:spPr>
          <a:xfrm>
            <a:off x="1055067" y="1273221"/>
            <a:ext cx="341394" cy="893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flipH="1">
            <a:off x="1811151" y="1311276"/>
            <a:ext cx="233382" cy="855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직선 연결선 9"/>
          <p:cNvCxnSpPr>
            <a:stCxn id="7" idx="3"/>
          </p:cNvCxnSpPr>
          <p:nvPr/>
        </p:nvCxnSpPr>
        <p:spPr>
          <a:xfrm flipH="1">
            <a:off x="2188549" y="1248004"/>
            <a:ext cx="846624" cy="846794"/>
          </a:xfrm>
          <a:prstGeom prst="line">
            <a:avLst/>
          </a:prstGeom>
        </p:spPr>
        <p:style>
          <a:lnRef idx="1">
            <a:schemeClr val="accent1"/>
          </a:lnRef>
          <a:fillRef idx="0">
            <a:schemeClr val="accent1"/>
          </a:fillRef>
          <a:effectRef idx="0">
            <a:schemeClr val="accent1"/>
          </a:effectRef>
          <a:fontRef idx="minor">
            <a:schemeClr val="tx1"/>
          </a:fontRef>
        </p:style>
      </p:cxnSp>
      <p:sp>
        <p:nvSpPr>
          <p:cNvPr id="11" name="타원 10"/>
          <p:cNvSpPr/>
          <p:nvPr/>
        </p:nvSpPr>
        <p:spPr>
          <a:xfrm>
            <a:off x="361668" y="2958894"/>
            <a:ext cx="86409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주소</a:t>
            </a:r>
            <a:endParaRPr lang="en-US" altLang="ko-KR" sz="1000" dirty="0" smtClean="0"/>
          </a:p>
        </p:txBody>
      </p:sp>
      <p:sp>
        <p:nvSpPr>
          <p:cNvPr id="12" name="타원 11"/>
          <p:cNvSpPr/>
          <p:nvPr/>
        </p:nvSpPr>
        <p:spPr>
          <a:xfrm>
            <a:off x="1756501" y="2924774"/>
            <a:ext cx="93610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전화</a:t>
            </a:r>
            <a:endParaRPr lang="en-US" altLang="ko-KR" sz="1000" dirty="0" smtClean="0"/>
          </a:p>
          <a:p>
            <a:pPr algn="ctr"/>
            <a:r>
              <a:rPr lang="ko-KR" altLang="en-US" sz="1000" dirty="0" smtClean="0"/>
              <a:t>번호</a:t>
            </a:r>
            <a:endParaRPr lang="ko-KR" altLang="en-US" sz="1000" dirty="0"/>
          </a:p>
        </p:txBody>
      </p:sp>
      <p:sp>
        <p:nvSpPr>
          <p:cNvPr id="13" name="타원 12"/>
          <p:cNvSpPr/>
          <p:nvPr/>
        </p:nvSpPr>
        <p:spPr>
          <a:xfrm>
            <a:off x="2603125" y="2573300"/>
            <a:ext cx="86409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학년</a:t>
            </a:r>
            <a:endParaRPr lang="ko-KR" altLang="en-US" sz="1000" dirty="0"/>
          </a:p>
        </p:txBody>
      </p:sp>
      <p:cxnSp>
        <p:nvCxnSpPr>
          <p:cNvPr id="15" name="직선 연결선 14"/>
          <p:cNvCxnSpPr>
            <a:stCxn id="11" idx="0"/>
          </p:cNvCxnSpPr>
          <p:nvPr/>
        </p:nvCxnSpPr>
        <p:spPr>
          <a:xfrm flipV="1">
            <a:off x="793716" y="2526846"/>
            <a:ext cx="432048"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직선 연결선 16"/>
          <p:cNvCxnSpPr/>
          <p:nvPr/>
        </p:nvCxnSpPr>
        <p:spPr>
          <a:xfrm flipH="1" flipV="1">
            <a:off x="2159186" y="2564734"/>
            <a:ext cx="168717"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직선 연결선 18"/>
          <p:cNvCxnSpPr>
            <a:stCxn id="13" idx="1"/>
          </p:cNvCxnSpPr>
          <p:nvPr/>
        </p:nvCxnSpPr>
        <p:spPr>
          <a:xfrm flipH="1" flipV="1">
            <a:off x="2224439" y="2132686"/>
            <a:ext cx="505230" cy="503886"/>
          </a:xfrm>
          <a:prstGeom prst="line">
            <a:avLst/>
          </a:prstGeom>
        </p:spPr>
        <p:style>
          <a:lnRef idx="1">
            <a:schemeClr val="accent1"/>
          </a:lnRef>
          <a:fillRef idx="0">
            <a:schemeClr val="accent1"/>
          </a:fillRef>
          <a:effectRef idx="0">
            <a:schemeClr val="accent1"/>
          </a:effectRef>
          <a:fontRef idx="minor">
            <a:schemeClr val="tx1"/>
          </a:fontRef>
        </p:style>
      </p:cxnSp>
      <p:sp>
        <p:nvSpPr>
          <p:cNvPr id="20" name="직사각형 19"/>
          <p:cNvSpPr/>
          <p:nvPr/>
        </p:nvSpPr>
        <p:spPr>
          <a:xfrm>
            <a:off x="5754937" y="5203572"/>
            <a:ext cx="136815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교수</a:t>
            </a:r>
            <a:endParaRPr lang="en-US" altLang="ko-KR" dirty="0" smtClean="0"/>
          </a:p>
        </p:txBody>
      </p:sp>
      <p:sp>
        <p:nvSpPr>
          <p:cNvPr id="21" name="타원 20"/>
          <p:cNvSpPr/>
          <p:nvPr/>
        </p:nvSpPr>
        <p:spPr>
          <a:xfrm>
            <a:off x="5185440" y="4216720"/>
            <a:ext cx="108012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u="sng" dirty="0" smtClean="0"/>
              <a:t>교수번호</a:t>
            </a:r>
            <a:endParaRPr lang="ko-KR" altLang="en-US" sz="1000" u="sng" dirty="0"/>
          </a:p>
        </p:txBody>
      </p:sp>
      <p:sp>
        <p:nvSpPr>
          <p:cNvPr id="22" name="타원 21"/>
          <p:cNvSpPr/>
          <p:nvPr/>
        </p:nvSpPr>
        <p:spPr>
          <a:xfrm>
            <a:off x="6972872" y="4132429"/>
            <a:ext cx="93610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주민등록번호</a:t>
            </a:r>
            <a:endParaRPr lang="ko-KR" altLang="en-US" sz="1000" dirty="0"/>
          </a:p>
        </p:txBody>
      </p:sp>
      <p:sp>
        <p:nvSpPr>
          <p:cNvPr id="23" name="타원 22"/>
          <p:cNvSpPr/>
          <p:nvPr/>
        </p:nvSpPr>
        <p:spPr>
          <a:xfrm>
            <a:off x="7815797" y="4531658"/>
            <a:ext cx="86409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이름</a:t>
            </a:r>
            <a:endParaRPr lang="ko-KR" altLang="en-US" sz="1000" dirty="0"/>
          </a:p>
        </p:txBody>
      </p:sp>
      <p:cxnSp>
        <p:nvCxnSpPr>
          <p:cNvPr id="24" name="직선 연결선 23"/>
          <p:cNvCxnSpPr>
            <a:stCxn id="21" idx="4"/>
          </p:cNvCxnSpPr>
          <p:nvPr/>
        </p:nvCxnSpPr>
        <p:spPr>
          <a:xfrm>
            <a:off x="5725500" y="4648768"/>
            <a:ext cx="341394" cy="893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직선 연결선 24"/>
          <p:cNvCxnSpPr>
            <a:stCxn id="22" idx="4"/>
          </p:cNvCxnSpPr>
          <p:nvPr/>
        </p:nvCxnSpPr>
        <p:spPr>
          <a:xfrm flipH="1">
            <a:off x="6601675" y="4564477"/>
            <a:ext cx="839249" cy="7111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직선 연결선 25"/>
          <p:cNvCxnSpPr>
            <a:stCxn id="23" idx="3"/>
          </p:cNvCxnSpPr>
          <p:nvPr/>
        </p:nvCxnSpPr>
        <p:spPr>
          <a:xfrm flipH="1">
            <a:off x="6951701" y="4900434"/>
            <a:ext cx="990640" cy="589121"/>
          </a:xfrm>
          <a:prstGeom prst="line">
            <a:avLst/>
          </a:prstGeom>
        </p:spPr>
        <p:style>
          <a:lnRef idx="1">
            <a:schemeClr val="accent1"/>
          </a:lnRef>
          <a:fillRef idx="0">
            <a:schemeClr val="accent1"/>
          </a:fillRef>
          <a:effectRef idx="0">
            <a:schemeClr val="accent1"/>
          </a:effectRef>
          <a:fontRef idx="minor">
            <a:schemeClr val="tx1"/>
          </a:fontRef>
        </p:style>
      </p:cxnSp>
      <p:sp>
        <p:nvSpPr>
          <p:cNvPr id="27" name="타원 26"/>
          <p:cNvSpPr/>
          <p:nvPr/>
        </p:nvSpPr>
        <p:spPr>
          <a:xfrm>
            <a:off x="6133623" y="6067668"/>
            <a:ext cx="93610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전화</a:t>
            </a:r>
            <a:endParaRPr lang="en-US" altLang="ko-KR" sz="1000" dirty="0" smtClean="0"/>
          </a:p>
          <a:p>
            <a:pPr algn="ctr"/>
            <a:r>
              <a:rPr lang="ko-KR" altLang="en-US" sz="1000" dirty="0" smtClean="0"/>
              <a:t>번호</a:t>
            </a:r>
            <a:endParaRPr lang="ko-KR" altLang="en-US" sz="1000" dirty="0"/>
          </a:p>
        </p:txBody>
      </p:sp>
      <p:sp>
        <p:nvSpPr>
          <p:cNvPr id="28" name="타원 27"/>
          <p:cNvSpPr/>
          <p:nvPr/>
        </p:nvSpPr>
        <p:spPr>
          <a:xfrm>
            <a:off x="7285751" y="6076234"/>
            <a:ext cx="86409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직위</a:t>
            </a:r>
            <a:endParaRPr lang="ko-KR" altLang="en-US" sz="1000" dirty="0"/>
          </a:p>
        </p:txBody>
      </p:sp>
      <p:cxnSp>
        <p:nvCxnSpPr>
          <p:cNvPr id="29" name="직선 연결선 28"/>
          <p:cNvCxnSpPr/>
          <p:nvPr/>
        </p:nvCxnSpPr>
        <p:spPr>
          <a:xfrm flipV="1">
            <a:off x="5584240" y="5635620"/>
            <a:ext cx="432048"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직선 연결선 29"/>
          <p:cNvCxnSpPr>
            <a:stCxn id="27" idx="0"/>
            <a:endCxn id="20" idx="2"/>
          </p:cNvCxnSpPr>
          <p:nvPr/>
        </p:nvCxnSpPr>
        <p:spPr>
          <a:xfrm flipH="1" flipV="1">
            <a:off x="6439013" y="5635620"/>
            <a:ext cx="162662"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직선 연결선 30"/>
          <p:cNvCxnSpPr>
            <a:stCxn id="28" idx="1"/>
          </p:cNvCxnSpPr>
          <p:nvPr/>
        </p:nvCxnSpPr>
        <p:spPr>
          <a:xfrm flipH="1" flipV="1">
            <a:off x="6907065" y="5635620"/>
            <a:ext cx="505230" cy="503886"/>
          </a:xfrm>
          <a:prstGeom prst="line">
            <a:avLst/>
          </a:prstGeom>
        </p:spPr>
        <p:style>
          <a:lnRef idx="1">
            <a:schemeClr val="accent1"/>
          </a:lnRef>
          <a:fillRef idx="0">
            <a:schemeClr val="accent1"/>
          </a:fillRef>
          <a:effectRef idx="0">
            <a:schemeClr val="accent1"/>
          </a:effectRef>
          <a:fontRef idx="minor">
            <a:schemeClr val="tx1"/>
          </a:fontRef>
        </p:style>
      </p:cxnSp>
      <p:sp>
        <p:nvSpPr>
          <p:cNvPr id="32" name="타원 31"/>
          <p:cNvSpPr/>
          <p:nvPr/>
        </p:nvSpPr>
        <p:spPr>
          <a:xfrm>
            <a:off x="5058165" y="6059102"/>
            <a:ext cx="86409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주소</a:t>
            </a:r>
            <a:endParaRPr lang="en-US" altLang="ko-KR" sz="1000" dirty="0" smtClean="0"/>
          </a:p>
        </p:txBody>
      </p:sp>
      <p:sp>
        <p:nvSpPr>
          <p:cNvPr id="33" name="타원 32"/>
          <p:cNvSpPr/>
          <p:nvPr/>
        </p:nvSpPr>
        <p:spPr>
          <a:xfrm>
            <a:off x="7555137" y="5203572"/>
            <a:ext cx="86409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임용</a:t>
            </a:r>
            <a:endParaRPr lang="en-US" altLang="ko-KR" sz="1000" dirty="0" smtClean="0"/>
          </a:p>
          <a:p>
            <a:pPr algn="ctr"/>
            <a:r>
              <a:rPr lang="ko-KR" altLang="en-US" sz="1000" dirty="0" smtClean="0"/>
              <a:t>년도</a:t>
            </a:r>
            <a:endParaRPr lang="ko-KR" altLang="en-US" sz="1000" dirty="0"/>
          </a:p>
        </p:txBody>
      </p:sp>
      <p:cxnSp>
        <p:nvCxnSpPr>
          <p:cNvPr id="35" name="직선 연결선 34"/>
          <p:cNvCxnSpPr>
            <a:stCxn id="20" idx="3"/>
            <a:endCxn id="33" idx="2"/>
          </p:cNvCxnSpPr>
          <p:nvPr/>
        </p:nvCxnSpPr>
        <p:spPr>
          <a:xfrm>
            <a:off x="7123089" y="5419596"/>
            <a:ext cx="432048"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직사각형 35"/>
          <p:cNvSpPr/>
          <p:nvPr/>
        </p:nvSpPr>
        <p:spPr>
          <a:xfrm>
            <a:off x="830157" y="5131564"/>
            <a:ext cx="136815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학과</a:t>
            </a:r>
            <a:endParaRPr lang="en-US" altLang="ko-KR" dirty="0" smtClean="0"/>
          </a:p>
        </p:txBody>
      </p:sp>
      <p:sp>
        <p:nvSpPr>
          <p:cNvPr id="37" name="타원 36"/>
          <p:cNvSpPr/>
          <p:nvPr/>
        </p:nvSpPr>
        <p:spPr>
          <a:xfrm>
            <a:off x="312994" y="5969230"/>
            <a:ext cx="108012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u="sng" dirty="0" err="1" smtClean="0"/>
              <a:t>학과번호</a:t>
            </a:r>
            <a:endParaRPr lang="ko-KR" altLang="en-US" sz="1000" u="sng" dirty="0"/>
          </a:p>
        </p:txBody>
      </p:sp>
      <p:sp>
        <p:nvSpPr>
          <p:cNvPr id="38" name="타원 37"/>
          <p:cNvSpPr/>
          <p:nvPr/>
        </p:nvSpPr>
        <p:spPr>
          <a:xfrm>
            <a:off x="1541501" y="5969230"/>
            <a:ext cx="93610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학과명</a:t>
            </a:r>
            <a:endParaRPr lang="ko-KR" altLang="en-US" sz="1000" dirty="0"/>
          </a:p>
        </p:txBody>
      </p:sp>
      <p:sp>
        <p:nvSpPr>
          <p:cNvPr id="39" name="타원 38"/>
          <p:cNvSpPr/>
          <p:nvPr/>
        </p:nvSpPr>
        <p:spPr>
          <a:xfrm>
            <a:off x="2607927" y="5969230"/>
            <a:ext cx="86409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사무실</a:t>
            </a:r>
            <a:endParaRPr lang="ko-KR" altLang="en-US" sz="1000" dirty="0"/>
          </a:p>
        </p:txBody>
      </p:sp>
      <p:sp>
        <p:nvSpPr>
          <p:cNvPr id="43" name="타원 42"/>
          <p:cNvSpPr/>
          <p:nvPr/>
        </p:nvSpPr>
        <p:spPr>
          <a:xfrm>
            <a:off x="325664" y="4441150"/>
            <a:ext cx="93610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전화</a:t>
            </a:r>
            <a:endParaRPr lang="en-US" altLang="ko-KR" sz="1000" dirty="0" smtClean="0"/>
          </a:p>
          <a:p>
            <a:pPr algn="ctr"/>
            <a:r>
              <a:rPr lang="ko-KR" altLang="en-US" sz="1000" dirty="0" smtClean="0"/>
              <a:t>번호</a:t>
            </a:r>
            <a:endParaRPr lang="ko-KR" altLang="en-US" sz="1000" dirty="0"/>
          </a:p>
        </p:txBody>
      </p:sp>
      <p:cxnSp>
        <p:nvCxnSpPr>
          <p:cNvPr id="46" name="직선 연결선 45"/>
          <p:cNvCxnSpPr>
            <a:stCxn id="43" idx="0"/>
            <a:endCxn id="36" idx="2"/>
          </p:cNvCxnSpPr>
          <p:nvPr/>
        </p:nvCxnSpPr>
        <p:spPr>
          <a:xfrm>
            <a:off x="793716" y="4441150"/>
            <a:ext cx="720517" cy="1122462"/>
          </a:xfrm>
          <a:prstGeom prst="line">
            <a:avLst/>
          </a:prstGeom>
        </p:spPr>
        <p:style>
          <a:lnRef idx="1">
            <a:schemeClr val="accent1"/>
          </a:lnRef>
          <a:fillRef idx="0">
            <a:schemeClr val="accent1"/>
          </a:fillRef>
          <a:effectRef idx="0">
            <a:schemeClr val="accent1"/>
          </a:effectRef>
          <a:fontRef idx="minor">
            <a:schemeClr val="tx1"/>
          </a:fontRef>
        </p:style>
      </p:cxnSp>
      <p:sp>
        <p:nvSpPr>
          <p:cNvPr id="48" name="직사각형 47"/>
          <p:cNvSpPr/>
          <p:nvPr/>
        </p:nvSpPr>
        <p:spPr>
          <a:xfrm>
            <a:off x="5772828" y="1853390"/>
            <a:ext cx="136815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강좌</a:t>
            </a:r>
            <a:endParaRPr lang="en-US" altLang="ko-KR" dirty="0" smtClean="0"/>
          </a:p>
        </p:txBody>
      </p:sp>
      <p:sp>
        <p:nvSpPr>
          <p:cNvPr id="49" name="타원 48"/>
          <p:cNvSpPr/>
          <p:nvPr/>
        </p:nvSpPr>
        <p:spPr>
          <a:xfrm>
            <a:off x="5323422" y="599765"/>
            <a:ext cx="108012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u="sng" dirty="0" smtClean="0"/>
              <a:t>강좌번호</a:t>
            </a:r>
            <a:endParaRPr lang="ko-KR" altLang="en-US" sz="1000" u="sng" dirty="0"/>
          </a:p>
        </p:txBody>
      </p:sp>
      <p:sp>
        <p:nvSpPr>
          <p:cNvPr id="50" name="타원 49"/>
          <p:cNvSpPr/>
          <p:nvPr/>
        </p:nvSpPr>
        <p:spPr>
          <a:xfrm>
            <a:off x="6564916" y="629254"/>
            <a:ext cx="93610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학점수</a:t>
            </a:r>
            <a:endParaRPr lang="ko-KR" altLang="en-US" sz="1000" dirty="0"/>
          </a:p>
        </p:txBody>
      </p:sp>
      <p:sp>
        <p:nvSpPr>
          <p:cNvPr id="51" name="타원 50"/>
          <p:cNvSpPr/>
          <p:nvPr/>
        </p:nvSpPr>
        <p:spPr>
          <a:xfrm>
            <a:off x="7717044" y="637820"/>
            <a:ext cx="86409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연도</a:t>
            </a:r>
            <a:endParaRPr lang="ko-KR" altLang="en-US" sz="1000" dirty="0"/>
          </a:p>
        </p:txBody>
      </p:sp>
      <p:cxnSp>
        <p:nvCxnSpPr>
          <p:cNvPr id="52" name="직선 연결선 51"/>
          <p:cNvCxnSpPr>
            <a:stCxn id="49" idx="4"/>
          </p:cNvCxnSpPr>
          <p:nvPr/>
        </p:nvCxnSpPr>
        <p:spPr>
          <a:xfrm>
            <a:off x="5863482" y="1031813"/>
            <a:ext cx="341394" cy="893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직선 연결선 52"/>
          <p:cNvCxnSpPr/>
          <p:nvPr/>
        </p:nvCxnSpPr>
        <p:spPr>
          <a:xfrm flipH="1">
            <a:off x="6619566" y="1069868"/>
            <a:ext cx="233382" cy="855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직선 연결선 53"/>
          <p:cNvCxnSpPr>
            <a:stCxn id="51" idx="3"/>
          </p:cNvCxnSpPr>
          <p:nvPr/>
        </p:nvCxnSpPr>
        <p:spPr>
          <a:xfrm flipH="1">
            <a:off x="6996964" y="1006596"/>
            <a:ext cx="846624" cy="846794"/>
          </a:xfrm>
          <a:prstGeom prst="line">
            <a:avLst/>
          </a:prstGeom>
        </p:spPr>
        <p:style>
          <a:lnRef idx="1">
            <a:schemeClr val="accent1"/>
          </a:lnRef>
          <a:fillRef idx="0">
            <a:schemeClr val="accent1"/>
          </a:fillRef>
          <a:effectRef idx="0">
            <a:schemeClr val="accent1"/>
          </a:effectRef>
          <a:fontRef idx="minor">
            <a:schemeClr val="tx1"/>
          </a:fontRef>
        </p:style>
      </p:cxnSp>
      <p:sp>
        <p:nvSpPr>
          <p:cNvPr id="55" name="타원 54"/>
          <p:cNvSpPr/>
          <p:nvPr/>
        </p:nvSpPr>
        <p:spPr>
          <a:xfrm>
            <a:off x="6691628" y="2663780"/>
            <a:ext cx="93610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수강</a:t>
            </a:r>
            <a:endParaRPr lang="en-US" altLang="ko-KR" sz="1000" dirty="0" smtClean="0"/>
          </a:p>
          <a:p>
            <a:pPr algn="ctr"/>
            <a:r>
              <a:rPr lang="ko-KR" altLang="en-US" sz="1000" dirty="0" smtClean="0"/>
              <a:t>인원</a:t>
            </a:r>
            <a:endParaRPr lang="ko-KR" altLang="en-US" sz="1000" dirty="0"/>
          </a:p>
        </p:txBody>
      </p:sp>
      <p:sp>
        <p:nvSpPr>
          <p:cNvPr id="56" name="타원 55"/>
          <p:cNvSpPr/>
          <p:nvPr/>
        </p:nvSpPr>
        <p:spPr>
          <a:xfrm>
            <a:off x="7659311" y="2468643"/>
            <a:ext cx="86409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학기</a:t>
            </a:r>
            <a:endParaRPr lang="ko-KR" altLang="en-US" sz="1000" dirty="0"/>
          </a:p>
        </p:txBody>
      </p:sp>
      <p:cxnSp>
        <p:nvCxnSpPr>
          <p:cNvPr id="57" name="직선 연결선 56"/>
          <p:cNvCxnSpPr/>
          <p:nvPr/>
        </p:nvCxnSpPr>
        <p:spPr>
          <a:xfrm flipV="1">
            <a:off x="5602131" y="2285438"/>
            <a:ext cx="432048"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직선 연결선 57"/>
          <p:cNvCxnSpPr>
            <a:stCxn id="55" idx="0"/>
            <a:endCxn id="48" idx="2"/>
          </p:cNvCxnSpPr>
          <p:nvPr/>
        </p:nvCxnSpPr>
        <p:spPr>
          <a:xfrm flipH="1" flipV="1">
            <a:off x="6456904" y="2285438"/>
            <a:ext cx="702776" cy="378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직선 연결선 58"/>
          <p:cNvCxnSpPr>
            <a:stCxn id="56" idx="1"/>
          </p:cNvCxnSpPr>
          <p:nvPr/>
        </p:nvCxnSpPr>
        <p:spPr>
          <a:xfrm flipH="1" flipV="1">
            <a:off x="7280625" y="2028029"/>
            <a:ext cx="505230" cy="503886"/>
          </a:xfrm>
          <a:prstGeom prst="line">
            <a:avLst/>
          </a:prstGeom>
        </p:spPr>
        <p:style>
          <a:lnRef idx="1">
            <a:schemeClr val="accent1"/>
          </a:lnRef>
          <a:fillRef idx="0">
            <a:schemeClr val="accent1"/>
          </a:fillRef>
          <a:effectRef idx="0">
            <a:schemeClr val="accent1"/>
          </a:effectRef>
          <a:fontRef idx="minor">
            <a:schemeClr val="tx1"/>
          </a:fontRef>
        </p:style>
      </p:cxnSp>
      <p:sp>
        <p:nvSpPr>
          <p:cNvPr id="60" name="타원 59"/>
          <p:cNvSpPr/>
          <p:nvPr/>
        </p:nvSpPr>
        <p:spPr>
          <a:xfrm>
            <a:off x="5076056" y="2708920"/>
            <a:ext cx="86409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강의실</a:t>
            </a:r>
            <a:endParaRPr lang="en-US" altLang="ko-KR" sz="1000" dirty="0" smtClean="0"/>
          </a:p>
        </p:txBody>
      </p:sp>
      <p:sp>
        <p:nvSpPr>
          <p:cNvPr id="61" name="타원 60"/>
          <p:cNvSpPr/>
          <p:nvPr/>
        </p:nvSpPr>
        <p:spPr>
          <a:xfrm>
            <a:off x="7573028" y="1853390"/>
            <a:ext cx="86409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강좌명</a:t>
            </a:r>
            <a:endParaRPr lang="en-US" altLang="ko-KR" sz="1000" dirty="0" smtClean="0"/>
          </a:p>
        </p:txBody>
      </p:sp>
      <p:cxnSp>
        <p:nvCxnSpPr>
          <p:cNvPr id="62" name="직선 연결선 61"/>
          <p:cNvCxnSpPr>
            <a:stCxn id="48" idx="3"/>
            <a:endCxn id="61" idx="2"/>
          </p:cNvCxnSpPr>
          <p:nvPr/>
        </p:nvCxnSpPr>
        <p:spPr>
          <a:xfrm>
            <a:off x="7140980" y="2069414"/>
            <a:ext cx="432048" cy="0"/>
          </a:xfrm>
          <a:prstGeom prst="line">
            <a:avLst/>
          </a:prstGeom>
        </p:spPr>
        <p:style>
          <a:lnRef idx="1">
            <a:schemeClr val="accent1"/>
          </a:lnRef>
          <a:fillRef idx="0">
            <a:schemeClr val="accent1"/>
          </a:fillRef>
          <a:effectRef idx="0">
            <a:schemeClr val="accent1"/>
          </a:effectRef>
          <a:fontRef idx="minor">
            <a:schemeClr val="tx1"/>
          </a:fontRef>
        </p:style>
      </p:cxnSp>
      <p:sp>
        <p:nvSpPr>
          <p:cNvPr id="63" name="다이아몬드 62"/>
          <p:cNvSpPr/>
          <p:nvPr/>
        </p:nvSpPr>
        <p:spPr>
          <a:xfrm>
            <a:off x="3435709" y="5074021"/>
            <a:ext cx="1388295" cy="561599"/>
          </a:xfrm>
          <a:prstGeom prst="diamond">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소속</a:t>
            </a:r>
            <a:endParaRPr lang="ko-KR" altLang="en-US" dirty="0"/>
          </a:p>
        </p:txBody>
      </p:sp>
      <p:sp>
        <p:nvSpPr>
          <p:cNvPr id="72" name="TextBox 71"/>
          <p:cNvSpPr txBox="1"/>
          <p:nvPr/>
        </p:nvSpPr>
        <p:spPr>
          <a:xfrm>
            <a:off x="1476909" y="4748830"/>
            <a:ext cx="288032" cy="369332"/>
          </a:xfrm>
          <a:prstGeom prst="rect">
            <a:avLst/>
          </a:prstGeom>
          <a:noFill/>
        </p:spPr>
        <p:txBody>
          <a:bodyPr wrap="square" rtlCol="0">
            <a:spAutoFit/>
          </a:bodyPr>
          <a:lstStyle/>
          <a:p>
            <a:r>
              <a:rPr lang="en-US" altLang="ko-KR" dirty="0" smtClean="0"/>
              <a:t>1</a:t>
            </a:r>
            <a:endParaRPr lang="ko-KR" altLang="en-US" dirty="0"/>
          </a:p>
        </p:txBody>
      </p:sp>
      <p:sp>
        <p:nvSpPr>
          <p:cNvPr id="73" name="TextBox 72"/>
          <p:cNvSpPr txBox="1"/>
          <p:nvPr/>
        </p:nvSpPr>
        <p:spPr>
          <a:xfrm>
            <a:off x="1225764" y="2508211"/>
            <a:ext cx="288032" cy="369332"/>
          </a:xfrm>
          <a:prstGeom prst="rect">
            <a:avLst/>
          </a:prstGeom>
          <a:noFill/>
        </p:spPr>
        <p:txBody>
          <a:bodyPr wrap="square" rtlCol="0">
            <a:spAutoFit/>
          </a:bodyPr>
          <a:lstStyle/>
          <a:p>
            <a:r>
              <a:rPr lang="en-US" altLang="ko-KR" dirty="0"/>
              <a:t>N</a:t>
            </a:r>
            <a:endParaRPr lang="ko-KR" altLang="en-US" dirty="0"/>
          </a:p>
        </p:txBody>
      </p:sp>
      <p:sp>
        <p:nvSpPr>
          <p:cNvPr id="74" name="TextBox 73"/>
          <p:cNvSpPr txBox="1"/>
          <p:nvPr/>
        </p:nvSpPr>
        <p:spPr>
          <a:xfrm>
            <a:off x="5291892" y="5047398"/>
            <a:ext cx="288032" cy="369332"/>
          </a:xfrm>
          <a:prstGeom prst="rect">
            <a:avLst/>
          </a:prstGeom>
          <a:noFill/>
        </p:spPr>
        <p:txBody>
          <a:bodyPr wrap="square" rtlCol="0">
            <a:spAutoFit/>
          </a:bodyPr>
          <a:lstStyle/>
          <a:p>
            <a:r>
              <a:rPr lang="en-US" altLang="ko-KR" dirty="0" smtClean="0"/>
              <a:t>N</a:t>
            </a:r>
            <a:endParaRPr lang="ko-KR" altLang="en-US" dirty="0"/>
          </a:p>
        </p:txBody>
      </p:sp>
      <p:cxnSp>
        <p:nvCxnSpPr>
          <p:cNvPr id="83" name="직선 연결선 82"/>
          <p:cNvCxnSpPr/>
          <p:nvPr/>
        </p:nvCxnSpPr>
        <p:spPr>
          <a:xfrm flipV="1">
            <a:off x="836361" y="5551647"/>
            <a:ext cx="432048"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직선 연결선 83"/>
          <p:cNvCxnSpPr/>
          <p:nvPr/>
        </p:nvCxnSpPr>
        <p:spPr>
          <a:xfrm flipH="1" flipV="1">
            <a:off x="1691134" y="5551647"/>
            <a:ext cx="162662"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직선 연결선 84"/>
          <p:cNvCxnSpPr/>
          <p:nvPr/>
        </p:nvCxnSpPr>
        <p:spPr>
          <a:xfrm flipH="1" flipV="1">
            <a:off x="2159186" y="5551647"/>
            <a:ext cx="505230" cy="503886"/>
          </a:xfrm>
          <a:prstGeom prst="line">
            <a:avLst/>
          </a:prstGeom>
        </p:spPr>
        <p:style>
          <a:lnRef idx="1">
            <a:schemeClr val="accent1"/>
          </a:lnRef>
          <a:fillRef idx="0">
            <a:schemeClr val="accent1"/>
          </a:fillRef>
          <a:effectRef idx="0">
            <a:schemeClr val="accent1"/>
          </a:effectRef>
          <a:fontRef idx="minor">
            <a:schemeClr val="tx1"/>
          </a:fontRef>
        </p:style>
      </p:cxnSp>
      <p:sp>
        <p:nvSpPr>
          <p:cNvPr id="91" name="다이아몬드 90"/>
          <p:cNvSpPr/>
          <p:nvPr/>
        </p:nvSpPr>
        <p:spPr>
          <a:xfrm>
            <a:off x="890212" y="3707202"/>
            <a:ext cx="1388295" cy="561599"/>
          </a:xfrm>
          <a:prstGeom prst="diamond">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소속</a:t>
            </a:r>
            <a:endParaRPr lang="ko-KR" altLang="en-US" dirty="0"/>
          </a:p>
        </p:txBody>
      </p:sp>
      <p:cxnSp>
        <p:nvCxnSpPr>
          <p:cNvPr id="95" name="직선 연결선 94"/>
          <p:cNvCxnSpPr>
            <a:endCxn id="91" idx="0"/>
          </p:cNvCxnSpPr>
          <p:nvPr/>
        </p:nvCxnSpPr>
        <p:spPr>
          <a:xfrm flipH="1">
            <a:off x="1584360" y="2477376"/>
            <a:ext cx="19612" cy="1229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직선 연결선 96"/>
          <p:cNvCxnSpPr>
            <a:stCxn id="91" idx="2"/>
            <a:endCxn id="36" idx="0"/>
          </p:cNvCxnSpPr>
          <p:nvPr/>
        </p:nvCxnSpPr>
        <p:spPr>
          <a:xfrm flipH="1">
            <a:off x="1514233" y="4268801"/>
            <a:ext cx="70127" cy="862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직선 연결선 98"/>
          <p:cNvCxnSpPr>
            <a:stCxn id="36" idx="3"/>
            <a:endCxn id="63" idx="1"/>
          </p:cNvCxnSpPr>
          <p:nvPr/>
        </p:nvCxnSpPr>
        <p:spPr>
          <a:xfrm>
            <a:off x="2198309" y="5347588"/>
            <a:ext cx="1237400" cy="7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직선 연결선 100"/>
          <p:cNvCxnSpPr>
            <a:stCxn id="63" idx="3"/>
            <a:endCxn id="20" idx="1"/>
          </p:cNvCxnSpPr>
          <p:nvPr/>
        </p:nvCxnSpPr>
        <p:spPr>
          <a:xfrm>
            <a:off x="4824004" y="5354821"/>
            <a:ext cx="930933" cy="64775"/>
          </a:xfrm>
          <a:prstGeom prst="line">
            <a:avLst/>
          </a:prstGeom>
        </p:spPr>
        <p:style>
          <a:lnRef idx="1">
            <a:schemeClr val="accent1"/>
          </a:lnRef>
          <a:fillRef idx="0">
            <a:schemeClr val="accent1"/>
          </a:fillRef>
          <a:effectRef idx="0">
            <a:schemeClr val="accent1"/>
          </a:effectRef>
          <a:fontRef idx="minor">
            <a:schemeClr val="tx1"/>
          </a:fontRef>
        </p:style>
      </p:cxnSp>
      <p:sp>
        <p:nvSpPr>
          <p:cNvPr id="104" name="다이아몬드 103"/>
          <p:cNvSpPr/>
          <p:nvPr/>
        </p:nvSpPr>
        <p:spPr>
          <a:xfrm>
            <a:off x="5751744" y="3525043"/>
            <a:ext cx="1388295" cy="561599"/>
          </a:xfrm>
          <a:prstGeom prst="diamond">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강의</a:t>
            </a:r>
            <a:endParaRPr lang="ko-KR" altLang="en-US" dirty="0"/>
          </a:p>
        </p:txBody>
      </p:sp>
      <p:cxnSp>
        <p:nvCxnSpPr>
          <p:cNvPr id="105" name="직선 연결선 104"/>
          <p:cNvCxnSpPr>
            <a:endCxn id="104" idx="0"/>
          </p:cNvCxnSpPr>
          <p:nvPr/>
        </p:nvCxnSpPr>
        <p:spPr>
          <a:xfrm>
            <a:off x="6362877" y="2325545"/>
            <a:ext cx="83015" cy="1199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직선 연결선 105"/>
          <p:cNvCxnSpPr>
            <a:stCxn id="104" idx="2"/>
            <a:endCxn id="20" idx="0"/>
          </p:cNvCxnSpPr>
          <p:nvPr/>
        </p:nvCxnSpPr>
        <p:spPr>
          <a:xfrm flipH="1">
            <a:off x="6439013" y="4086642"/>
            <a:ext cx="6879" cy="1116930"/>
          </a:xfrm>
          <a:prstGeom prst="line">
            <a:avLst/>
          </a:prstGeom>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6441762" y="4704689"/>
            <a:ext cx="288032" cy="369332"/>
          </a:xfrm>
          <a:prstGeom prst="rect">
            <a:avLst/>
          </a:prstGeom>
          <a:noFill/>
        </p:spPr>
        <p:txBody>
          <a:bodyPr wrap="square" rtlCol="0">
            <a:spAutoFit/>
          </a:bodyPr>
          <a:lstStyle/>
          <a:p>
            <a:r>
              <a:rPr lang="en-US" altLang="ko-KR" dirty="0" smtClean="0"/>
              <a:t>1</a:t>
            </a:r>
            <a:endParaRPr lang="ko-KR" altLang="en-US" dirty="0"/>
          </a:p>
        </p:txBody>
      </p:sp>
      <p:sp>
        <p:nvSpPr>
          <p:cNvPr id="111" name="TextBox 110"/>
          <p:cNvSpPr txBox="1"/>
          <p:nvPr/>
        </p:nvSpPr>
        <p:spPr>
          <a:xfrm>
            <a:off x="6020896" y="2388634"/>
            <a:ext cx="288032" cy="369332"/>
          </a:xfrm>
          <a:prstGeom prst="rect">
            <a:avLst/>
          </a:prstGeom>
          <a:noFill/>
        </p:spPr>
        <p:txBody>
          <a:bodyPr wrap="square" rtlCol="0">
            <a:spAutoFit/>
          </a:bodyPr>
          <a:lstStyle/>
          <a:p>
            <a:r>
              <a:rPr lang="en-US" altLang="ko-KR" dirty="0"/>
              <a:t>N</a:t>
            </a:r>
            <a:endParaRPr lang="ko-KR" altLang="en-US" dirty="0"/>
          </a:p>
        </p:txBody>
      </p:sp>
      <p:sp>
        <p:nvSpPr>
          <p:cNvPr id="112" name="TextBox 111"/>
          <p:cNvSpPr txBox="1"/>
          <p:nvPr/>
        </p:nvSpPr>
        <p:spPr>
          <a:xfrm>
            <a:off x="2255024" y="5041897"/>
            <a:ext cx="288032" cy="369332"/>
          </a:xfrm>
          <a:prstGeom prst="rect">
            <a:avLst/>
          </a:prstGeom>
          <a:noFill/>
        </p:spPr>
        <p:txBody>
          <a:bodyPr wrap="square" rtlCol="0">
            <a:spAutoFit/>
          </a:bodyPr>
          <a:lstStyle/>
          <a:p>
            <a:r>
              <a:rPr lang="en-US" altLang="ko-KR" dirty="0" smtClean="0"/>
              <a:t>1</a:t>
            </a:r>
            <a:endParaRPr lang="ko-KR" altLang="en-US" dirty="0"/>
          </a:p>
        </p:txBody>
      </p:sp>
      <p:sp>
        <p:nvSpPr>
          <p:cNvPr id="115" name="다이아몬드 114"/>
          <p:cNvSpPr/>
          <p:nvPr/>
        </p:nvSpPr>
        <p:spPr>
          <a:xfrm>
            <a:off x="3535802" y="1927949"/>
            <a:ext cx="1388295" cy="561599"/>
          </a:xfrm>
          <a:prstGeom prst="diamond">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수강</a:t>
            </a:r>
            <a:endParaRPr lang="ko-KR" altLang="en-US" dirty="0"/>
          </a:p>
        </p:txBody>
      </p:sp>
      <p:cxnSp>
        <p:nvCxnSpPr>
          <p:cNvPr id="116" name="직선 연결선 115"/>
          <p:cNvCxnSpPr>
            <a:endCxn id="115" idx="1"/>
          </p:cNvCxnSpPr>
          <p:nvPr/>
        </p:nvCxnSpPr>
        <p:spPr>
          <a:xfrm>
            <a:off x="2298402" y="2201516"/>
            <a:ext cx="1237400" cy="7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직선 연결선 116"/>
          <p:cNvCxnSpPr>
            <a:stCxn id="115" idx="3"/>
            <a:endCxn id="48" idx="1"/>
          </p:cNvCxnSpPr>
          <p:nvPr/>
        </p:nvCxnSpPr>
        <p:spPr>
          <a:xfrm flipV="1">
            <a:off x="4924097" y="2069414"/>
            <a:ext cx="848731" cy="139335"/>
          </a:xfrm>
          <a:prstGeom prst="line">
            <a:avLst/>
          </a:prstGeom>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2543457" y="1808154"/>
            <a:ext cx="288032" cy="369332"/>
          </a:xfrm>
          <a:prstGeom prst="rect">
            <a:avLst/>
          </a:prstGeom>
          <a:noFill/>
        </p:spPr>
        <p:txBody>
          <a:bodyPr wrap="square" rtlCol="0">
            <a:spAutoFit/>
          </a:bodyPr>
          <a:lstStyle/>
          <a:p>
            <a:r>
              <a:rPr lang="en-US" altLang="ko-KR" dirty="0" smtClean="0"/>
              <a:t>N</a:t>
            </a:r>
            <a:endParaRPr lang="ko-KR" altLang="en-US" dirty="0"/>
          </a:p>
        </p:txBody>
      </p:sp>
      <p:sp>
        <p:nvSpPr>
          <p:cNvPr id="120" name="TextBox 119"/>
          <p:cNvSpPr txBox="1"/>
          <p:nvPr/>
        </p:nvSpPr>
        <p:spPr>
          <a:xfrm>
            <a:off x="5351697" y="1653449"/>
            <a:ext cx="288032" cy="369332"/>
          </a:xfrm>
          <a:prstGeom prst="rect">
            <a:avLst/>
          </a:prstGeom>
          <a:noFill/>
        </p:spPr>
        <p:txBody>
          <a:bodyPr wrap="square" rtlCol="0">
            <a:spAutoFit/>
          </a:bodyPr>
          <a:lstStyle/>
          <a:p>
            <a:r>
              <a:rPr lang="en-US" altLang="ko-KR" dirty="0" smtClean="0"/>
              <a:t>M</a:t>
            </a:r>
            <a:endParaRPr lang="ko-KR" altLang="en-US" dirty="0"/>
          </a:p>
        </p:txBody>
      </p:sp>
      <p:sp>
        <p:nvSpPr>
          <p:cNvPr id="121" name="타원 120"/>
          <p:cNvSpPr/>
          <p:nvPr/>
        </p:nvSpPr>
        <p:spPr>
          <a:xfrm>
            <a:off x="4127342" y="1264497"/>
            <a:ext cx="86409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성적</a:t>
            </a:r>
            <a:endParaRPr lang="ko-KR" altLang="en-US" sz="1000" dirty="0"/>
          </a:p>
        </p:txBody>
      </p:sp>
      <p:cxnSp>
        <p:nvCxnSpPr>
          <p:cNvPr id="123" name="직선 연결선 122"/>
          <p:cNvCxnSpPr>
            <a:stCxn id="121" idx="4"/>
          </p:cNvCxnSpPr>
          <p:nvPr/>
        </p:nvCxnSpPr>
        <p:spPr>
          <a:xfrm flipH="1">
            <a:off x="4523605" y="1696545"/>
            <a:ext cx="35785" cy="39825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5216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070163" y="1723611"/>
            <a:ext cx="136815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교수</a:t>
            </a:r>
            <a:endParaRPr lang="en-US" altLang="ko-KR" dirty="0" smtClean="0"/>
          </a:p>
        </p:txBody>
      </p:sp>
      <p:sp>
        <p:nvSpPr>
          <p:cNvPr id="5" name="직사각형 4"/>
          <p:cNvSpPr/>
          <p:nvPr/>
        </p:nvSpPr>
        <p:spPr>
          <a:xfrm>
            <a:off x="6156176" y="1797610"/>
            <a:ext cx="136815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과목</a:t>
            </a:r>
            <a:endParaRPr lang="en-US" altLang="ko-KR" dirty="0" smtClean="0"/>
          </a:p>
        </p:txBody>
      </p:sp>
      <p:sp>
        <p:nvSpPr>
          <p:cNvPr id="6" name="타원 5"/>
          <p:cNvSpPr/>
          <p:nvPr/>
        </p:nvSpPr>
        <p:spPr>
          <a:xfrm>
            <a:off x="278075" y="499475"/>
            <a:ext cx="108012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u="sng" dirty="0" smtClean="0"/>
              <a:t>교수번호</a:t>
            </a:r>
            <a:endParaRPr lang="ko-KR" altLang="en-US" sz="1000" u="sng" dirty="0"/>
          </a:p>
        </p:txBody>
      </p:sp>
      <p:sp>
        <p:nvSpPr>
          <p:cNvPr id="7" name="타원 6"/>
          <p:cNvSpPr/>
          <p:nvPr/>
        </p:nvSpPr>
        <p:spPr>
          <a:xfrm>
            <a:off x="1519569" y="528964"/>
            <a:ext cx="86409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이름</a:t>
            </a:r>
            <a:endParaRPr lang="ko-KR" altLang="en-US" sz="1000" dirty="0"/>
          </a:p>
        </p:txBody>
      </p:sp>
      <p:sp>
        <p:nvSpPr>
          <p:cNvPr id="8" name="타원 7"/>
          <p:cNvSpPr/>
          <p:nvPr/>
        </p:nvSpPr>
        <p:spPr>
          <a:xfrm>
            <a:off x="2513427" y="528964"/>
            <a:ext cx="86409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학과</a:t>
            </a:r>
            <a:endParaRPr lang="ko-KR" altLang="en-US" sz="1000" dirty="0"/>
          </a:p>
        </p:txBody>
      </p:sp>
      <p:cxnSp>
        <p:nvCxnSpPr>
          <p:cNvPr id="9" name="직선 연결선 8"/>
          <p:cNvCxnSpPr/>
          <p:nvPr/>
        </p:nvCxnSpPr>
        <p:spPr>
          <a:xfrm>
            <a:off x="998155" y="961012"/>
            <a:ext cx="432048" cy="762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직선 연결선 9"/>
          <p:cNvCxnSpPr>
            <a:stCxn id="7" idx="4"/>
          </p:cNvCxnSpPr>
          <p:nvPr/>
        </p:nvCxnSpPr>
        <p:spPr>
          <a:xfrm flipH="1">
            <a:off x="1862251" y="961012"/>
            <a:ext cx="89366" cy="8346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flipH="1">
            <a:off x="2294299" y="961012"/>
            <a:ext cx="504056" cy="762599"/>
          </a:xfrm>
          <a:prstGeom prst="line">
            <a:avLst/>
          </a:prstGeom>
        </p:spPr>
        <p:style>
          <a:lnRef idx="1">
            <a:schemeClr val="accent1"/>
          </a:lnRef>
          <a:fillRef idx="0">
            <a:schemeClr val="accent1"/>
          </a:fillRef>
          <a:effectRef idx="0">
            <a:schemeClr val="accent1"/>
          </a:effectRef>
          <a:fontRef idx="minor">
            <a:schemeClr val="tx1"/>
          </a:fontRef>
        </p:style>
      </p:cxnSp>
      <p:sp>
        <p:nvSpPr>
          <p:cNvPr id="12" name="타원 11"/>
          <p:cNvSpPr/>
          <p:nvPr/>
        </p:nvSpPr>
        <p:spPr>
          <a:xfrm>
            <a:off x="5706770" y="543985"/>
            <a:ext cx="108012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u="sng" dirty="0" smtClean="0"/>
              <a:t>과목번호</a:t>
            </a:r>
            <a:endParaRPr lang="ko-KR" altLang="en-US" sz="1000" u="sng" dirty="0"/>
          </a:p>
        </p:txBody>
      </p:sp>
      <p:sp>
        <p:nvSpPr>
          <p:cNvPr id="13" name="타원 12"/>
          <p:cNvSpPr/>
          <p:nvPr/>
        </p:nvSpPr>
        <p:spPr>
          <a:xfrm>
            <a:off x="6948264" y="573474"/>
            <a:ext cx="936104"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과목이름</a:t>
            </a:r>
            <a:endParaRPr lang="ko-KR" altLang="en-US" sz="1000" dirty="0"/>
          </a:p>
        </p:txBody>
      </p:sp>
      <p:sp>
        <p:nvSpPr>
          <p:cNvPr id="14" name="타원 13"/>
          <p:cNvSpPr/>
          <p:nvPr/>
        </p:nvSpPr>
        <p:spPr>
          <a:xfrm>
            <a:off x="8100392" y="582040"/>
            <a:ext cx="86409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t>학점</a:t>
            </a:r>
            <a:endParaRPr lang="ko-KR" altLang="en-US" sz="1000" dirty="0"/>
          </a:p>
        </p:txBody>
      </p:sp>
      <p:cxnSp>
        <p:nvCxnSpPr>
          <p:cNvPr id="15" name="직선 연결선 14"/>
          <p:cNvCxnSpPr>
            <a:stCxn id="12" idx="4"/>
          </p:cNvCxnSpPr>
          <p:nvPr/>
        </p:nvCxnSpPr>
        <p:spPr>
          <a:xfrm>
            <a:off x="6246830" y="976033"/>
            <a:ext cx="341394" cy="893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직선 연결선 15"/>
          <p:cNvCxnSpPr/>
          <p:nvPr/>
        </p:nvCxnSpPr>
        <p:spPr>
          <a:xfrm flipH="1">
            <a:off x="7002914" y="1014088"/>
            <a:ext cx="233382" cy="855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직선 연결선 16"/>
          <p:cNvCxnSpPr>
            <a:stCxn id="14" idx="3"/>
          </p:cNvCxnSpPr>
          <p:nvPr/>
        </p:nvCxnSpPr>
        <p:spPr>
          <a:xfrm flipH="1">
            <a:off x="7380312" y="950816"/>
            <a:ext cx="846624" cy="846794"/>
          </a:xfrm>
          <a:prstGeom prst="line">
            <a:avLst/>
          </a:prstGeom>
        </p:spPr>
        <p:style>
          <a:lnRef idx="1">
            <a:schemeClr val="accent1"/>
          </a:lnRef>
          <a:fillRef idx="0">
            <a:schemeClr val="accent1"/>
          </a:fillRef>
          <a:effectRef idx="0">
            <a:schemeClr val="accent1"/>
          </a:effectRef>
          <a:fontRef idx="minor">
            <a:schemeClr val="tx1"/>
          </a:fontRef>
        </p:style>
      </p:cxnSp>
      <p:sp>
        <p:nvSpPr>
          <p:cNvPr id="18" name="다이아몬드 17"/>
          <p:cNvSpPr/>
          <p:nvPr/>
        </p:nvSpPr>
        <p:spPr>
          <a:xfrm>
            <a:off x="3635896" y="1772816"/>
            <a:ext cx="1584176" cy="43204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00" dirty="0" smtClean="0"/>
              <a:t>강의하다</a:t>
            </a:r>
            <a:endParaRPr lang="ko-KR" altLang="en-US" sz="1100" dirty="0"/>
          </a:p>
        </p:txBody>
      </p:sp>
      <p:cxnSp>
        <p:nvCxnSpPr>
          <p:cNvPr id="19" name="직선 연결선 18"/>
          <p:cNvCxnSpPr>
            <a:endCxn id="18" idx="1"/>
          </p:cNvCxnSpPr>
          <p:nvPr/>
        </p:nvCxnSpPr>
        <p:spPr>
          <a:xfrm>
            <a:off x="2510323" y="1939635"/>
            <a:ext cx="1125573" cy="49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직선 연결선 19"/>
          <p:cNvCxnSpPr>
            <a:stCxn id="18" idx="3"/>
            <a:endCxn id="5" idx="1"/>
          </p:cNvCxnSpPr>
          <p:nvPr/>
        </p:nvCxnSpPr>
        <p:spPr>
          <a:xfrm>
            <a:off x="5220072" y="1988840"/>
            <a:ext cx="936104" cy="24794"/>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275856" y="1430415"/>
            <a:ext cx="288032" cy="369332"/>
          </a:xfrm>
          <a:prstGeom prst="rect">
            <a:avLst/>
          </a:prstGeom>
          <a:noFill/>
        </p:spPr>
        <p:txBody>
          <a:bodyPr wrap="square" rtlCol="0">
            <a:spAutoFit/>
          </a:bodyPr>
          <a:lstStyle/>
          <a:p>
            <a:r>
              <a:rPr lang="en-US" altLang="ko-KR" dirty="0" smtClean="0"/>
              <a:t>1</a:t>
            </a:r>
            <a:endParaRPr lang="ko-KR" altLang="en-US" dirty="0"/>
          </a:p>
        </p:txBody>
      </p:sp>
      <p:sp>
        <p:nvSpPr>
          <p:cNvPr id="22" name="TextBox 21"/>
          <p:cNvSpPr txBox="1"/>
          <p:nvPr/>
        </p:nvSpPr>
        <p:spPr>
          <a:xfrm>
            <a:off x="5400092" y="1500286"/>
            <a:ext cx="288032" cy="369332"/>
          </a:xfrm>
          <a:prstGeom prst="rect">
            <a:avLst/>
          </a:prstGeom>
          <a:noFill/>
        </p:spPr>
        <p:txBody>
          <a:bodyPr wrap="square" rtlCol="0">
            <a:spAutoFit/>
          </a:bodyPr>
          <a:lstStyle/>
          <a:p>
            <a:r>
              <a:rPr lang="en-US" altLang="ko-KR" dirty="0" smtClean="0"/>
              <a:t>1</a:t>
            </a:r>
            <a:endParaRPr lang="ko-KR" altLang="en-US" dirty="0"/>
          </a:p>
        </p:txBody>
      </p:sp>
      <p:graphicFrame>
        <p:nvGraphicFramePr>
          <p:cNvPr id="23" name="표 22"/>
          <p:cNvGraphicFramePr>
            <a:graphicFrameLocks noGrp="1"/>
          </p:cNvGraphicFramePr>
          <p:nvPr>
            <p:extLst>
              <p:ext uri="{D42A27DB-BD31-4B8C-83A1-F6EECF244321}">
                <p14:modId xmlns:p14="http://schemas.microsoft.com/office/powerpoint/2010/main" val="2138188062"/>
              </p:ext>
            </p:extLst>
          </p:nvPr>
        </p:nvGraphicFramePr>
        <p:xfrm>
          <a:off x="1544385" y="2812647"/>
          <a:ext cx="6096000" cy="3708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128317216"/>
                    </a:ext>
                  </a:extLst>
                </a:gridCol>
                <a:gridCol w="2032000">
                  <a:extLst>
                    <a:ext uri="{9D8B030D-6E8A-4147-A177-3AD203B41FA5}">
                      <a16:colId xmlns:a16="http://schemas.microsoft.com/office/drawing/2014/main" val="233019390"/>
                    </a:ext>
                  </a:extLst>
                </a:gridCol>
                <a:gridCol w="2032000">
                  <a:extLst>
                    <a:ext uri="{9D8B030D-6E8A-4147-A177-3AD203B41FA5}">
                      <a16:colId xmlns:a16="http://schemas.microsoft.com/office/drawing/2014/main" val="181696197"/>
                    </a:ext>
                  </a:extLst>
                </a:gridCol>
              </a:tblGrid>
              <a:tr h="370840">
                <a:tc>
                  <a:txBody>
                    <a:bodyPr/>
                    <a:lstStyle/>
                    <a:p>
                      <a:pPr algn="ctr" latinLnBrk="1"/>
                      <a:r>
                        <a:rPr lang="ko-KR" altLang="en-US" u="sng" dirty="0" smtClean="0"/>
                        <a:t>교수번호</a:t>
                      </a:r>
                      <a:endParaRPr lang="ko-KR" altLang="en-US" u="sng" dirty="0"/>
                    </a:p>
                  </a:txBody>
                  <a:tcPr/>
                </a:tc>
                <a:tc>
                  <a:txBody>
                    <a:bodyPr/>
                    <a:lstStyle/>
                    <a:p>
                      <a:pPr algn="ctr" latinLnBrk="1"/>
                      <a:r>
                        <a:rPr lang="ko-KR" altLang="en-US" dirty="0" smtClean="0"/>
                        <a:t>이름</a:t>
                      </a:r>
                      <a:endParaRPr lang="ko-KR" altLang="en-US" dirty="0"/>
                    </a:p>
                  </a:txBody>
                  <a:tcPr/>
                </a:tc>
                <a:tc>
                  <a:txBody>
                    <a:bodyPr/>
                    <a:lstStyle/>
                    <a:p>
                      <a:pPr algn="ctr" latinLnBrk="1"/>
                      <a:r>
                        <a:rPr lang="ko-KR" altLang="en-US" dirty="0" smtClean="0"/>
                        <a:t>학과</a:t>
                      </a:r>
                      <a:endParaRPr lang="ko-KR" altLang="en-US" dirty="0"/>
                    </a:p>
                  </a:txBody>
                  <a:tcPr/>
                </a:tc>
                <a:extLst>
                  <a:ext uri="{0D108BD9-81ED-4DB2-BD59-A6C34878D82A}">
                    <a16:rowId xmlns:a16="http://schemas.microsoft.com/office/drawing/2014/main" val="3122328298"/>
                  </a:ext>
                </a:extLst>
              </a:tr>
            </a:tbl>
          </a:graphicData>
        </a:graphic>
      </p:graphicFrame>
      <p:sp>
        <p:nvSpPr>
          <p:cNvPr id="44" name="TextBox 43"/>
          <p:cNvSpPr txBox="1"/>
          <p:nvPr/>
        </p:nvSpPr>
        <p:spPr>
          <a:xfrm>
            <a:off x="674119" y="2807407"/>
            <a:ext cx="684076" cy="369332"/>
          </a:xfrm>
          <a:prstGeom prst="rect">
            <a:avLst/>
          </a:prstGeom>
          <a:noFill/>
        </p:spPr>
        <p:txBody>
          <a:bodyPr wrap="square" rtlCol="0">
            <a:spAutoFit/>
          </a:bodyPr>
          <a:lstStyle/>
          <a:p>
            <a:r>
              <a:rPr lang="ko-KR" altLang="en-US" dirty="0" smtClean="0"/>
              <a:t>교수</a:t>
            </a:r>
            <a:endParaRPr lang="ko-KR" altLang="en-US" dirty="0"/>
          </a:p>
        </p:txBody>
      </p:sp>
      <p:graphicFrame>
        <p:nvGraphicFramePr>
          <p:cNvPr id="50" name="표 49"/>
          <p:cNvGraphicFramePr>
            <a:graphicFrameLocks noGrp="1"/>
          </p:cNvGraphicFramePr>
          <p:nvPr>
            <p:extLst>
              <p:ext uri="{D42A27DB-BD31-4B8C-83A1-F6EECF244321}">
                <p14:modId xmlns:p14="http://schemas.microsoft.com/office/powerpoint/2010/main" val="3222458370"/>
              </p:ext>
            </p:extLst>
          </p:nvPr>
        </p:nvGraphicFramePr>
        <p:xfrm>
          <a:off x="1544385" y="3629706"/>
          <a:ext cx="6096000" cy="3708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781402441"/>
                    </a:ext>
                  </a:extLst>
                </a:gridCol>
                <a:gridCol w="1524000">
                  <a:extLst>
                    <a:ext uri="{9D8B030D-6E8A-4147-A177-3AD203B41FA5}">
                      <a16:colId xmlns:a16="http://schemas.microsoft.com/office/drawing/2014/main" val="1642115174"/>
                    </a:ext>
                  </a:extLst>
                </a:gridCol>
                <a:gridCol w="1524000">
                  <a:extLst>
                    <a:ext uri="{9D8B030D-6E8A-4147-A177-3AD203B41FA5}">
                      <a16:colId xmlns:a16="http://schemas.microsoft.com/office/drawing/2014/main" val="1698545325"/>
                    </a:ext>
                  </a:extLst>
                </a:gridCol>
                <a:gridCol w="1524000">
                  <a:extLst>
                    <a:ext uri="{9D8B030D-6E8A-4147-A177-3AD203B41FA5}">
                      <a16:colId xmlns:a16="http://schemas.microsoft.com/office/drawing/2014/main" val="3939103532"/>
                    </a:ext>
                  </a:extLst>
                </a:gridCol>
              </a:tblGrid>
              <a:tr h="37084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u="sng" dirty="0" smtClean="0"/>
                        <a:t>과목번호</a:t>
                      </a:r>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dirty="0" smtClean="0"/>
                        <a:t>과목이름</a:t>
                      </a:r>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dirty="0" smtClean="0"/>
                        <a:t>학점</a:t>
                      </a:r>
                    </a:p>
                  </a:txBody>
                  <a:tcPr/>
                </a:tc>
                <a:tc>
                  <a:txBody>
                    <a:bodyPr/>
                    <a:lstStyle/>
                    <a:p>
                      <a:pPr algn="ctr" latinLnBrk="1"/>
                      <a:r>
                        <a:rPr lang="ko-KR" altLang="en-US" dirty="0" smtClean="0"/>
                        <a:t>교수번호</a:t>
                      </a:r>
                      <a:endParaRPr lang="ko-KR" altLang="en-US" dirty="0"/>
                    </a:p>
                  </a:txBody>
                  <a:tcPr/>
                </a:tc>
                <a:extLst>
                  <a:ext uri="{0D108BD9-81ED-4DB2-BD59-A6C34878D82A}">
                    <a16:rowId xmlns:a16="http://schemas.microsoft.com/office/drawing/2014/main" val="2795317057"/>
                  </a:ext>
                </a:extLst>
              </a:tr>
            </a:tbl>
          </a:graphicData>
        </a:graphic>
      </p:graphicFrame>
      <p:sp>
        <p:nvSpPr>
          <p:cNvPr id="51" name="TextBox 50"/>
          <p:cNvSpPr txBox="1"/>
          <p:nvPr/>
        </p:nvSpPr>
        <p:spPr>
          <a:xfrm>
            <a:off x="649303" y="3603948"/>
            <a:ext cx="684076" cy="369332"/>
          </a:xfrm>
          <a:prstGeom prst="rect">
            <a:avLst/>
          </a:prstGeom>
          <a:noFill/>
        </p:spPr>
        <p:txBody>
          <a:bodyPr wrap="square" rtlCol="0">
            <a:spAutoFit/>
          </a:bodyPr>
          <a:lstStyle/>
          <a:p>
            <a:r>
              <a:rPr lang="ko-KR" altLang="en-US" dirty="0" smtClean="0"/>
              <a:t>과목</a:t>
            </a:r>
            <a:endParaRPr lang="ko-KR" altLang="en-US" dirty="0"/>
          </a:p>
        </p:txBody>
      </p:sp>
      <p:cxnSp>
        <p:nvCxnSpPr>
          <p:cNvPr id="53" name="직선 연결선 52"/>
          <p:cNvCxnSpPr/>
          <p:nvPr/>
        </p:nvCxnSpPr>
        <p:spPr>
          <a:xfrm>
            <a:off x="2383665" y="3176739"/>
            <a:ext cx="0" cy="180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직선 연결선 54"/>
          <p:cNvCxnSpPr/>
          <p:nvPr/>
        </p:nvCxnSpPr>
        <p:spPr>
          <a:xfrm>
            <a:off x="2383665" y="3356992"/>
            <a:ext cx="42045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직선 연결선 56"/>
          <p:cNvCxnSpPr/>
          <p:nvPr/>
        </p:nvCxnSpPr>
        <p:spPr>
          <a:xfrm>
            <a:off x="6588224" y="3356992"/>
            <a:ext cx="0" cy="272714"/>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8" name="표 57"/>
          <p:cNvGraphicFramePr>
            <a:graphicFrameLocks noGrp="1"/>
          </p:cNvGraphicFramePr>
          <p:nvPr>
            <p:extLst>
              <p:ext uri="{D42A27DB-BD31-4B8C-83A1-F6EECF244321}">
                <p14:modId xmlns:p14="http://schemas.microsoft.com/office/powerpoint/2010/main" val="2612451259"/>
              </p:ext>
            </p:extLst>
          </p:nvPr>
        </p:nvGraphicFramePr>
        <p:xfrm>
          <a:off x="492224" y="4818771"/>
          <a:ext cx="3431703" cy="1483360"/>
        </p:xfrm>
        <a:graphic>
          <a:graphicData uri="http://schemas.openxmlformats.org/drawingml/2006/table">
            <a:tbl>
              <a:tblPr firstRow="1" bandRow="1">
                <a:tableStyleId>{5C22544A-7EE6-4342-B048-85BDC9FD1C3A}</a:tableStyleId>
              </a:tblPr>
              <a:tblGrid>
                <a:gridCol w="1143901">
                  <a:extLst>
                    <a:ext uri="{9D8B030D-6E8A-4147-A177-3AD203B41FA5}">
                      <a16:colId xmlns:a16="http://schemas.microsoft.com/office/drawing/2014/main" val="3019310243"/>
                    </a:ext>
                  </a:extLst>
                </a:gridCol>
                <a:gridCol w="1143901">
                  <a:extLst>
                    <a:ext uri="{9D8B030D-6E8A-4147-A177-3AD203B41FA5}">
                      <a16:colId xmlns:a16="http://schemas.microsoft.com/office/drawing/2014/main" val="203117988"/>
                    </a:ext>
                  </a:extLst>
                </a:gridCol>
                <a:gridCol w="1143901">
                  <a:extLst>
                    <a:ext uri="{9D8B030D-6E8A-4147-A177-3AD203B41FA5}">
                      <a16:colId xmlns:a16="http://schemas.microsoft.com/office/drawing/2014/main" val="2419412374"/>
                    </a:ext>
                  </a:extLst>
                </a:gridCol>
              </a:tblGrid>
              <a:tr h="370840">
                <a:tc>
                  <a:txBody>
                    <a:bodyPr/>
                    <a:lstStyle/>
                    <a:p>
                      <a:pPr algn="ctr" latinLnBrk="1"/>
                      <a:r>
                        <a:rPr lang="ko-KR" altLang="en-US" u="sng" dirty="0" smtClean="0"/>
                        <a:t>교수번호</a:t>
                      </a:r>
                      <a:endParaRPr lang="ko-KR" altLang="en-US" u="sng" dirty="0"/>
                    </a:p>
                  </a:txBody>
                  <a:tcPr/>
                </a:tc>
                <a:tc>
                  <a:txBody>
                    <a:bodyPr/>
                    <a:lstStyle/>
                    <a:p>
                      <a:pPr algn="ctr" latinLnBrk="1"/>
                      <a:r>
                        <a:rPr lang="ko-KR" altLang="en-US" dirty="0" smtClean="0"/>
                        <a:t>이름</a:t>
                      </a:r>
                      <a:endParaRPr lang="ko-KR" altLang="en-US" dirty="0"/>
                    </a:p>
                  </a:txBody>
                  <a:tcPr/>
                </a:tc>
                <a:tc>
                  <a:txBody>
                    <a:bodyPr/>
                    <a:lstStyle/>
                    <a:p>
                      <a:pPr algn="ctr" latinLnBrk="1"/>
                      <a:r>
                        <a:rPr lang="ko-KR" altLang="en-US" dirty="0" smtClean="0"/>
                        <a:t>학과</a:t>
                      </a:r>
                      <a:endParaRPr lang="ko-KR" altLang="en-US" dirty="0"/>
                    </a:p>
                  </a:txBody>
                  <a:tcPr/>
                </a:tc>
                <a:extLst>
                  <a:ext uri="{0D108BD9-81ED-4DB2-BD59-A6C34878D82A}">
                    <a16:rowId xmlns:a16="http://schemas.microsoft.com/office/drawing/2014/main" val="2104013624"/>
                  </a:ext>
                </a:extLst>
              </a:tr>
              <a:tr h="370840">
                <a:tc>
                  <a:txBody>
                    <a:bodyPr/>
                    <a:lstStyle/>
                    <a:p>
                      <a:pPr algn="ctr" latinLnBrk="1"/>
                      <a:r>
                        <a:rPr lang="en-US" altLang="ko-KR" dirty="0" smtClean="0"/>
                        <a:t>P0001</a:t>
                      </a:r>
                      <a:endParaRPr lang="ko-KR" altLang="en-US" dirty="0"/>
                    </a:p>
                  </a:txBody>
                  <a:tcPr/>
                </a:tc>
                <a:tc>
                  <a:txBody>
                    <a:bodyPr/>
                    <a:lstStyle/>
                    <a:p>
                      <a:pPr algn="ctr" latinLnBrk="1"/>
                      <a:r>
                        <a:rPr lang="ko-KR" altLang="en-US" dirty="0" smtClean="0"/>
                        <a:t>홍길동</a:t>
                      </a:r>
                      <a:endParaRPr lang="ko-KR" altLang="en-US" dirty="0"/>
                    </a:p>
                  </a:txBody>
                  <a:tcPr/>
                </a:tc>
                <a:tc>
                  <a:txBody>
                    <a:bodyPr/>
                    <a:lstStyle/>
                    <a:p>
                      <a:pPr algn="ctr" latinLnBrk="1"/>
                      <a:r>
                        <a:rPr lang="ko-KR" altLang="en-US" dirty="0" smtClean="0"/>
                        <a:t>컴퓨터과</a:t>
                      </a:r>
                      <a:endParaRPr lang="ko-KR" altLang="en-US" dirty="0"/>
                    </a:p>
                  </a:txBody>
                  <a:tcPr/>
                </a:tc>
                <a:extLst>
                  <a:ext uri="{0D108BD9-81ED-4DB2-BD59-A6C34878D82A}">
                    <a16:rowId xmlns:a16="http://schemas.microsoft.com/office/drawing/2014/main" val="1518531520"/>
                  </a:ext>
                </a:extLst>
              </a:tr>
              <a:tr h="370840">
                <a:tc>
                  <a:txBody>
                    <a:bodyPr/>
                    <a:lstStyle/>
                    <a:p>
                      <a:pPr algn="ctr" latinLnBrk="1"/>
                      <a:r>
                        <a:rPr lang="en-US" altLang="ko-KR" dirty="0" smtClean="0"/>
                        <a:t>P0002</a:t>
                      </a:r>
                      <a:endParaRPr lang="ko-KR" altLang="en-US" dirty="0"/>
                    </a:p>
                  </a:txBody>
                  <a:tcPr/>
                </a:tc>
                <a:tc>
                  <a:txBody>
                    <a:bodyPr/>
                    <a:lstStyle/>
                    <a:p>
                      <a:pPr algn="ctr" latinLnBrk="1"/>
                      <a:r>
                        <a:rPr lang="ko-KR" altLang="en-US" dirty="0" smtClean="0"/>
                        <a:t>김길동</a:t>
                      </a:r>
                      <a:endParaRPr lang="ko-KR" altLang="en-US" dirty="0"/>
                    </a:p>
                  </a:txBody>
                  <a:tcPr/>
                </a:tc>
                <a:tc>
                  <a:txBody>
                    <a:bodyPr/>
                    <a:lstStyle/>
                    <a:p>
                      <a:pPr algn="ctr" latinLnBrk="1"/>
                      <a:r>
                        <a:rPr lang="ko-KR" altLang="en-US" dirty="0" smtClean="0"/>
                        <a:t>기계과</a:t>
                      </a:r>
                      <a:endParaRPr lang="ko-KR" altLang="en-US" dirty="0"/>
                    </a:p>
                  </a:txBody>
                  <a:tcPr/>
                </a:tc>
                <a:extLst>
                  <a:ext uri="{0D108BD9-81ED-4DB2-BD59-A6C34878D82A}">
                    <a16:rowId xmlns:a16="http://schemas.microsoft.com/office/drawing/2014/main" val="2864326356"/>
                  </a:ext>
                </a:extLst>
              </a:tr>
              <a:tr h="370840">
                <a:tc>
                  <a:txBody>
                    <a:bodyPr/>
                    <a:lstStyle/>
                    <a:p>
                      <a:pPr algn="ctr" latinLnBrk="1"/>
                      <a:r>
                        <a:rPr lang="en-US" altLang="ko-KR" dirty="0" smtClean="0"/>
                        <a:t>P0003</a:t>
                      </a:r>
                      <a:endParaRPr lang="ko-KR" altLang="en-US" dirty="0"/>
                    </a:p>
                  </a:txBody>
                  <a:tcPr/>
                </a:tc>
                <a:tc>
                  <a:txBody>
                    <a:bodyPr/>
                    <a:lstStyle/>
                    <a:p>
                      <a:pPr algn="ctr" latinLnBrk="1"/>
                      <a:r>
                        <a:rPr lang="ko-KR" altLang="en-US" dirty="0" smtClean="0"/>
                        <a:t>유관순</a:t>
                      </a:r>
                      <a:endParaRPr lang="ko-KR" altLang="en-US" dirty="0"/>
                    </a:p>
                  </a:txBody>
                  <a:tcPr/>
                </a:tc>
                <a:tc>
                  <a:txBody>
                    <a:bodyPr/>
                    <a:lstStyle/>
                    <a:p>
                      <a:pPr algn="ctr" latinLnBrk="1"/>
                      <a:r>
                        <a:rPr lang="ko-KR" altLang="en-US" dirty="0" smtClean="0"/>
                        <a:t>디자인과</a:t>
                      </a:r>
                      <a:endParaRPr lang="ko-KR" altLang="en-US" dirty="0"/>
                    </a:p>
                  </a:txBody>
                  <a:tcPr/>
                </a:tc>
                <a:extLst>
                  <a:ext uri="{0D108BD9-81ED-4DB2-BD59-A6C34878D82A}">
                    <a16:rowId xmlns:a16="http://schemas.microsoft.com/office/drawing/2014/main" val="1329897270"/>
                  </a:ext>
                </a:extLst>
              </a:tr>
            </a:tbl>
          </a:graphicData>
        </a:graphic>
      </p:graphicFrame>
      <p:graphicFrame>
        <p:nvGraphicFramePr>
          <p:cNvPr id="59" name="표 58"/>
          <p:cNvGraphicFramePr>
            <a:graphicFrameLocks noGrp="1"/>
          </p:cNvGraphicFramePr>
          <p:nvPr>
            <p:extLst>
              <p:ext uri="{D42A27DB-BD31-4B8C-83A1-F6EECF244321}">
                <p14:modId xmlns:p14="http://schemas.microsoft.com/office/powerpoint/2010/main" val="737360582"/>
              </p:ext>
            </p:extLst>
          </p:nvPr>
        </p:nvGraphicFramePr>
        <p:xfrm>
          <a:off x="4188296" y="4841949"/>
          <a:ext cx="4416152" cy="1483360"/>
        </p:xfrm>
        <a:graphic>
          <a:graphicData uri="http://schemas.openxmlformats.org/drawingml/2006/table">
            <a:tbl>
              <a:tblPr firstRow="1" bandRow="1">
                <a:tableStyleId>{5C22544A-7EE6-4342-B048-85BDC9FD1C3A}</a:tableStyleId>
              </a:tblPr>
              <a:tblGrid>
                <a:gridCol w="1104038">
                  <a:extLst>
                    <a:ext uri="{9D8B030D-6E8A-4147-A177-3AD203B41FA5}">
                      <a16:colId xmlns:a16="http://schemas.microsoft.com/office/drawing/2014/main" val="4029851545"/>
                    </a:ext>
                  </a:extLst>
                </a:gridCol>
                <a:gridCol w="1295890">
                  <a:extLst>
                    <a:ext uri="{9D8B030D-6E8A-4147-A177-3AD203B41FA5}">
                      <a16:colId xmlns:a16="http://schemas.microsoft.com/office/drawing/2014/main" val="2489873876"/>
                    </a:ext>
                  </a:extLst>
                </a:gridCol>
                <a:gridCol w="912186">
                  <a:extLst>
                    <a:ext uri="{9D8B030D-6E8A-4147-A177-3AD203B41FA5}">
                      <a16:colId xmlns:a16="http://schemas.microsoft.com/office/drawing/2014/main" val="1147462136"/>
                    </a:ext>
                  </a:extLst>
                </a:gridCol>
                <a:gridCol w="1104038">
                  <a:extLst>
                    <a:ext uri="{9D8B030D-6E8A-4147-A177-3AD203B41FA5}">
                      <a16:colId xmlns:a16="http://schemas.microsoft.com/office/drawing/2014/main" val="895375946"/>
                    </a:ext>
                  </a:extLst>
                </a:gridCol>
              </a:tblGrid>
              <a:tr h="370840">
                <a:tc>
                  <a:txBody>
                    <a:bodyPr/>
                    <a:lstStyle/>
                    <a:p>
                      <a:pPr algn="ctr" latinLnBrk="1"/>
                      <a:r>
                        <a:rPr lang="ko-KR" altLang="en-US" u="sng" dirty="0" smtClean="0"/>
                        <a:t>과목번호</a:t>
                      </a:r>
                      <a:endParaRPr lang="ko-KR" altLang="en-US" u="sng" dirty="0"/>
                    </a:p>
                  </a:txBody>
                  <a:tcPr/>
                </a:tc>
                <a:tc>
                  <a:txBody>
                    <a:bodyPr/>
                    <a:lstStyle/>
                    <a:p>
                      <a:pPr algn="ctr" latinLnBrk="1"/>
                      <a:r>
                        <a:rPr lang="ko-KR" altLang="en-US" dirty="0" smtClean="0"/>
                        <a:t>과목이름</a:t>
                      </a:r>
                      <a:endParaRPr lang="ko-KR" altLang="en-US" dirty="0"/>
                    </a:p>
                  </a:txBody>
                  <a:tcPr/>
                </a:tc>
                <a:tc>
                  <a:txBody>
                    <a:bodyPr/>
                    <a:lstStyle/>
                    <a:p>
                      <a:pPr algn="ctr" latinLnBrk="1"/>
                      <a:r>
                        <a:rPr lang="ko-KR" altLang="en-US" dirty="0" smtClean="0"/>
                        <a:t>학점</a:t>
                      </a:r>
                      <a:endParaRPr lang="ko-KR" altLang="en-US" dirty="0"/>
                    </a:p>
                  </a:txBody>
                  <a:tcPr/>
                </a:tc>
                <a:tc>
                  <a:txBody>
                    <a:bodyPr/>
                    <a:lstStyle/>
                    <a:p>
                      <a:pPr algn="ctr" latinLnBrk="1"/>
                      <a:r>
                        <a:rPr lang="ko-KR" altLang="en-US" dirty="0" smtClean="0"/>
                        <a:t>교수번호</a:t>
                      </a:r>
                      <a:endParaRPr lang="ko-KR" altLang="en-US" dirty="0"/>
                    </a:p>
                  </a:txBody>
                  <a:tcPr/>
                </a:tc>
                <a:extLst>
                  <a:ext uri="{0D108BD9-81ED-4DB2-BD59-A6C34878D82A}">
                    <a16:rowId xmlns:a16="http://schemas.microsoft.com/office/drawing/2014/main" val="1035501079"/>
                  </a:ext>
                </a:extLst>
              </a:tr>
              <a:tr h="370840">
                <a:tc>
                  <a:txBody>
                    <a:bodyPr/>
                    <a:lstStyle/>
                    <a:p>
                      <a:pPr algn="ctr" latinLnBrk="1"/>
                      <a:r>
                        <a:rPr lang="en-US" altLang="ko-KR" dirty="0" smtClean="0"/>
                        <a:t>Q0001</a:t>
                      </a:r>
                      <a:endParaRPr lang="ko-KR" altLang="en-US" dirty="0"/>
                    </a:p>
                  </a:txBody>
                  <a:tcPr/>
                </a:tc>
                <a:tc>
                  <a:txBody>
                    <a:bodyPr/>
                    <a:lstStyle/>
                    <a:p>
                      <a:pPr algn="ctr" latinLnBrk="1"/>
                      <a:r>
                        <a:rPr lang="en-US" altLang="ko-KR" dirty="0" smtClean="0"/>
                        <a:t>C#</a:t>
                      </a:r>
                      <a:endParaRPr lang="ko-KR" altLang="en-US" dirty="0"/>
                    </a:p>
                  </a:txBody>
                  <a:tcPr/>
                </a:tc>
                <a:tc>
                  <a:txBody>
                    <a:bodyPr/>
                    <a:lstStyle/>
                    <a:p>
                      <a:pPr algn="ctr" latinLnBrk="1"/>
                      <a:r>
                        <a:rPr lang="en-US" altLang="ko-KR" dirty="0" smtClean="0"/>
                        <a:t>3</a:t>
                      </a:r>
                      <a:endParaRPr lang="ko-KR" altLang="en-US" dirty="0"/>
                    </a:p>
                  </a:txBody>
                  <a:tcPr/>
                </a:tc>
                <a:tc>
                  <a:txBody>
                    <a:bodyPr/>
                    <a:lstStyle/>
                    <a:p>
                      <a:pPr algn="ctr" latinLnBrk="1"/>
                      <a:r>
                        <a:rPr lang="en-US" altLang="ko-KR" dirty="0" smtClean="0"/>
                        <a:t>P0001</a:t>
                      </a:r>
                      <a:endParaRPr lang="ko-KR" altLang="en-US" dirty="0"/>
                    </a:p>
                  </a:txBody>
                  <a:tcPr/>
                </a:tc>
                <a:extLst>
                  <a:ext uri="{0D108BD9-81ED-4DB2-BD59-A6C34878D82A}">
                    <a16:rowId xmlns:a16="http://schemas.microsoft.com/office/drawing/2014/main" val="1404770218"/>
                  </a:ext>
                </a:extLst>
              </a:tr>
              <a:tr h="370840">
                <a:tc>
                  <a:txBody>
                    <a:bodyPr/>
                    <a:lstStyle/>
                    <a:p>
                      <a:pPr algn="ctr" latinLnBrk="1"/>
                      <a:r>
                        <a:rPr lang="en-US" altLang="ko-KR" dirty="0" smtClean="0"/>
                        <a:t>Q0002</a:t>
                      </a:r>
                      <a:endParaRPr lang="ko-KR" altLang="en-US" dirty="0"/>
                    </a:p>
                  </a:txBody>
                  <a:tcPr/>
                </a:tc>
                <a:tc>
                  <a:txBody>
                    <a:bodyPr/>
                    <a:lstStyle/>
                    <a:p>
                      <a:pPr algn="ctr" latinLnBrk="1"/>
                      <a:r>
                        <a:rPr lang="ko-KR" altLang="en-US" dirty="0" smtClean="0"/>
                        <a:t>기계 원리</a:t>
                      </a:r>
                      <a:endParaRPr lang="ko-KR" altLang="en-US" dirty="0"/>
                    </a:p>
                  </a:txBody>
                  <a:tcPr/>
                </a:tc>
                <a:tc>
                  <a:txBody>
                    <a:bodyPr/>
                    <a:lstStyle/>
                    <a:p>
                      <a:pPr algn="ctr" latinLnBrk="1"/>
                      <a:r>
                        <a:rPr lang="en-US" altLang="ko-KR" dirty="0" smtClean="0"/>
                        <a:t>2</a:t>
                      </a:r>
                      <a:endParaRPr lang="ko-KR" altLang="en-US" dirty="0"/>
                    </a:p>
                  </a:txBody>
                  <a:tcPr/>
                </a:tc>
                <a:tc>
                  <a:txBody>
                    <a:bodyPr/>
                    <a:lstStyle/>
                    <a:p>
                      <a:pPr algn="ctr" latinLnBrk="1"/>
                      <a:r>
                        <a:rPr lang="en-US" altLang="ko-KR" dirty="0" smtClean="0"/>
                        <a:t>P0002</a:t>
                      </a:r>
                      <a:endParaRPr lang="ko-KR" altLang="en-US" dirty="0"/>
                    </a:p>
                  </a:txBody>
                  <a:tcPr/>
                </a:tc>
                <a:extLst>
                  <a:ext uri="{0D108BD9-81ED-4DB2-BD59-A6C34878D82A}">
                    <a16:rowId xmlns:a16="http://schemas.microsoft.com/office/drawing/2014/main" val="2008263798"/>
                  </a:ext>
                </a:extLst>
              </a:tr>
              <a:tr h="370840">
                <a:tc>
                  <a:txBody>
                    <a:bodyPr/>
                    <a:lstStyle/>
                    <a:p>
                      <a:pPr algn="ctr" latinLnBrk="1"/>
                      <a:r>
                        <a:rPr lang="en-US" altLang="ko-KR" dirty="0" smtClean="0"/>
                        <a:t>Q0003</a:t>
                      </a:r>
                      <a:endParaRPr lang="ko-KR" altLang="en-US" dirty="0"/>
                    </a:p>
                  </a:txBody>
                  <a:tcPr/>
                </a:tc>
                <a:tc>
                  <a:txBody>
                    <a:bodyPr/>
                    <a:lstStyle/>
                    <a:p>
                      <a:pPr algn="ctr" latinLnBrk="1"/>
                      <a:r>
                        <a:rPr lang="ko-KR" altLang="en-US" dirty="0" smtClean="0"/>
                        <a:t>색상 기초</a:t>
                      </a:r>
                      <a:endParaRPr lang="ko-KR" altLang="en-US" dirty="0"/>
                    </a:p>
                  </a:txBody>
                  <a:tcPr/>
                </a:tc>
                <a:tc>
                  <a:txBody>
                    <a:bodyPr/>
                    <a:lstStyle/>
                    <a:p>
                      <a:pPr algn="ctr" latinLnBrk="1"/>
                      <a:r>
                        <a:rPr lang="en-US" altLang="ko-KR" dirty="0" smtClean="0"/>
                        <a:t>3</a:t>
                      </a:r>
                      <a:endParaRPr lang="ko-KR" altLang="en-US" dirty="0"/>
                    </a:p>
                  </a:txBody>
                  <a:tcPr/>
                </a:tc>
                <a:tc>
                  <a:txBody>
                    <a:bodyPr/>
                    <a:lstStyle/>
                    <a:p>
                      <a:pPr algn="ctr" latinLnBrk="1"/>
                      <a:r>
                        <a:rPr lang="en-US" altLang="ko-KR" dirty="0" smtClean="0"/>
                        <a:t>P0003</a:t>
                      </a:r>
                      <a:endParaRPr lang="ko-KR" altLang="en-US" dirty="0"/>
                    </a:p>
                  </a:txBody>
                  <a:tcPr/>
                </a:tc>
                <a:extLst>
                  <a:ext uri="{0D108BD9-81ED-4DB2-BD59-A6C34878D82A}">
                    <a16:rowId xmlns:a16="http://schemas.microsoft.com/office/drawing/2014/main" val="3858186219"/>
                  </a:ext>
                </a:extLst>
              </a:tr>
            </a:tbl>
          </a:graphicData>
        </a:graphic>
      </p:graphicFrame>
    </p:spTree>
    <p:extLst>
      <p:ext uri="{BB962C8B-B14F-4D97-AF65-F5344CB8AC3E}">
        <p14:creationId xmlns:p14="http://schemas.microsoft.com/office/powerpoint/2010/main" val="97989444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990</TotalTime>
  <Words>299</Words>
  <Application>Microsoft Office PowerPoint</Application>
  <PresentationFormat>화면 슬라이드 쇼(4:3)</PresentationFormat>
  <Paragraphs>280</Paragraphs>
  <Slides>12</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12</vt:i4>
      </vt:variant>
    </vt:vector>
  </HeadingPairs>
  <TitlesOfParts>
    <vt:vector size="15" baseType="lpstr">
      <vt:lpstr>맑은 고딕</vt:lpstr>
      <vt:lpstr>Arial</vt:lpstr>
      <vt:lpstr>Office 테마</vt:lpstr>
      <vt:lpstr>PowerPoint 프레젠테이션</vt:lpstr>
      <vt:lpstr>PowerPoint 프레젠테이션</vt:lpstr>
      <vt:lpstr>PowerPoint 프레젠테이션</vt:lpstr>
      <vt:lpstr>PowerPoint 프레젠테이션</vt:lpstr>
      <vt:lpstr>1. 은행은 예금 서비스를 고객에게 제공한다.  2. 은행은 여러 지점으로 구성되고 각 지점은 특정 도시에 위치해 있다.  3. 각 지점은 고유의 지점 명이 부여되며 추가로 도시, 자산, 영문 지점명, 지점 개설일, 전화번호 등의 정보를 가진다.  4. 고객은 고유의 고객 번호를 가지며, 추가로 이름, 주소, 생년월일 등의 정보를 가진다.  5. 예금 계좌는 예금 번호로 유일하게 식별되고 예금계좌의 잔고와 입,출금 내역이 관리된다.  6. 한 명의 고객은 여러 개의 예금 계좌에 예금할 수 있고 하나의 예금 계좌는 여러 명의 고객이 예금할 수 있다.  7. 지점은 여러 개의 예금계좌를 관리한다.</vt:lpstr>
      <vt:lpstr>PowerPoint 프레젠테이션</vt:lpstr>
      <vt:lpstr>1. 한국대학교의 주된 구성원은 학생과 교수이다. 2. 학생은 고유의 학번이 부여되며 추가로 주민등록번호, 이름, 주소, 전화번호, 학년 등의 정보를 가진다. 3. 교수는 고유의 교수 번호가 부여되며 추가로 주민등록번호, 이름, 주소, 전화번호, 직위, 임용 년도 등의 정보를 가진다. 4. 학생과 교수는 하나의 학과에만 소속될 수 있으나 하나의 학과에는 여러 명의 학생과 교수가 소속되어있다. 5. 학과는 고유의 학과번호가 부여되며, 추가로 학과명, 사무실, 전화번호 등의 정보를 가진다. 6. 강좌는 고유의 강좌번호가 부여되며 추가로 강좌명, 학점수, 연도, 학기, 강의실, 수강인원 등의 정보를 가진다. 7. 한 강좌는 한 명의 교수가 강의하고 한 교수는 여러 강좌를 강의할 수 있다. 8. 한 학생은 하나 이상의 강좌를 수강할 수 있다. 9. 각 학생이 수강한 과목에 대해서 성적이 부여된다.</vt:lpstr>
      <vt:lpstr>PowerPoint 프레젠테이션</vt:lpstr>
      <vt:lpstr>PowerPoint 프레젠테이션</vt:lpstr>
      <vt:lpstr>PowerPoint 프레젠테이션</vt:lpstr>
      <vt:lpstr>PowerPoint 프레젠테이션</vt:lpstr>
      <vt:lpstr>PowerPoint 프레젠테이션</vt:lpstr>
    </vt:vector>
  </TitlesOfParts>
  <Company>R&amp;D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Corporation</dc:creator>
  <cp:lastModifiedBy>User</cp:lastModifiedBy>
  <cp:revision>98</cp:revision>
  <dcterms:created xsi:type="dcterms:W3CDTF">2006-10-05T04:04:58Z</dcterms:created>
  <dcterms:modified xsi:type="dcterms:W3CDTF">2021-08-24T08:52:58Z</dcterms:modified>
</cp:coreProperties>
</file>