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11" r:id="rId3"/>
    <p:sldId id="312" r:id="rId4"/>
    <p:sldId id="281" r:id="rId5"/>
    <p:sldId id="307" r:id="rId6"/>
    <p:sldId id="308" r:id="rId7"/>
    <p:sldId id="290" r:id="rId8"/>
    <p:sldId id="263" r:id="rId9"/>
    <p:sldId id="289" r:id="rId10"/>
    <p:sldId id="292" r:id="rId11"/>
    <p:sldId id="313" r:id="rId12"/>
    <p:sldId id="309" r:id="rId13"/>
    <p:sldId id="305" r:id="rId14"/>
    <p:sldId id="310" r:id="rId15"/>
    <p:sldId id="296" r:id="rId16"/>
    <p:sldId id="295" r:id="rId17"/>
    <p:sldId id="298" r:id="rId18"/>
    <p:sldId id="314" r:id="rId19"/>
    <p:sldId id="300" r:id="rId20"/>
    <p:sldId id="301" r:id="rId21"/>
    <p:sldId id="302" r:id="rId22"/>
    <p:sldId id="303" r:id="rId23"/>
    <p:sldId id="304" r:id="rId24"/>
    <p:sldId id="315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655" autoAdjust="0"/>
  </p:normalViewPr>
  <p:slideViewPr>
    <p:cSldViewPr snapToGrid="0" showGuides="1">
      <p:cViewPr>
        <p:scale>
          <a:sx n="100" d="100"/>
          <a:sy n="100" d="100"/>
        </p:scale>
        <p:origin x="70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635762" y="2505422"/>
            <a:ext cx="6920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Factory Automation</a:t>
            </a:r>
            <a:endParaRPr lang="ko-KR" altLang="en-US" sz="6000" b="1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08716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392612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392383" y="4308455"/>
            <a:ext cx="540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상원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 인택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 승원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 재윤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영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 성훈</a:t>
            </a:r>
            <a:r>
              <a:rPr lang="en-US" altLang="ko-KR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상원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15575" y="6638924"/>
            <a:ext cx="1876425" cy="1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4091" y="388026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형상 관리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16467" y="60305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5" name="Picture 4" descr="C:\Users\User\Pictures\Screenshots\mast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3" y="1445419"/>
            <a:ext cx="4309473" cy="22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User\Pictures\Screenshots\vi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7" y="1445417"/>
            <a:ext cx="4394206" cy="22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581151" y="110686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통</a:t>
            </a:r>
            <a:r>
              <a:rPr lang="ko-KR" altLang="en-US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057902" y="1116389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비전 카메라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9" name="Picture 6" descr="C:\Users\User\Pictures\Screenshots\ro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76" y="4183859"/>
            <a:ext cx="4324350" cy="23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485901" y="3845305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lang="ko-KR" altLang="en-US" sz="16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봇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1" name="Picture 7" descr="C:\Users\User\Pictures\Screenshots\ui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33" y="4183859"/>
            <a:ext cx="4319500" cy="23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386706" y="38615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-UI-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75839" y="2823624"/>
            <a:ext cx="3677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특</a:t>
            </a:r>
            <a:r>
              <a:rPr lang="ko-KR" altLang="en-US" sz="4800" spc="-3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2069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2,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3278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94715" y="422140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 descr="기고] 미래 공장 기술의 혁신 이끌 실시간 제어, 안전, 보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4262021" y="2851333"/>
            <a:ext cx="3677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특징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3490422" y="3234657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3490422" y="235553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3480897" y="424910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82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\\192.168.0.28\스마트공장2기 공유폴더\SF_project\알고리즘 구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114424"/>
            <a:ext cx="76485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25540"/>
              </p:ext>
            </p:extLst>
          </p:nvPr>
        </p:nvGraphicFramePr>
        <p:xfrm>
          <a:off x="142874" y="2623840"/>
          <a:ext cx="4467225" cy="326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3127"/>
                <a:gridCol w="2464098"/>
              </a:tblGrid>
              <a:tr h="810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71" name="직사각형 7170"/>
          <p:cNvSpPr/>
          <p:nvPr/>
        </p:nvSpPr>
        <p:spPr>
          <a:xfrm>
            <a:off x="4814887" y="1076960"/>
            <a:ext cx="7377113" cy="5781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796337" y="2771775"/>
            <a:ext cx="847725" cy="3600450"/>
            <a:chOff x="7667625" y="2143125"/>
            <a:chExt cx="847725" cy="3600450"/>
          </a:xfrm>
        </p:grpSpPr>
        <p:sp>
          <p:nvSpPr>
            <p:cNvPr id="6" name="직사각형 5"/>
            <p:cNvSpPr/>
            <p:nvPr/>
          </p:nvSpPr>
          <p:spPr>
            <a:xfrm>
              <a:off x="7667625" y="2143125"/>
              <a:ext cx="847725" cy="3600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743825" y="2143125"/>
              <a:ext cx="704850" cy="3600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126955" y="2771775"/>
            <a:ext cx="847725" cy="3600450"/>
            <a:chOff x="7667625" y="2143125"/>
            <a:chExt cx="847725" cy="3600450"/>
          </a:xfrm>
        </p:grpSpPr>
        <p:sp>
          <p:nvSpPr>
            <p:cNvPr id="62" name="직사각형 61"/>
            <p:cNvSpPr/>
            <p:nvPr/>
          </p:nvSpPr>
          <p:spPr>
            <a:xfrm>
              <a:off x="7667625" y="2143125"/>
              <a:ext cx="847725" cy="3600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743825" y="2143125"/>
              <a:ext cx="704850" cy="3600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643937" y="4181475"/>
            <a:ext cx="1323975" cy="638175"/>
            <a:chOff x="7591425" y="4057650"/>
            <a:chExt cx="1323975" cy="638175"/>
          </a:xfrm>
        </p:grpSpPr>
        <p:sp>
          <p:nvSpPr>
            <p:cNvPr id="10" name="직사각형 9"/>
            <p:cNvSpPr/>
            <p:nvPr/>
          </p:nvSpPr>
          <p:spPr>
            <a:xfrm>
              <a:off x="7591425" y="4057650"/>
              <a:ext cx="1247775" cy="638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77150" y="4191000"/>
              <a:ext cx="10858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53337" y="4202668"/>
              <a:ext cx="1262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카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메 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926929" y="4210050"/>
            <a:ext cx="1247775" cy="638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12654" y="4343400"/>
            <a:ext cx="1085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988841" y="4355068"/>
            <a:ext cx="126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</a:rPr>
              <a:t>카 </a:t>
            </a:r>
            <a:r>
              <a:rPr lang="ko-KR" altLang="en-US" dirty="0">
                <a:solidFill>
                  <a:schemeClr val="bg1"/>
                </a:solidFill>
              </a:rPr>
              <a:t>메 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977437" y="2157414"/>
            <a:ext cx="795338" cy="371471"/>
            <a:chOff x="8901112" y="2138364"/>
            <a:chExt cx="795338" cy="371471"/>
          </a:xfrm>
        </p:grpSpPr>
        <p:sp>
          <p:nvSpPr>
            <p:cNvPr id="91" name="직사각형 90"/>
            <p:cNvSpPr/>
            <p:nvPr/>
          </p:nvSpPr>
          <p:spPr>
            <a:xfrm rot="16200000">
              <a:off x="9120189" y="1985962"/>
              <a:ext cx="371471" cy="6762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1112" y="2166939"/>
              <a:ext cx="795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불량품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579499" y="3041748"/>
            <a:ext cx="678661" cy="371471"/>
            <a:chOff x="6657967" y="3033714"/>
            <a:chExt cx="678661" cy="371471"/>
          </a:xfrm>
        </p:grpSpPr>
        <p:sp>
          <p:nvSpPr>
            <p:cNvPr id="86" name="직사각형 85"/>
            <p:cNvSpPr/>
            <p:nvPr/>
          </p:nvSpPr>
          <p:spPr>
            <a:xfrm rot="16200000">
              <a:off x="6812755" y="2881312"/>
              <a:ext cx="371471" cy="6762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57967" y="3041748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581893" y="3502822"/>
            <a:ext cx="678660" cy="371471"/>
            <a:chOff x="6657968" y="3502822"/>
            <a:chExt cx="678660" cy="371471"/>
          </a:xfrm>
        </p:grpSpPr>
        <p:sp>
          <p:nvSpPr>
            <p:cNvPr id="87" name="직사각형 86"/>
            <p:cNvSpPr/>
            <p:nvPr/>
          </p:nvSpPr>
          <p:spPr>
            <a:xfrm rot="16200000">
              <a:off x="6810370" y="3350420"/>
              <a:ext cx="371471" cy="6762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60353" y="3536750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81885" y="3971929"/>
            <a:ext cx="676283" cy="371471"/>
            <a:chOff x="6657960" y="3971929"/>
            <a:chExt cx="676283" cy="371471"/>
          </a:xfrm>
        </p:grpSpPr>
        <p:sp>
          <p:nvSpPr>
            <p:cNvPr id="89" name="직사각형 88"/>
            <p:cNvSpPr/>
            <p:nvPr/>
          </p:nvSpPr>
          <p:spPr>
            <a:xfrm rot="16200000">
              <a:off x="6810370" y="3819527"/>
              <a:ext cx="371471" cy="6762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657960" y="4003775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</a:t>
              </a:r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77090" y="2244477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16200000">
            <a:off x="7693791" y="2136578"/>
            <a:ext cx="371471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541389" y="2316062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양품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 rot="5400000">
            <a:off x="6153143" y="5175201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6131563" y="3043988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348264" y="2936089"/>
            <a:ext cx="371471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6195862" y="3115573"/>
            <a:ext cx="67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양품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 rot="5400000">
            <a:off x="6211486" y="5214940"/>
            <a:ext cx="678660" cy="371471"/>
            <a:chOff x="6657968" y="3502822"/>
            <a:chExt cx="678660" cy="371471"/>
          </a:xfrm>
        </p:grpSpPr>
        <p:sp>
          <p:nvSpPr>
            <p:cNvPr id="105" name="직사각형 104"/>
            <p:cNvSpPr/>
            <p:nvPr/>
          </p:nvSpPr>
          <p:spPr>
            <a:xfrm rot="16200000">
              <a:off x="6810370" y="3350420"/>
              <a:ext cx="371471" cy="6762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60353" y="3536750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7172" name="그룹 7171"/>
          <p:cNvGrpSpPr/>
          <p:nvPr/>
        </p:nvGrpSpPr>
        <p:grpSpPr>
          <a:xfrm>
            <a:off x="5926929" y="4998238"/>
            <a:ext cx="200026" cy="983462"/>
            <a:chOff x="3783804" y="4998238"/>
            <a:chExt cx="200026" cy="98346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" name="타원 28"/>
            <p:cNvSpPr/>
            <p:nvPr/>
          </p:nvSpPr>
          <p:spPr>
            <a:xfrm>
              <a:off x="3783804" y="4998238"/>
              <a:ext cx="200026" cy="2214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60004" y="5219700"/>
              <a:ext cx="45719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68" name="직사각형 7167"/>
          <p:cNvSpPr/>
          <p:nvPr/>
        </p:nvSpPr>
        <p:spPr>
          <a:xfrm>
            <a:off x="7098504" y="5061346"/>
            <a:ext cx="931071" cy="920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9" name="TextBox 7168"/>
          <p:cNvSpPr txBox="1"/>
          <p:nvPr/>
        </p:nvSpPr>
        <p:spPr>
          <a:xfrm>
            <a:off x="7244951" y="5612368"/>
            <a:ext cx="70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상자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7161602" y="5192614"/>
            <a:ext cx="804874" cy="450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64461C2D-7B54-4B3D-9449-360FD650556A}"/>
              </a:ext>
            </a:extLst>
          </p:cNvPr>
          <p:cNvSpPr txBox="1"/>
          <p:nvPr/>
        </p:nvSpPr>
        <p:spPr>
          <a:xfrm>
            <a:off x="7747036" y="1254561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2800" b="1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64461C2D-7B54-4B3D-9449-360FD650556A}"/>
              </a:ext>
            </a:extLst>
          </p:cNvPr>
          <p:cNvSpPr txBox="1"/>
          <p:nvPr/>
        </p:nvSpPr>
        <p:spPr>
          <a:xfrm>
            <a:off x="5095159" y="1261347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2800" b="1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</a:p>
        </p:txBody>
      </p:sp>
      <p:grpSp>
        <p:nvGrpSpPr>
          <p:cNvPr id="7174" name="그룹 7173"/>
          <p:cNvGrpSpPr/>
          <p:nvPr/>
        </p:nvGrpSpPr>
        <p:grpSpPr>
          <a:xfrm>
            <a:off x="7174704" y="5232352"/>
            <a:ext cx="748951" cy="371472"/>
            <a:chOff x="9914191" y="5414964"/>
            <a:chExt cx="748951" cy="371472"/>
          </a:xfrm>
        </p:grpSpPr>
        <p:sp>
          <p:nvSpPr>
            <p:cNvPr id="7173" name="순서도: 카드 7172"/>
            <p:cNvSpPr/>
            <p:nvPr/>
          </p:nvSpPr>
          <p:spPr>
            <a:xfrm>
              <a:off x="9958292" y="5414964"/>
              <a:ext cx="676275" cy="371472"/>
            </a:xfrm>
            <a:prstGeom prst="flowChartPunchedCar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4191" y="5446811"/>
              <a:ext cx="748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불</a:t>
              </a:r>
              <a:r>
                <a:rPr lang="ko-KR" altLang="en-US" sz="1400" dirty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량</a:t>
              </a:r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26" y="1076960"/>
            <a:ext cx="2163596" cy="177875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24" y="1076960"/>
            <a:ext cx="2163596" cy="177875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643937" y="2771775"/>
            <a:ext cx="1171575" cy="177407"/>
            <a:chOff x="6500812" y="2771775"/>
            <a:chExt cx="1171575" cy="177407"/>
          </a:xfrm>
        </p:grpSpPr>
        <p:sp>
          <p:nvSpPr>
            <p:cNvPr id="2" name="순서도: 직접 액세스 저장소 1"/>
            <p:cNvSpPr/>
            <p:nvPr/>
          </p:nvSpPr>
          <p:spPr>
            <a:xfrm>
              <a:off x="6500812" y="2771775"/>
              <a:ext cx="171450" cy="164314"/>
            </a:xfrm>
            <a:prstGeom prst="flowChartMagneticDrum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직접 액세스 저장소 65"/>
            <p:cNvSpPr/>
            <p:nvPr/>
          </p:nvSpPr>
          <p:spPr>
            <a:xfrm flipH="1">
              <a:off x="7500937" y="2784868"/>
              <a:ext cx="171450" cy="164314"/>
            </a:xfrm>
            <a:prstGeom prst="flowChartMagneticDrum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2" idx="4"/>
              <a:endCxn id="66" idx="4"/>
            </p:cNvCxnSpPr>
            <p:nvPr/>
          </p:nvCxnSpPr>
          <p:spPr>
            <a:xfrm>
              <a:off x="6672262" y="2853932"/>
              <a:ext cx="828675" cy="1309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969791" y="6194818"/>
            <a:ext cx="1171575" cy="177407"/>
            <a:chOff x="6500812" y="2771775"/>
            <a:chExt cx="1171575" cy="177407"/>
          </a:xfrm>
        </p:grpSpPr>
        <p:sp>
          <p:nvSpPr>
            <p:cNvPr id="73" name="순서도: 직접 액세스 저장소 72"/>
            <p:cNvSpPr/>
            <p:nvPr/>
          </p:nvSpPr>
          <p:spPr>
            <a:xfrm>
              <a:off x="6500812" y="2771775"/>
              <a:ext cx="171450" cy="164314"/>
            </a:xfrm>
            <a:prstGeom prst="flowChartMagneticDrum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직접 액세스 저장소 73"/>
            <p:cNvSpPr/>
            <p:nvPr/>
          </p:nvSpPr>
          <p:spPr>
            <a:xfrm flipH="1">
              <a:off x="7500937" y="2784868"/>
              <a:ext cx="171450" cy="164314"/>
            </a:xfrm>
            <a:prstGeom prst="flowChartMagneticDrum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stCxn id="73" idx="4"/>
              <a:endCxn id="74" idx="4"/>
            </p:cNvCxnSpPr>
            <p:nvPr/>
          </p:nvCxnSpPr>
          <p:spPr>
            <a:xfrm>
              <a:off x="6672262" y="2853932"/>
              <a:ext cx="828675" cy="1309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93667" y="4508180"/>
            <a:ext cx="1171575" cy="177407"/>
            <a:chOff x="6500812" y="2771775"/>
            <a:chExt cx="1171575" cy="177407"/>
          </a:xfrm>
        </p:grpSpPr>
        <p:sp>
          <p:nvSpPr>
            <p:cNvPr id="77" name="순서도: 직접 액세스 저장소 76"/>
            <p:cNvSpPr/>
            <p:nvPr/>
          </p:nvSpPr>
          <p:spPr>
            <a:xfrm>
              <a:off x="6500812" y="2771775"/>
              <a:ext cx="171450" cy="164314"/>
            </a:xfrm>
            <a:prstGeom prst="flowChartMagneticDrum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직접 액세스 저장소 77"/>
            <p:cNvSpPr/>
            <p:nvPr/>
          </p:nvSpPr>
          <p:spPr>
            <a:xfrm flipH="1">
              <a:off x="7500937" y="2784868"/>
              <a:ext cx="171450" cy="164314"/>
            </a:xfrm>
            <a:prstGeom prst="flowChartMagneticDrum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stCxn id="77" idx="4"/>
              <a:endCxn id="78" idx="4"/>
            </p:cNvCxnSpPr>
            <p:nvPr/>
          </p:nvCxnSpPr>
          <p:spPr>
            <a:xfrm>
              <a:off x="6672262" y="2853932"/>
              <a:ext cx="828675" cy="1309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16200000">
            <a:off x="978842" y="5000981"/>
            <a:ext cx="221462" cy="972744"/>
            <a:chOff x="3773086" y="5008956"/>
            <a:chExt cx="221462" cy="97274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1" name="타원 80"/>
            <p:cNvSpPr/>
            <p:nvPr/>
          </p:nvSpPr>
          <p:spPr>
            <a:xfrm rot="16200000">
              <a:off x="3783804" y="4998238"/>
              <a:ext cx="200026" cy="22146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860004" y="5219700"/>
              <a:ext cx="45719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78423" y="4343400"/>
            <a:ext cx="1771650" cy="600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조도 센서를 활용 </a:t>
            </a:r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해당 지점 물체감지 </a:t>
            </a:r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-&gt;</a:t>
            </a:r>
          </a:p>
          <a:p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컨베이어 동작 중지</a:t>
            </a:r>
            <a:endParaRPr lang="ko-KR" altLang="en-US" sz="11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94621" y="2795495"/>
            <a:ext cx="2348804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도색 확인 후</a:t>
            </a:r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양품</a:t>
            </a:r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불량품 확인</a:t>
            </a:r>
            <a:endParaRPr lang="en-US" altLang="ko-KR" sz="11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 완료 후 로봇 팔 로 신호 전송</a:t>
            </a:r>
            <a:endParaRPr lang="en-US" altLang="ko-KR" sz="11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78423" y="5245274"/>
            <a:ext cx="1771650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서보 모터를 활용</a:t>
            </a:r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 신호를 받고 동작</a:t>
            </a:r>
            <a:endParaRPr lang="ko-KR" altLang="en-US" sz="11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 rot="5400000">
            <a:off x="8822529" y="5476133"/>
            <a:ext cx="795338" cy="371471"/>
            <a:chOff x="8913167" y="2138364"/>
            <a:chExt cx="795338" cy="371471"/>
          </a:xfrm>
        </p:grpSpPr>
        <p:sp>
          <p:nvSpPr>
            <p:cNvPr id="110" name="직사각형 109"/>
            <p:cNvSpPr/>
            <p:nvPr/>
          </p:nvSpPr>
          <p:spPr>
            <a:xfrm rot="16200000">
              <a:off x="9120189" y="1985962"/>
              <a:ext cx="371471" cy="6762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913167" y="2170212"/>
              <a:ext cx="795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</a:t>
              </a:r>
              <a:r>
                <a:rPr lang="ko-KR" altLang="en-US" sz="1400" dirty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 rot="5400000">
            <a:off x="8854374" y="3533035"/>
            <a:ext cx="795338" cy="371471"/>
            <a:chOff x="8913167" y="2138364"/>
            <a:chExt cx="795338" cy="371471"/>
          </a:xfrm>
        </p:grpSpPr>
        <p:sp>
          <p:nvSpPr>
            <p:cNvPr id="116" name="직사각형 115"/>
            <p:cNvSpPr/>
            <p:nvPr/>
          </p:nvSpPr>
          <p:spPr>
            <a:xfrm rot="16200000">
              <a:off x="9120189" y="1985962"/>
              <a:ext cx="371471" cy="67627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913167" y="2165447"/>
              <a:ext cx="795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양</a:t>
              </a:r>
              <a:r>
                <a:rPr lang="ko-KR" altLang="en-US" sz="1400" dirty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79879" y="2722659"/>
            <a:ext cx="1323975" cy="638175"/>
            <a:chOff x="7591425" y="4057650"/>
            <a:chExt cx="1323975" cy="638175"/>
          </a:xfrm>
        </p:grpSpPr>
        <p:sp>
          <p:nvSpPr>
            <p:cNvPr id="119" name="직사각형 118"/>
            <p:cNvSpPr/>
            <p:nvPr/>
          </p:nvSpPr>
          <p:spPr>
            <a:xfrm>
              <a:off x="7591425" y="4057650"/>
              <a:ext cx="1247775" cy="638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677150" y="4191000"/>
              <a:ext cx="10858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53337" y="4202668"/>
              <a:ext cx="1262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카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메 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66339" y="3502821"/>
            <a:ext cx="1323975" cy="638175"/>
            <a:chOff x="7591425" y="4057650"/>
            <a:chExt cx="1323975" cy="638175"/>
          </a:xfrm>
        </p:grpSpPr>
        <p:sp>
          <p:nvSpPr>
            <p:cNvPr id="125" name="직사각형 124"/>
            <p:cNvSpPr/>
            <p:nvPr/>
          </p:nvSpPr>
          <p:spPr>
            <a:xfrm>
              <a:off x="7591425" y="4057650"/>
              <a:ext cx="1247775" cy="638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677150" y="4191000"/>
              <a:ext cx="108585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653337" y="4202668"/>
              <a:ext cx="1262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B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카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메 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146995" y="3625158"/>
            <a:ext cx="2444055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모형 확인 후 양품</a:t>
            </a:r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불량품 확인</a:t>
            </a:r>
            <a:endParaRPr lang="en-US" altLang="ko-KR" sz="11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</a:t>
            </a:r>
            <a:r>
              <a:rPr lang="ko-KR" altLang="en-US" sz="1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 완료 후 서보 모터로 신호 전송</a:t>
            </a:r>
            <a:endParaRPr lang="en-US" altLang="ko-KR" sz="11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1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977437" y="2157414"/>
            <a:ext cx="795338" cy="371471"/>
            <a:chOff x="8901112" y="2138364"/>
            <a:chExt cx="795338" cy="371471"/>
          </a:xfrm>
        </p:grpSpPr>
        <p:sp>
          <p:nvSpPr>
            <p:cNvPr id="91" name="직사각형 90"/>
            <p:cNvSpPr/>
            <p:nvPr/>
          </p:nvSpPr>
          <p:spPr>
            <a:xfrm rot="16200000">
              <a:off x="9120189" y="1985962"/>
              <a:ext cx="371471" cy="6762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1112" y="2166939"/>
              <a:ext cx="795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불량품</a:t>
              </a:r>
              <a:endPara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pic>
        <p:nvPicPr>
          <p:cNvPr id="88" name="Picture 2" descr="C:\Users\User\Desktop\새 폴더 (4)\20220107_15551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281342"/>
            <a:ext cx="9477123" cy="49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684522" y="4451799"/>
            <a:ext cx="1557947" cy="12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0117102" y="1634744"/>
            <a:ext cx="1557947" cy="101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943850" y="1560020"/>
            <a:ext cx="1557947" cy="12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00225" y="1610053"/>
            <a:ext cx="1557947" cy="12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1659237" y="3464975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81083" y="1634744"/>
            <a:ext cx="1711161" cy="11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8238" y="-9861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구성도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074" name="Picture 2" descr="C:\Users\User\Desktop\컴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92" y="1456878"/>
            <a:ext cx="1327155" cy="11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mqt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26" y="1747569"/>
            <a:ext cx="1387073" cy="9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fj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74" y="1667858"/>
            <a:ext cx="954726" cy="5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4461C2D-7B54-4B3D-9449-360FD650556A}"/>
              </a:ext>
            </a:extLst>
          </p:cNvPr>
          <p:cNvSpPr txBox="1"/>
          <p:nvPr/>
        </p:nvSpPr>
        <p:spPr>
          <a:xfrm>
            <a:off x="0" y="1915910"/>
            <a:ext cx="1432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lang="en-US" altLang="ko-KR" sz="28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28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</a:p>
        </p:txBody>
      </p:sp>
      <p:sp>
        <p:nvSpPr>
          <p:cNvPr id="101" name="오른쪽 화살표 100"/>
          <p:cNvSpPr/>
          <p:nvPr/>
        </p:nvSpPr>
        <p:spPr>
          <a:xfrm>
            <a:off x="6133948" y="2070415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9" descr="C:\Users\User\Desktop\x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27" y="1631918"/>
            <a:ext cx="1331947" cy="113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오른쪽 화살표 126"/>
          <p:cNvSpPr/>
          <p:nvPr/>
        </p:nvSpPr>
        <p:spPr>
          <a:xfrm>
            <a:off x="9669333" y="2060062"/>
            <a:ext cx="409023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Picture 10" descr="C:\Users\User\Desktop\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25" y="1831577"/>
            <a:ext cx="1338177" cy="63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4461C2D-7B54-4B3D-9449-360FD650556A}"/>
              </a:ext>
            </a:extLst>
          </p:cNvPr>
          <p:cNvSpPr txBox="1"/>
          <p:nvPr/>
        </p:nvSpPr>
        <p:spPr>
          <a:xfrm>
            <a:off x="4596069" y="3156631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lang="en-US" altLang="ko-KR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</a:t>
            </a:r>
            <a:r>
              <a:rPr lang="ko-KR" altLang="en-US" sz="2000" b="1" spc="-150" dirty="0">
                <a:solidFill>
                  <a:srgbClr val="393939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</a:t>
            </a:r>
          </a:p>
        </p:txBody>
      </p:sp>
      <p:pic>
        <p:nvPicPr>
          <p:cNvPr id="5122" name="Picture 2" descr="C:\Users\User\Desktop\2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2" y="4705795"/>
            <a:ext cx="1118325" cy="7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695716" y="3498102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TCP/IP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4" name="오른쪽 화살표 103"/>
          <p:cNvSpPr/>
          <p:nvPr/>
        </p:nvSpPr>
        <p:spPr>
          <a:xfrm rot="16200000">
            <a:off x="1846440" y="4028862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오른쪽 화살표 105"/>
          <p:cNvSpPr/>
          <p:nvPr/>
        </p:nvSpPr>
        <p:spPr>
          <a:xfrm rot="16200000">
            <a:off x="1911335" y="3063561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108"/>
          <p:cNvSpPr/>
          <p:nvPr/>
        </p:nvSpPr>
        <p:spPr>
          <a:xfrm>
            <a:off x="7494746" y="2060063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6596204" y="2060063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13633" y="2102715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OPC_UA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210800" y="6581775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3578771" y="2024346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 rot="5400000">
            <a:off x="4835674" y="2873151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1171584" y="2024346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779395" y="2516990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공정 라즈베리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06645" y="3604887"/>
            <a:ext cx="1557947" cy="12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 descr="C:\Users\User\Desktop\컴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12" y="3451712"/>
            <a:ext cx="1327155" cy="11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User\Desktop\fj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94" y="3662692"/>
            <a:ext cx="954726" cy="5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196234" y="4511824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공정 라즈베리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5868710" y="4067455"/>
            <a:ext cx="380502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305849" y="3663768"/>
            <a:ext cx="1711161" cy="111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3" descr="C:\Users\User\Desktop\mqt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52" y="3776593"/>
            <a:ext cx="1387073" cy="90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8560898" y="4052530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578327" y="4095182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OPC_UA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8104892" y="4064530"/>
            <a:ext cx="380502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923498" y="3589912"/>
            <a:ext cx="1557947" cy="12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9" descr="C:\Users\User\Desktop\x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661810"/>
            <a:ext cx="1331947" cy="113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오른쪽 화살표 82"/>
          <p:cNvSpPr/>
          <p:nvPr/>
        </p:nvSpPr>
        <p:spPr>
          <a:xfrm>
            <a:off x="9445819" y="4080430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 rot="5400000">
            <a:off x="10621749" y="4949601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040045" y="5292650"/>
            <a:ext cx="1557947" cy="101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10" descr="C:\Users\User\Desktop\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368" y="5489483"/>
            <a:ext cx="1338177" cy="63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775287" y="4427627"/>
            <a:ext cx="805689" cy="3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814185" y="4469953"/>
            <a:ext cx="82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TCP/IP</a:t>
            </a:r>
            <a:endParaRPr lang="ko-KR" altLang="en-US" sz="12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3" name="오른쪽 화살표 92"/>
          <p:cNvSpPr/>
          <p:nvPr/>
        </p:nvSpPr>
        <p:spPr>
          <a:xfrm rot="158049">
            <a:off x="2341302" y="4459257"/>
            <a:ext cx="363877" cy="29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97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개발 환경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특징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7633"/>
              </p:ext>
            </p:extLst>
          </p:nvPr>
        </p:nvGraphicFramePr>
        <p:xfrm>
          <a:off x="1774825" y="1605492"/>
          <a:ext cx="81279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/>
                <a:gridCol w="2333625"/>
                <a:gridCol w="4273549"/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구분 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종류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기능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42672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S/W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Python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비전 카메라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연결 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C#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SQLite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HMI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b="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X_SCADA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HMI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X_DAS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Edge</a:t>
                      </a:r>
                      <a:r>
                        <a:rPr lang="en-US" altLang="ko-KR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clouding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OPC_UA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MQTT</a:t>
                      </a:r>
                      <a:r>
                        <a:rPr lang="en-US" altLang="ko-KR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,TCP/IP</a:t>
                      </a:r>
                      <a:r>
                        <a:rPr lang="ko-KR" altLang="en-US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통합 한 프로토콜</a:t>
                      </a:r>
                      <a:endParaRPr lang="ko-KR" altLang="en-US" sz="18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MQTT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라즈베리파이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X_SCADA</a:t>
                      </a:r>
                      <a:r>
                        <a:rPr lang="ko-KR" altLang="en-US" sz="1800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TCP/IP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아두이노 </a:t>
                      </a:r>
                      <a:r>
                        <a:rPr lang="en-US" altLang="ko-KR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8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라즈베리파이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296838" y="281733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작품 개발 환경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40267" y="5530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특징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78525"/>
              </p:ext>
            </p:extLst>
          </p:nvPr>
        </p:nvGraphicFramePr>
        <p:xfrm>
          <a:off x="1239837" y="1710267"/>
          <a:ext cx="9712325" cy="438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/>
                <a:gridCol w="2428875"/>
                <a:gridCol w="5894387"/>
              </a:tblGrid>
              <a:tr h="28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구분 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종류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기능</a:t>
                      </a:r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862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H/W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D/C</a:t>
                      </a:r>
                      <a:r>
                        <a:rPr lang="en-US" altLang="ko-KR" sz="1800" b="1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모터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컨베이어 벨트 동작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2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조도 센서</a:t>
                      </a:r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물체 감지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컨베이어 벨트 출발 및 정지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2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레이저 모듈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릴레이 모듈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서보 모터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모형 불량 옮기는 역할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물체를 옮기는 역할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카메라 모듈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양품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불량품 감지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라즈베리파이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아두이노 및 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PC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와 통신을 위해 서버 역할 수행</a:t>
                      </a:r>
                      <a:r>
                        <a:rPr lang="en-US" altLang="ko-KR" b="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endParaRPr lang="en-US" altLang="ko-KR" b="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로봇 팔 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비전 카메라 모듈 제어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아두이노</a:t>
                      </a:r>
                      <a:endParaRPr lang="ko-KR" altLang="en-US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릴레이 모듈</a:t>
                      </a:r>
                      <a:r>
                        <a:rPr lang="en-US" altLang="ko-KR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조도 센서 제어</a:t>
                      </a:r>
                      <a:endParaRPr lang="ko-KR" altLang="en-US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75839" y="2823624"/>
            <a:ext cx="256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2069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3278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94715" y="422140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 descr="기고] 미래 공장 기술의 혁신 이끌 실시간 제어, 안전, 보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4600419" y="2886826"/>
            <a:ext cx="256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3845084" y="3236280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3490422" y="235553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3480897" y="424910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15365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709841" y="388026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결과물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공정자동화+ICT 융합&amp;#39; 스마트팩토리가 뜬다 - 지디넷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14"/>
            <a:ext cx="12207644" cy="68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2"/>
            <a:ext cx="12178719" cy="6869714"/>
          </a:xfrm>
          <a:prstGeom prst="rect">
            <a:avLst/>
          </a:prstGeom>
          <a:gradFill flip="none" rotWithShape="1">
            <a:gsLst>
              <a:gs pos="66000">
                <a:schemeClr val="tx1">
                  <a:alpha val="14000"/>
                </a:schemeClr>
              </a:gs>
              <a:gs pos="0">
                <a:schemeClr val="accent1">
                  <a:lumMod val="75000"/>
                </a:schemeClr>
              </a:gs>
              <a:gs pos="34000">
                <a:schemeClr val="tx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46E572-061A-4F66-860A-EA1641AD3DE2}"/>
              </a:ext>
            </a:extLst>
          </p:cNvPr>
          <p:cNvSpPr/>
          <p:nvPr/>
        </p:nvSpPr>
        <p:spPr>
          <a:xfrm>
            <a:off x="0" y="1"/>
            <a:ext cx="12192000" cy="684456"/>
          </a:xfrm>
          <a:prstGeom prst="rect">
            <a:avLst/>
          </a:prstGeom>
          <a:gradFill>
            <a:gsLst>
              <a:gs pos="66000">
                <a:schemeClr val="tx1">
                  <a:alpha val="14000"/>
                </a:schemeClr>
              </a:gs>
              <a:gs pos="0">
                <a:schemeClr val="accent1">
                  <a:lumMod val="75000"/>
                </a:schemeClr>
              </a:gs>
              <a:gs pos="34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461C2D-7B54-4B3D-9449-360FD650556A}"/>
              </a:ext>
            </a:extLst>
          </p:cNvPr>
          <p:cNvSpPr txBox="1"/>
          <p:nvPr/>
        </p:nvSpPr>
        <p:spPr>
          <a:xfrm>
            <a:off x="423643" y="1066440"/>
            <a:ext cx="32031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01   </a:t>
            </a:r>
            <a:r>
              <a:rPr lang="ko-KR" altLang="en-US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프로젝트 개요</a:t>
            </a:r>
            <a:endParaRPr lang="ko-KR" altLang="en-US" sz="2800" spc="-15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  <a:cs typeface="함초롬바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C73533-A9D9-4EEB-A800-80F0AD62009F}"/>
              </a:ext>
            </a:extLst>
          </p:cNvPr>
          <p:cNvSpPr txBox="1"/>
          <p:nvPr/>
        </p:nvSpPr>
        <p:spPr>
          <a:xfrm>
            <a:off x="401842" y="2407967"/>
            <a:ext cx="328006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02   </a:t>
            </a:r>
            <a:r>
              <a:rPr lang="ko-KR" altLang="en-US" sz="2800" spc="-15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프로젝트 </a:t>
            </a:r>
            <a:r>
              <a:rPr lang="ko-KR" altLang="en-US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특징</a:t>
            </a:r>
            <a:endParaRPr lang="ko-KR" altLang="en-US" sz="2800" spc="-15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  <a:cs typeface="함초롬바탕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C245155-BF92-4471-AC62-A87A47A31390}"/>
              </a:ext>
            </a:extLst>
          </p:cNvPr>
          <p:cNvSpPr txBox="1"/>
          <p:nvPr/>
        </p:nvSpPr>
        <p:spPr>
          <a:xfrm>
            <a:off x="423643" y="3749494"/>
            <a:ext cx="260840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03   </a:t>
            </a:r>
            <a:r>
              <a:rPr lang="ko-KR" altLang="en-US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최종 결과</a:t>
            </a:r>
            <a:endParaRPr lang="ko-KR" altLang="en-US" sz="2800" spc="-15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  <a:cs typeface="함초롬바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80C4291-AA49-4611-97D5-21EC4368F85B}"/>
              </a:ext>
            </a:extLst>
          </p:cNvPr>
          <p:cNvSpPr txBox="1"/>
          <p:nvPr/>
        </p:nvSpPr>
        <p:spPr>
          <a:xfrm>
            <a:off x="700801" y="33464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Contents</a:t>
            </a:r>
            <a:endParaRPr lang="ko-KR" altLang="en-US" sz="4000" spc="-3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  <a:cs typeface="함초롬바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C245155-BF92-4471-AC62-A87A47A31390}"/>
              </a:ext>
            </a:extLst>
          </p:cNvPr>
          <p:cNvSpPr txBox="1"/>
          <p:nvPr/>
        </p:nvSpPr>
        <p:spPr>
          <a:xfrm>
            <a:off x="423643" y="5091022"/>
            <a:ext cx="30925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04</a:t>
            </a:r>
            <a:r>
              <a:rPr lang="ko-KR" altLang="en-US" sz="2800" spc="-15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  <a:cs typeface="함초롬바탕" pitchFamily="18" charset="-127"/>
              </a:rPr>
              <a:t>  결과 및 고찰</a:t>
            </a:r>
            <a:endParaRPr lang="ko-KR" altLang="en-US" sz="2800" spc="-15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  <a:cs typeface="함초롬바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684" y="1544328"/>
            <a:ext cx="2113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프로젝트 목적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업무 분담 및 일정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 계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98006" y="2887720"/>
            <a:ext cx="2113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작품 구성도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작품 기능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작품 개발 환경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02684" y="4275796"/>
            <a:ext cx="2113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결과물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모니터링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80753" y="5614242"/>
            <a:ext cx="2113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향후 계획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4433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709841" y="424935"/>
            <a:ext cx="397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결과물 영상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792655" y="398859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UI </a:t>
            </a:r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모니터링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792655" y="398859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DB </a:t>
            </a:r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모니터링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990173" y="45811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792655" y="398859"/>
            <a:ext cx="4410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문제점 및 해결 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615239" y="60305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1675839" y="2823624"/>
            <a:ext cx="256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최종 결과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904240" y="32069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3278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894715" y="422140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 descr="기고] 미래 공장 기술의 혁신 이끌 실시간 제어, 안전, 보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4424929" y="2886826"/>
            <a:ext cx="3265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및 고찰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3669594" y="3236280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3490422" y="235553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3480897" y="424910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15365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기고] 미래 공장 기술의 혁신 이끌 실시간 제어, 안전, 보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B29B74-5530-431A-9A1D-6C360E5E40A6}"/>
              </a:ext>
            </a:extLst>
          </p:cNvPr>
          <p:cNvSpPr txBox="1"/>
          <p:nvPr/>
        </p:nvSpPr>
        <p:spPr>
          <a:xfrm>
            <a:off x="4262021" y="2851333"/>
            <a:ext cx="3677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endParaRPr lang="ko-KR" altLang="en-US" sz="4800" spc="-3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6DC040-1911-4DE1-B7BA-8D50B20BC5F8}"/>
              </a:ext>
            </a:extLst>
          </p:cNvPr>
          <p:cNvSpPr txBox="1"/>
          <p:nvPr/>
        </p:nvSpPr>
        <p:spPr>
          <a:xfrm>
            <a:off x="3490422" y="3234657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 </a:t>
            </a:r>
            <a:endParaRPr lang="ko-KR" altLang="en-US" sz="14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3490422" y="235553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3480897" y="4249109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86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1181099" y="2837326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지속적인 정보화 혁신 솔루션 기반 마련으로 생산 경쟁력 강화</a:t>
            </a: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정보화 시스템 도입으로 관련 담당자의 업무 시간 감축 </a:t>
            </a:r>
            <a:endParaRPr lang="en-US" altLang="ko-KR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전산재고를 반영한 발주 및 재고관리 시간 감축 </a:t>
            </a:r>
            <a:endParaRPr lang="en-US" altLang="ko-KR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기업 사내 업무관련 항목 정보화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437723" y="37429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325100" y="6638924"/>
            <a:ext cx="1876425" cy="1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목적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733524" y="205641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1008453" y="1682303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목적</a:t>
            </a:r>
            <a:endParaRPr lang="ko-KR" altLang="en-US" sz="28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1181099" y="2837326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기획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설계→생산→유통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 등 제조과정의 전부 또는 일부에 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IoT·AI·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빅데이터와 같은 통신기술을 적용하여 기업의 생산성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품질 등을 향상시키는 지능형 공장을 말한다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437723" y="271420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325100" y="6638924"/>
            <a:ext cx="1876425" cy="1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목적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733524" y="205641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1008453" y="1682303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스마트 공장 이란</a:t>
            </a:r>
            <a:r>
              <a:rPr lang="en-US" altLang="ko-KR" sz="28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1181099" y="2837326"/>
            <a:ext cx="9906000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스마트공장이 구현되면 각 공장에서는 수집된 데이터를 기반으로 분석하고 의사 결정하는 데이터 </a:t>
            </a:r>
            <a:endParaRPr lang="en-US" altLang="ko-KR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기반의 공장 운영 체계를 갖춤으로써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생산 현장에서 발생하는 현상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문제들의 상관관계를 얻어낼 </a:t>
            </a:r>
            <a:endParaRPr lang="en-US" altLang="ko-KR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있고 원인을 알 수 없었던 돌발 장애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품질 불량 등의 원인을 알아내고 해결이 가능하게 된다</a:t>
            </a:r>
            <a:r>
              <a:rPr lang="en-US" altLang="ko-KR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437723" y="319045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325100" y="6638924"/>
            <a:ext cx="1876425" cy="180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목적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733524" y="205641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1008453" y="1682303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필요성</a:t>
            </a:r>
            <a:endParaRPr lang="ko-KR" altLang="en-US" sz="28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319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455BA2-BC83-497B-BB13-4D47B1322F37}"/>
              </a:ext>
            </a:extLst>
          </p:cNvPr>
          <p:cNvSpPr txBox="1"/>
          <p:nvPr/>
        </p:nvSpPr>
        <p:spPr>
          <a:xfrm>
            <a:off x="10809198" y="4409657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328F93B-05A5-444E-AF24-4A2A30E38A22}"/>
              </a:ext>
            </a:extLst>
          </p:cNvPr>
          <p:cNvSpPr txBox="1"/>
          <p:nvPr/>
        </p:nvSpPr>
        <p:spPr>
          <a:xfrm>
            <a:off x="-972904" y="970569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pic>
        <p:nvPicPr>
          <p:cNvPr id="1026" name="Picture 2" descr="C:\Users\User\Desktop\KakaoTalk_20220112_14225267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38300" y="1615835"/>
            <a:ext cx="8972549" cy="44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4091" y="388026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회의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16467" y="60305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095375"/>
            <a:ext cx="12125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58423"/>
              </p:ext>
            </p:extLst>
          </p:nvPr>
        </p:nvGraphicFramePr>
        <p:xfrm>
          <a:off x="427428" y="1846572"/>
          <a:ext cx="11277600" cy="462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520">
                  <a:extLst>
                    <a:ext uri="{9D8B030D-6E8A-4147-A177-3AD203B41FA5}">
                      <a16:colId xmlns="" xmlns:a16="http://schemas.microsoft.com/office/drawing/2014/main" val="2748037351"/>
                    </a:ext>
                  </a:extLst>
                </a:gridCol>
                <a:gridCol w="4511040">
                  <a:extLst>
                    <a:ext uri="{9D8B030D-6E8A-4147-A177-3AD203B41FA5}">
                      <a16:colId xmlns="" xmlns:a16="http://schemas.microsoft.com/office/drawing/2014/main" val="820828031"/>
                    </a:ext>
                  </a:extLst>
                </a:gridCol>
                <a:gridCol w="4511040">
                  <a:extLst>
                    <a:ext uri="{9D8B030D-6E8A-4147-A177-3AD203B41FA5}">
                      <a16:colId xmlns="" xmlns:a16="http://schemas.microsoft.com/office/drawing/2014/main" val="119677300"/>
                    </a:ext>
                  </a:extLst>
                </a:gridCol>
              </a:tblGrid>
              <a:tr h="398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역할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703200"/>
                  </a:ext>
                </a:extLst>
              </a:tr>
              <a:tr h="5213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spc="-150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주 업무</a:t>
                      </a:r>
                      <a:endParaRPr lang="ko-KR" altLang="en-US" sz="2200" b="1" spc="-15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spc="-150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 업무</a:t>
                      </a:r>
                      <a:endParaRPr lang="ko-KR" altLang="en-US" sz="2200" b="1" spc="-15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0200448"/>
                  </a:ext>
                </a:extLst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이상원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358619"/>
                  </a:ext>
                </a:extLst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문상원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현상 관리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김승민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영상 처리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9100695"/>
                  </a:ext>
                </a:extLst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한영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영상 처리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0396960"/>
                  </a:ext>
                </a:extLst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박인택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289467"/>
                  </a:ext>
                </a:extLst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정재윤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부품 조립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구성훈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부품 조립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현상 관리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업무 분담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1193561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업무 분담 표</a:t>
            </a:r>
            <a:endParaRPr lang="ko-KR" altLang="en-US" sz="28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61610"/>
              </p:ext>
            </p:extLst>
          </p:nvPr>
        </p:nvGraphicFramePr>
        <p:xfrm>
          <a:off x="114299" y="1952625"/>
          <a:ext cx="11963416" cy="415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676">
                  <a:extLst>
                    <a:ext uri="{9D8B030D-6E8A-4147-A177-3AD203B41FA5}">
                      <a16:colId xmlns="" xmlns:a16="http://schemas.microsoft.com/office/drawing/2014/main" val="2748037351"/>
                    </a:ext>
                  </a:extLst>
                </a:gridCol>
                <a:gridCol w="537687">
                  <a:extLst>
                    <a:ext uri="{9D8B030D-6E8A-4147-A177-3AD203B41FA5}">
                      <a16:colId xmlns="" xmlns:a16="http://schemas.microsoft.com/office/drawing/2014/main" val="820828031"/>
                    </a:ext>
                  </a:extLst>
                </a:gridCol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>
                  <a:extLst>
                    <a:ext uri="{9D8B030D-6E8A-4147-A177-3AD203B41FA5}">
                      <a16:colId xmlns="" xmlns:a16="http://schemas.microsoft.com/office/drawing/2014/main" val="119677300"/>
                    </a:ext>
                  </a:extLst>
                </a:gridCol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  <a:gridCol w="537687"/>
              </a:tblGrid>
              <a:tr h="63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분류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21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23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24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27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28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29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31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03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04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06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07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13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14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17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703200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통신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0200448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영상처리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2358619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부품 조립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9100695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로봇 팔 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0396960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UI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6289467"/>
                  </a:ext>
                </a:extLst>
              </a:tr>
              <a:tr h="58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329753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일정</a:t>
            </a:r>
            <a:endParaRPr lang="ko-KR" altLang="en-US" sz="40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59342" y="10793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프로젝트 개요</a:t>
            </a:r>
            <a:r>
              <a:rPr lang="en-US" altLang="ko-KR" sz="1600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0800" y="6591300"/>
            <a:ext cx="1981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390659" y="2609850"/>
            <a:ext cx="10420341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409709" y="3219450"/>
            <a:ext cx="10420341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638550" y="3790950"/>
            <a:ext cx="14001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505575" y="4352925"/>
            <a:ext cx="33242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848350" y="4981575"/>
            <a:ext cx="33242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9620250" y="5581650"/>
            <a:ext cx="233362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427428" y="1193561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업무 일정 표</a:t>
            </a:r>
            <a:endParaRPr lang="ko-KR" altLang="en-US" sz="28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659</Words>
  <Application>Microsoft Office PowerPoint</Application>
  <PresentationFormat>사용자 지정</PresentationFormat>
  <Paragraphs>253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79</cp:revision>
  <dcterms:created xsi:type="dcterms:W3CDTF">2020-09-07T02:34:06Z</dcterms:created>
  <dcterms:modified xsi:type="dcterms:W3CDTF">2022-01-13T05:09:30Z</dcterms:modified>
</cp:coreProperties>
</file>